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9" r:id="rId2"/>
    <p:sldId id="289" r:id="rId3"/>
    <p:sldId id="290" r:id="rId4"/>
    <p:sldId id="279" r:id="rId5"/>
    <p:sldId id="292" r:id="rId6"/>
    <p:sldId id="262" r:id="rId7"/>
    <p:sldId id="268" r:id="rId8"/>
    <p:sldId id="274" r:id="rId9"/>
    <p:sldId id="291" r:id="rId10"/>
    <p:sldId id="293" r:id="rId11"/>
    <p:sldId id="286" r:id="rId12"/>
    <p:sldId id="281" r:id="rId13"/>
    <p:sldId id="287" r:id="rId14"/>
    <p:sldId id="284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62BF5"/>
    <a:srgbClr val="0000FF"/>
    <a:srgbClr val="00FFFF"/>
    <a:srgbClr val="382FF1"/>
    <a:srgbClr val="00CC00"/>
    <a:srgbClr val="00FF00"/>
    <a:srgbClr val="66CCFF"/>
    <a:srgbClr val="5A3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2" autoAdjust="0"/>
    <p:restoredTop sz="96211" autoAdjust="0"/>
  </p:normalViewPr>
  <p:slideViewPr>
    <p:cSldViewPr>
      <p:cViewPr>
        <p:scale>
          <a:sx n="100" d="100"/>
          <a:sy n="100" d="100"/>
        </p:scale>
        <p:origin x="-72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83BD4-2BA2-4E0E-B370-BBDEE025C7C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0E67-533C-4F75-A594-B3F71B9FB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555F-5E8A-4617-8FDF-66357363C17C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C112-CB38-42B8-AF09-D94AA8715DB8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D972-45D1-470B-AFD6-0CC61EEC410A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8071-60A0-4880-A781-F075D7DBDB7E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3468-FB64-43D3-92F2-96BCA2380C9E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5427-D1D6-482A-927D-59900E04F2B1}" type="datetime1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936F-38EC-460C-9E84-D39CE8026C27}" type="datetime1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82A-217B-4861-821C-AE405B8563DA}" type="datetime1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AFFA-6F51-462B-96DB-61E778793722}" type="datetime1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A420-DBA4-4643-B9C0-8857AE75E919}" type="datetime1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B54C-BB22-4118-A6D5-8B2F6AC879DB}" type="datetime1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8E9995-F8F2-429C-8EAE-9C5ACBC874B4}" type="datetime1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1333500"/>
            <a:ext cx="6248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সবাইকে শুভেচ্ছা</a:t>
            </a:r>
            <a:endParaRPr lang="en-US" sz="60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2667000"/>
            <a:ext cx="4000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76525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1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1371600" y="1905000"/>
            <a:ext cx="5486400" cy="914400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SolaimanLipi" pitchFamily="65" charset="0"/>
                <a:cs typeface="SolaimanLipi" pitchFamily="65" charset="0"/>
              </a:rPr>
              <a:t>বাংলাদেশের</a:t>
            </a:r>
            <a:r>
              <a:rPr lang="en-US" sz="3200" b="1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latin typeface="SolaimanLipi" pitchFamily="65" charset="0"/>
                <a:cs typeface="SolaimanLipi" pitchFamily="65" charset="0"/>
              </a:rPr>
              <a:t>কুটির</a:t>
            </a:r>
            <a:r>
              <a:rPr lang="en-US" sz="3200" b="1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latin typeface="SolaimanLipi" pitchFamily="65" charset="0"/>
                <a:cs typeface="SolaimanLipi" pitchFamily="65" charset="0"/>
              </a:rPr>
              <a:t>শিল্পের</a:t>
            </a:r>
            <a:r>
              <a:rPr lang="en-US" sz="3200" b="1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err="1">
                <a:latin typeface="SolaimanLipi" pitchFamily="65" charset="0"/>
                <a:cs typeface="SolaimanLipi" pitchFamily="65" charset="0"/>
              </a:rPr>
              <a:t>ধরণ</a:t>
            </a:r>
            <a:endParaRPr lang="en-US" sz="32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048000"/>
            <a:ext cx="5638800" cy="3581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পাটজাত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শিল্প</a:t>
            </a:r>
            <a:endParaRPr lang="en-US" sz="2400" b="1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বাঁশ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বেত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শিল্প</a:t>
            </a:r>
            <a:endParaRPr lang="en-US" sz="2400" b="1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মৃ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ৎ </a:t>
            </a:r>
            <a:r>
              <a:rPr lang="en-US" sz="24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শিল্প</a:t>
            </a:r>
            <a:endParaRPr lang="en-US" sz="2400" b="1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তাঁত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বস্ত্র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শিল্প</a:t>
            </a:r>
            <a:endParaRPr lang="en-US" sz="2400" b="1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খাদ্য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সহায়ক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শিল্প</a:t>
            </a:r>
            <a:endParaRPr lang="en-US" sz="2400" b="1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হস্ত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শিল্প</a:t>
            </a:r>
            <a:endParaRPr lang="en-US" sz="2400" b="1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ঝিনুক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শিল্প</a:t>
            </a:r>
            <a:endParaRPr lang="en-US" sz="2400" b="1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ক্ষুদ্র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ইস্পাত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প্রকৌশল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শিল্প</a:t>
            </a:r>
            <a:endParaRPr lang="en-US" sz="2400" b="1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কেমিক্যাল,ফার্মাসিউটিক্যালস</a:t>
            </a:r>
            <a:r>
              <a:rPr lang="en-US" sz="24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শিল্প</a:t>
            </a:r>
            <a:endParaRPr lang="en-US" sz="2400" b="1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0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6756i76u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2514600" cy="2209800"/>
          </a:xfrm>
          <a:prstGeom prst="rect">
            <a:avLst/>
          </a:prstGeom>
        </p:spPr>
      </p:pic>
      <p:pic>
        <p:nvPicPr>
          <p:cNvPr id="3" name="Picture 2" descr="kkuk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066800"/>
            <a:ext cx="2771775" cy="2209800"/>
          </a:xfrm>
          <a:prstGeom prst="rect">
            <a:avLst/>
          </a:prstGeom>
        </p:spPr>
      </p:pic>
      <p:pic>
        <p:nvPicPr>
          <p:cNvPr id="4" name="Picture 3" descr="tytf6g6yt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14800"/>
            <a:ext cx="3379839" cy="2209800"/>
          </a:xfrm>
          <a:prstGeom prst="rect">
            <a:avLst/>
          </a:prstGeom>
        </p:spPr>
      </p:pic>
      <p:pic>
        <p:nvPicPr>
          <p:cNvPr id="5" name="Picture 4" descr="ferdfredgfredf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066800"/>
            <a:ext cx="30480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76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276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dsfdsfdsfdsf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114800"/>
            <a:ext cx="2362201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32766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382FF1"/>
                </a:solidFill>
                <a:latin typeface="SolaimanLipi" pitchFamily="65" charset="0"/>
                <a:cs typeface="SolaimanLipi" pitchFamily="65" charset="0"/>
              </a:rPr>
              <a:t>কুটির শিল্পের প্রধান বৈশিষ্ট্যগুলো লিখ।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292387"/>
            <a:ext cx="4114800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জোড়ায় কাজ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2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(০৮ </a:t>
            </a:r>
            <a:r>
              <a:rPr lang="en-US" sz="32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মিঃ</a:t>
            </a:r>
            <a:r>
              <a:rPr lang="en-US" sz="32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)  </a:t>
            </a:r>
            <a:r>
              <a:rPr lang="bn-BD" sz="32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40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5" name="Picture 14" descr="inde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114800"/>
            <a:ext cx="2438400" cy="220980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276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402974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44819"/>
            <a:ext cx="3430058" cy="2317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477000" y="579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248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3429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66"/>
                </a:solidFill>
                <a:latin typeface="SolaimanLipi" pitchFamily="65" charset="0"/>
                <a:cs typeface="SolaimanLipi" pitchFamily="65" charset="0"/>
              </a:rPr>
              <a:t>বাংলা</a:t>
            </a:r>
            <a:r>
              <a:rPr lang="bn-BD" sz="2800" dirty="0" smtClean="0">
                <a:solidFill>
                  <a:srgbClr val="FF0066"/>
                </a:solidFill>
                <a:latin typeface="SolaimanLipi" pitchFamily="65" charset="0"/>
                <a:cs typeface="SolaimanLipi" pitchFamily="65" charset="0"/>
              </a:rPr>
              <a:t>দেশের অর্থনৈতিক উন্নয়নে কুটির </a:t>
            </a:r>
            <a:r>
              <a:rPr lang="bn-BD" sz="2800" dirty="0" smtClean="0">
                <a:solidFill>
                  <a:srgbClr val="FF0066"/>
                </a:solidFill>
                <a:latin typeface="SolaimanLipi" pitchFamily="65" charset="0"/>
                <a:cs typeface="SolaimanLipi" pitchFamily="65" charset="0"/>
              </a:rPr>
              <a:t>শিল্পের</a:t>
            </a:r>
            <a:r>
              <a:rPr lang="en-US" sz="2800" dirty="0" smtClean="0">
                <a:solidFill>
                  <a:srgbClr val="FF0066"/>
                </a:solidFill>
                <a:latin typeface="SolaimanLipi" pitchFamily="65" charset="0"/>
                <a:cs typeface="SolaimanLipi" pitchFamily="65" charset="0"/>
              </a:rPr>
              <a:t> ৫</a:t>
            </a:r>
            <a:r>
              <a:rPr lang="bn-BD" sz="2800" dirty="0">
                <a:solidFill>
                  <a:srgbClr val="FF0066"/>
                </a:solidFill>
                <a:latin typeface="SolaimanLipi" pitchFamily="65" charset="0"/>
                <a:cs typeface="SolaimanLipi" pitchFamily="65" charset="0"/>
              </a:rPr>
              <a:t>টি </a:t>
            </a:r>
            <a:r>
              <a:rPr lang="bn-BD" sz="2800" dirty="0" smtClean="0">
                <a:solidFill>
                  <a:srgbClr val="FF0066"/>
                </a:solidFill>
                <a:latin typeface="SolaimanLipi" pitchFamily="65" charset="0"/>
                <a:cs typeface="SolaimanLipi" pitchFamily="65" charset="0"/>
              </a:rPr>
              <a:t>গুরুত্ব লিখ।</a:t>
            </a:r>
            <a:endParaRPr lang="en-US" sz="2800" dirty="0">
              <a:solidFill>
                <a:srgbClr val="FF0066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9450" y="379438"/>
            <a:ext cx="31242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দলীয় কাজ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–(১০ </a:t>
            </a:r>
            <a:r>
              <a:rPr lang="en-US" sz="28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মিঃ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</a:t>
            </a:r>
            <a:endParaRPr lang="en-US" sz="32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6" name="Picture 15" descr="lk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038600"/>
            <a:ext cx="3048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Picture 19" descr="ddc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070211"/>
            <a:ext cx="3657600" cy="2291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 descr="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038600"/>
            <a:ext cx="27432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 descr="sxsxsc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4038600"/>
            <a:ext cx="249555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657600"/>
            <a:ext cx="7467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8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0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কুটির শিল্পের</a:t>
            </a:r>
            <a:r>
              <a:rPr lang="en-US" sz="40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৫টি</a:t>
            </a:r>
            <a:r>
              <a:rPr lang="bn-BD" sz="40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ক্ষে</a:t>
            </a:r>
            <a:r>
              <a:rPr lang="en-US" sz="4000" b="1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ত্রের</a:t>
            </a:r>
            <a:r>
              <a:rPr lang="bn-BD" sz="40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নাম</a:t>
            </a:r>
            <a:r>
              <a:rPr lang="en-US" sz="40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0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বল।</a:t>
            </a:r>
            <a:endParaRPr lang="bn-BD" sz="4800" b="1" dirty="0" smtClean="0">
              <a:solidFill>
                <a:srgbClr val="0000FF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1371600"/>
            <a:ext cx="29718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60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800600"/>
            <a:ext cx="74676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8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0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কুটির </a:t>
            </a:r>
            <a:r>
              <a:rPr lang="en-US" sz="4000" b="1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শিল্পের</a:t>
            </a:r>
            <a:r>
              <a:rPr lang="en-US" sz="40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শ্রমিক</a:t>
            </a:r>
            <a:r>
              <a:rPr lang="en-US" sz="40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কারা</a:t>
            </a:r>
            <a:r>
              <a:rPr lang="en-US" sz="40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? </a:t>
            </a:r>
            <a:endParaRPr lang="bn-BD" sz="4800" b="1" dirty="0" smtClean="0">
              <a:solidFill>
                <a:srgbClr val="0000FF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667000"/>
            <a:ext cx="767715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8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চানাচুর,মধু,গুড়</a:t>
            </a:r>
            <a:r>
              <a:rPr lang="en-US" sz="38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কোন</a:t>
            </a:r>
            <a:r>
              <a:rPr lang="en-US" sz="38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শিল্পের</a:t>
            </a:r>
            <a:r>
              <a:rPr lang="en-US" sz="38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অন্তর্গত</a:t>
            </a:r>
            <a:r>
              <a:rPr lang="en-US" sz="3800" b="1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?</a:t>
            </a:r>
            <a:endParaRPr lang="bn-BD" sz="3800" b="1" dirty="0">
              <a:solidFill>
                <a:srgbClr val="0000FF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810000"/>
            <a:ext cx="65532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বাংলাদেশের</a:t>
            </a:r>
            <a:r>
              <a:rPr lang="en-US" sz="4000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প্রেক্ষাপটে</a:t>
            </a:r>
            <a:r>
              <a:rPr lang="en-US" sz="4000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কুটির</a:t>
            </a:r>
            <a:r>
              <a:rPr lang="en-US" sz="4000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শিল্পের</a:t>
            </a:r>
            <a:r>
              <a:rPr lang="en-US" sz="4000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উন্নয়নের</a:t>
            </a:r>
            <a:r>
              <a:rPr lang="en-US" sz="4000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পথে</a:t>
            </a:r>
            <a:r>
              <a:rPr lang="en-US" sz="4000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প্রধান</a:t>
            </a:r>
            <a:r>
              <a:rPr lang="en-US" sz="4000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4000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বাধাগুলো</a:t>
            </a:r>
            <a:r>
              <a:rPr lang="en-US" sz="4000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লিখ</a:t>
            </a:r>
            <a:r>
              <a:rPr lang="en-US" sz="4000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4000" dirty="0">
              <a:solidFill>
                <a:srgbClr val="0000FF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2108031"/>
            <a:ext cx="5181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6000" u="sng" dirty="0">
                <a:latin typeface="SolaimanLipi" pitchFamily="65" charset="0"/>
                <a:cs typeface="SolaimanLipi" pitchFamily="65" charset="0"/>
              </a:rPr>
              <a:t>বাড়ির </a:t>
            </a:r>
            <a:r>
              <a:rPr lang="bn-BD" sz="6000" u="sng" dirty="0" smtClean="0">
                <a:latin typeface="SolaimanLipi" pitchFamily="65" charset="0"/>
                <a:cs typeface="SolaimanLipi" pitchFamily="65" charset="0"/>
              </a:rPr>
              <a:t>কাজ</a:t>
            </a:r>
            <a:r>
              <a:rPr lang="en-US" sz="6000" u="sng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sz="6000" u="sng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38438"/>
            <a:ext cx="6705600" cy="450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 rot="20027131">
            <a:off x="762000" y="3109555"/>
            <a:ext cx="762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u="sng" dirty="0" err="1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সকলকে</a:t>
            </a:r>
            <a:r>
              <a:rPr lang="en-US" sz="8800" b="1" u="sng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8800" b="1" u="sng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8800" dirty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276600"/>
            <a:ext cx="8982074" cy="76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4800" y="381000"/>
            <a:ext cx="152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382FF1"/>
                </a:solidFill>
                <a:latin typeface="SolaimanLipi" pitchFamily="65" charset="0"/>
                <a:cs typeface="SolaimanLipi" pitchFamily="65" charset="0"/>
              </a:rPr>
              <a:t>পরিচিতি</a:t>
            </a:r>
            <a:r>
              <a:rPr lang="bn-BD" sz="2000" b="1" i="1" u="sng" dirty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i="1" u="sng" dirty="0">
              <a:solidFill>
                <a:srgbClr val="382FF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733800"/>
            <a:ext cx="5562600" cy="24929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মোঃ</a:t>
            </a:r>
            <a:r>
              <a:rPr lang="en-US" sz="32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মিজানুর </a:t>
            </a:r>
            <a:r>
              <a:rPr lang="bn-BD" sz="32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রহমান</a:t>
            </a:r>
            <a:endParaRPr lang="en-US" sz="32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bn-BD" sz="2400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সহকারি শিক্ষক</a:t>
            </a:r>
          </a:p>
          <a:p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ব্যবসায় শিক্ষা শাখা</a:t>
            </a:r>
          </a:p>
          <a:p>
            <a:r>
              <a:rPr lang="bn-BD" sz="2800" dirty="0">
                <a:solidFill>
                  <a:srgbClr val="382FF1"/>
                </a:solidFill>
                <a:latin typeface="SolaimanLipi" pitchFamily="65" charset="0"/>
                <a:cs typeface="SolaimanLipi" pitchFamily="65" charset="0"/>
              </a:rPr>
              <a:t>বলইবুনিয়া মাধ্যমিক বিদ্যালয় </a:t>
            </a:r>
          </a:p>
          <a:p>
            <a:r>
              <a:rPr lang="bn-BD" sz="2400" dirty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বেতাগী,বরগুনা।</a:t>
            </a:r>
            <a:r>
              <a:rPr lang="bn-BD" sz="2400" dirty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2400" dirty="0" smtClean="0">
                <a:latin typeface="SolaimanLipi" pitchFamily="65" charset="0"/>
                <a:cs typeface="SolaimanLipi" pitchFamily="65" charset="0"/>
              </a:rPr>
              <a:t>E-mail: mdmrahman17@gmail.com</a:t>
            </a:r>
            <a:endParaRPr lang="en-US" sz="24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5715000" cy="19389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SolaimanLipi" pitchFamily="65" charset="0"/>
                <a:cs typeface="SolaimanLipi" pitchFamily="65" charset="0"/>
              </a:rPr>
              <a:t>শ্রেণিঃ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>
                <a:latin typeface="SolaimanLipi" pitchFamily="65" charset="0"/>
                <a:cs typeface="SolaimanLipi" pitchFamily="65" charset="0"/>
              </a:rPr>
              <a:t>দশম</a:t>
            </a:r>
          </a:p>
          <a:p>
            <a:r>
              <a:rPr lang="bn-BD" sz="2800" dirty="0" smtClean="0">
                <a:latin typeface="SolaimanLipi" pitchFamily="65" charset="0"/>
                <a:cs typeface="SolaimanLipi" pitchFamily="65" charset="0"/>
              </a:rPr>
              <a:t>বিষয়ঃ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 smtClean="0">
                <a:latin typeface="SolaimanLipi" pitchFamily="65" charset="0"/>
                <a:cs typeface="SolaimanLipi" pitchFamily="65" charset="0"/>
              </a:rPr>
              <a:t>ব্যবসায় </a:t>
            </a:r>
            <a:r>
              <a:rPr lang="bn-BD" sz="2800" dirty="0">
                <a:latin typeface="SolaimanLipi" pitchFamily="65" charset="0"/>
                <a:cs typeface="SolaimanLipi" pitchFamily="65" charset="0"/>
              </a:rPr>
              <a:t>উদ্যোগ</a:t>
            </a:r>
          </a:p>
          <a:p>
            <a:r>
              <a:rPr lang="bn-BD" sz="2800" dirty="0">
                <a:latin typeface="SolaimanLipi" pitchFamily="65" charset="0"/>
                <a:cs typeface="SolaimanLipi" pitchFamily="65" charset="0"/>
              </a:rPr>
              <a:t>সময়ঃ</a:t>
            </a:r>
            <a:r>
              <a:rPr lang="en-US" sz="28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>
                <a:latin typeface="SolaimanLipi" pitchFamily="65" charset="0"/>
                <a:cs typeface="SolaimanLipi" pitchFamily="65" charset="0"/>
              </a:rPr>
              <a:t>৫০মিনিট</a:t>
            </a:r>
          </a:p>
          <a:p>
            <a:r>
              <a:rPr lang="bn-BD" sz="2800" dirty="0">
                <a:latin typeface="SolaimanLipi" pitchFamily="65" charset="0"/>
                <a:cs typeface="SolaimanLipi" pitchFamily="65" charset="0"/>
              </a:rPr>
              <a:t>তারিখঃ</a:t>
            </a:r>
            <a:r>
              <a:rPr lang="en-US" sz="28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>
                <a:latin typeface="SolaimanLipi" pitchFamily="65" charset="0"/>
                <a:cs typeface="SolaimanLipi" pitchFamily="65" charset="0"/>
              </a:rPr>
              <a:t>১</a:t>
            </a:r>
            <a:r>
              <a:rPr lang="en-US" sz="2800" dirty="0">
                <a:latin typeface="SolaimanLipi" pitchFamily="65" charset="0"/>
                <a:cs typeface="SolaimanLipi" pitchFamily="65" charset="0"/>
              </a:rPr>
              <a:t>৩ </a:t>
            </a:r>
            <a:r>
              <a:rPr lang="en-US" sz="2800" dirty="0" err="1">
                <a:latin typeface="SolaimanLipi" pitchFamily="65" charset="0"/>
                <a:cs typeface="SolaimanLipi" pitchFamily="65" charset="0"/>
              </a:rPr>
              <a:t>মার্চ</a:t>
            </a:r>
            <a:r>
              <a:rPr lang="bn-BD" sz="2800" dirty="0">
                <a:latin typeface="SolaimanLipi" pitchFamily="65" charset="0"/>
                <a:cs typeface="SolaimanLipi" pitchFamily="65" charset="0"/>
              </a:rPr>
              <a:t>,</a:t>
            </a:r>
            <a:r>
              <a:rPr lang="en-US" sz="2800" dirty="0">
                <a:latin typeface="SolaimanLipi" pitchFamily="65" charset="0"/>
                <a:cs typeface="SolaimanLipi" pitchFamily="65" charset="0"/>
              </a:rPr>
              <a:t>২০২০</a:t>
            </a:r>
            <a:r>
              <a:rPr lang="bn-BD" sz="2800" dirty="0">
                <a:latin typeface="SolaimanLipi" pitchFamily="65" charset="0"/>
                <a:cs typeface="SolaimanLipi" pitchFamily="65" charset="0"/>
              </a:rPr>
              <a:t>খ্রিঃ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4" y="3962400"/>
            <a:ext cx="1134372" cy="1420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255840"/>
            <a:ext cx="1371600" cy="1711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03376"/>
              </p:ext>
            </p:extLst>
          </p:nvPr>
        </p:nvGraphicFramePr>
        <p:xfrm>
          <a:off x="4408488" y="3208338"/>
          <a:ext cx="3254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ackager Shell Object" showAsIcon="1" r:id="rId3" imgW="325800" imgH="440280" progId="Package">
                  <p:embed/>
                </p:oleObj>
              </mc:Choice>
              <mc:Fallback>
                <p:oleObj name="Packager Shell Object" showAsIcon="1" r:id="rId3" imgW="3258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8488" y="3208338"/>
                        <a:ext cx="32543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946666"/>
            <a:ext cx="4953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olaimanLipi" pitchFamily="65" charset="0"/>
                <a:cs typeface="SolaimanLipi" pitchFamily="65" charset="0"/>
              </a:rPr>
              <a:t>এসো</a:t>
            </a:r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latin typeface="SolaimanLipi" pitchFamily="65" charset="0"/>
                <a:cs typeface="SolaimanLipi" pitchFamily="65" charset="0"/>
              </a:rPr>
              <a:t>আমরা</a:t>
            </a:r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latin typeface="SolaimanLipi" pitchFamily="65" charset="0"/>
                <a:cs typeface="SolaimanLipi" pitchFamily="65" charset="0"/>
              </a:rPr>
              <a:t>একটি</a:t>
            </a:r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latin typeface="SolaimanLipi" pitchFamily="65" charset="0"/>
                <a:cs typeface="SolaimanLipi" pitchFamily="65" charset="0"/>
              </a:rPr>
              <a:t>ভিডিও</a:t>
            </a:r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latin typeface="SolaimanLipi" pitchFamily="65" charset="0"/>
                <a:cs typeface="SolaimanLipi" pitchFamily="65" charset="0"/>
              </a:rPr>
              <a:t>দেখি</a:t>
            </a:r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sz="32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y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81000"/>
            <a:ext cx="2968625" cy="3352800"/>
          </a:xfrm>
          <a:prstGeom prst="rect">
            <a:avLst/>
          </a:prstGeom>
        </p:spPr>
      </p:pic>
      <p:pic>
        <p:nvPicPr>
          <p:cNvPr id="4" name="Picture 3" descr="gyjjtty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81000"/>
            <a:ext cx="2895600" cy="3352800"/>
          </a:xfrm>
          <a:prstGeom prst="rect">
            <a:avLst/>
          </a:prstGeom>
        </p:spPr>
      </p:pic>
      <p:pic>
        <p:nvPicPr>
          <p:cNvPr id="5" name="Picture 4" descr="utyuutut6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267200"/>
            <a:ext cx="29718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248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</a:t>
            </a:r>
            <a:endParaRPr lang="en-US" sz="3600" dirty="0">
              <a:solidFill>
                <a:srgbClr val="5A38E8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267200"/>
            <a:ext cx="2819400" cy="236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4600" y="3828990"/>
            <a:ext cx="3429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ছবিগুলো</a:t>
            </a:r>
            <a:r>
              <a:rPr lang="en-US" sz="20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দেখ</a:t>
            </a:r>
            <a:r>
              <a:rPr lang="en-US" sz="20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এগুলো</a:t>
            </a:r>
            <a:r>
              <a:rPr lang="en-US" sz="20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কিসের</a:t>
            </a:r>
            <a:r>
              <a:rPr lang="en-US" sz="20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ছবি</a:t>
            </a:r>
            <a:r>
              <a:rPr lang="en-US" sz="20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।  </a:t>
            </a:r>
            <a:endParaRPr lang="en-US" sz="2000" b="1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2" name="Picture 11" descr="hgyhgygyu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5" y="390525"/>
            <a:ext cx="2514600" cy="3352800"/>
          </a:xfrm>
          <a:prstGeom prst="rect">
            <a:avLst/>
          </a:prstGeom>
        </p:spPr>
      </p:pic>
      <p:pic>
        <p:nvPicPr>
          <p:cNvPr id="13" name="Picture 12" descr="dfffefr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267200"/>
            <a:ext cx="2667000" cy="2362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447800"/>
            <a:ext cx="2971800" cy="70788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আজকের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sz="4000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8400"/>
            <a:ext cx="5181600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0372350">
            <a:off x="849837" y="3508813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bn-BD" sz="54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বাংলাদেশের </a:t>
            </a:r>
            <a:r>
              <a:rPr lang="bn-BD" sz="54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কুটির </a:t>
            </a:r>
            <a:r>
              <a:rPr lang="bn-BD" sz="54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শিল্প</a:t>
            </a:r>
            <a:endParaRPr lang="en-US" sz="32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525" y="762000"/>
            <a:ext cx="8458200" cy="47705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SolaimanLipi" pitchFamily="65" charset="0"/>
                <a:cs typeface="SolaimanLipi" pitchFamily="65" charset="0"/>
              </a:rPr>
              <a:t>প্রত্যাশা</a:t>
            </a:r>
            <a:r>
              <a:rPr lang="en-US" sz="3600" u="sng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u="sng" dirty="0" err="1">
                <a:latin typeface="SolaimanLipi" pitchFamily="65" charset="0"/>
                <a:cs typeface="SolaimanLipi" pitchFamily="65" charset="0"/>
              </a:rPr>
              <a:t>করা</a:t>
            </a:r>
            <a:r>
              <a:rPr lang="en-US" sz="3600" u="sng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u="sng" dirty="0" err="1">
                <a:latin typeface="SolaimanLipi" pitchFamily="65" charset="0"/>
                <a:cs typeface="SolaimanLipi" pitchFamily="65" charset="0"/>
              </a:rPr>
              <a:t>যাচ্ছে</a:t>
            </a:r>
            <a:r>
              <a:rPr lang="en-US" sz="3600" u="sng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u="sng" dirty="0" err="1"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3600" u="sng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u="sng" dirty="0" err="1">
                <a:latin typeface="SolaimanLipi" pitchFamily="65" charset="0"/>
                <a:cs typeface="SolaimanLipi" pitchFamily="65" charset="0"/>
              </a:rPr>
              <a:t>এই</a:t>
            </a:r>
            <a:r>
              <a:rPr lang="en-US" sz="3600" u="sng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u="sng" dirty="0" err="1"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en-US" sz="3600" u="sng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u="sng" dirty="0" err="1">
                <a:latin typeface="SolaimanLipi" pitchFamily="65" charset="0"/>
                <a:cs typeface="SolaimanLipi" pitchFamily="65" charset="0"/>
              </a:rPr>
              <a:t>শেষে</a:t>
            </a:r>
            <a:r>
              <a:rPr lang="en-US" sz="3600" u="sng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u="sng" dirty="0" err="1">
                <a:latin typeface="SolaimanLipi" pitchFamily="65" charset="0"/>
                <a:cs typeface="SolaimanLipi" pitchFamily="65" charset="0"/>
              </a:rPr>
              <a:t>শিক্ষার্থীরা</a:t>
            </a:r>
            <a:r>
              <a:rPr lang="en-US" sz="3600" u="sng" dirty="0">
                <a:latin typeface="SolaimanLipi" pitchFamily="65" charset="0"/>
                <a:cs typeface="SolaimanLipi" pitchFamily="65" charset="0"/>
              </a:rPr>
              <a:t>- </a:t>
            </a:r>
          </a:p>
          <a:p>
            <a:endParaRPr lang="bn-BD" sz="4000" u="sng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4000" dirty="0" smtClean="0">
                <a:latin typeface="SolaimanLipi" pitchFamily="65" charset="0"/>
                <a:cs typeface="SolaimanLipi" pitchFamily="65" charset="0"/>
              </a:rPr>
              <a:t>কুটির শিল্প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কী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000" dirty="0" smtClean="0">
                <a:latin typeface="SolaimanLipi" pitchFamily="65" charset="0"/>
                <a:cs typeface="SolaimanLipi" pitchFamily="65" charset="0"/>
              </a:rPr>
              <a:t>তা বলতে পারবে ।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কুটির শিল্পের বৈশিষ্ট্য ব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্যাখ্যা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 করতে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কুটির শিল্পের ক্ষেত্র সমূহ চিহ্নিত করতে পারবে।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bn-BD" sz="3600" dirty="0" smtClean="0">
              <a:latin typeface="SolaimanLipi" pitchFamily="65" charset="0"/>
              <a:cs typeface="SolaimanLipi" pitchFamily="65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4000" dirty="0" smtClean="0">
                <a:latin typeface="SolaimanLipi" pitchFamily="65" charset="0"/>
                <a:cs typeface="SolaimanLipi" pitchFamily="65" charset="0"/>
              </a:rPr>
              <a:t>কুটির শিল্পের গুরুত্ব লিখতে পারবে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।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1"/>
            <a:ext cx="3124200" cy="243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agesjhg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81000"/>
            <a:ext cx="2667000" cy="2438400"/>
          </a:xfrm>
          <a:prstGeom prst="rect">
            <a:avLst/>
          </a:prstGeom>
        </p:spPr>
      </p:pic>
      <p:pic>
        <p:nvPicPr>
          <p:cNvPr id="10" name="Picture 9" descr="uuu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81000"/>
            <a:ext cx="2743200" cy="2438400"/>
          </a:xfrm>
          <a:prstGeom prst="rect">
            <a:avLst/>
          </a:prstGeom>
        </p:spPr>
      </p:pic>
      <p:pic>
        <p:nvPicPr>
          <p:cNvPr id="6" name="Picture 5" descr="sxsxdwsdxwssdx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733800"/>
            <a:ext cx="31242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csdc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3733800"/>
            <a:ext cx="272415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sdsdsdsds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3733800"/>
            <a:ext cx="26289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9600" y="2743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0000FF"/>
                </a:solidFill>
                <a:latin typeface="SolaimanLipi" pitchFamily="65" charset="0"/>
                <a:cs typeface="SolaimanLipi" pitchFamily="65" charset="0"/>
              </a:rPr>
              <a:t>কুটির শিল্পে তৈরিকৃত পণ্যসামগ্রী</a:t>
            </a:r>
            <a:endParaRPr lang="en-US" sz="4400" dirty="0">
              <a:solidFill>
                <a:srgbClr val="0000FF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912096"/>
            <a:ext cx="3057525" cy="199094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4600" y="3048000"/>
            <a:ext cx="3733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bn-BD" sz="4000" dirty="0" smtClean="0">
                <a:solidFill>
                  <a:srgbClr val="382FF1"/>
                </a:solidFill>
                <a:latin typeface="SolaimanLipi" pitchFamily="65" charset="0"/>
                <a:cs typeface="SolaimanLipi" pitchFamily="65" charset="0"/>
              </a:rPr>
              <a:t>কুটির শিল্প</a:t>
            </a:r>
            <a:r>
              <a:rPr lang="en-US" sz="4000" dirty="0" smtClean="0">
                <a:solidFill>
                  <a:srgbClr val="382FF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000" dirty="0" smtClean="0">
                <a:solidFill>
                  <a:srgbClr val="382FF1"/>
                </a:solidFill>
                <a:latin typeface="SolaimanLipi" pitchFamily="65" charset="0"/>
                <a:cs typeface="SolaimanLipi" pitchFamily="65" charset="0"/>
              </a:rPr>
              <a:t>কী?</a:t>
            </a:r>
            <a:endParaRPr lang="en-US" sz="4000" dirty="0">
              <a:solidFill>
                <a:srgbClr val="382FF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73261"/>
            <a:ext cx="2286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32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562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zsas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026436"/>
            <a:ext cx="2819400" cy="1862966"/>
          </a:xfrm>
          <a:prstGeom prst="rect">
            <a:avLst/>
          </a:prstGeom>
        </p:spPr>
      </p:pic>
      <p:pic>
        <p:nvPicPr>
          <p:cNvPr id="9" name="Picture 8" descr="aass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1" y="901060"/>
            <a:ext cx="1981200" cy="1963882"/>
          </a:xfrm>
          <a:prstGeom prst="rect">
            <a:avLst/>
          </a:prstGeom>
        </p:spPr>
      </p:pic>
      <p:pic>
        <p:nvPicPr>
          <p:cNvPr id="11" name="Picture 10" descr="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3886200"/>
            <a:ext cx="3028950" cy="2514600"/>
          </a:xfrm>
          <a:prstGeom prst="rect">
            <a:avLst/>
          </a:prstGeom>
        </p:spPr>
      </p:pic>
      <p:pic>
        <p:nvPicPr>
          <p:cNvPr id="12" name="Picture 11" descr="sxsxsxsxsx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5" y="3886200"/>
            <a:ext cx="2628900" cy="2514600"/>
          </a:xfrm>
          <a:prstGeom prst="rect">
            <a:avLst/>
          </a:prstGeom>
        </p:spPr>
      </p:pic>
      <p:pic>
        <p:nvPicPr>
          <p:cNvPr id="13" name="Picture 12" descr="sxsxsxdsx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8475" y="3886200"/>
            <a:ext cx="2819400" cy="25146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2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3962400"/>
            <a:ext cx="83820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সাধারণত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পরিবারের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সদস্যদের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দ্বারা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পরিচালিত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শিল্প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যা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প্রতিষ্ঠানের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জমি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ভবন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ব্যতিরেখে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স্থায়ী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সম্পদের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মূল্য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প্রতিস্থাপন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ব্যয়সহ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৫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লক্ষ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টাকার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নিচে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সর্বোচ্চ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জনবল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১০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জনের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বেশী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নয়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এমন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শিল্পকে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কুটির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শিল্প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latin typeface="SolaimanLipi" pitchFamily="65" charset="0"/>
                <a:cs typeface="SolaimanLipi" pitchFamily="65" charset="0"/>
              </a:rPr>
              <a:t>বলে</a:t>
            </a:r>
            <a:r>
              <a:rPr lang="en-US" sz="2800" dirty="0" smtClean="0">
                <a:latin typeface="SolaimanLipi" pitchFamily="65" charset="0"/>
                <a:cs typeface="SolaimanLipi" pitchFamily="65" charset="0"/>
              </a:rPr>
              <a:t>।  </a:t>
            </a:r>
            <a:endParaRPr lang="en-US" sz="28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676902">
            <a:off x="-81542" y="1897769"/>
            <a:ext cx="5105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olaimanLipi" pitchFamily="65" charset="0"/>
                <a:cs typeface="SolaimanLipi" pitchFamily="65" charset="0"/>
              </a:rPr>
              <a:t>একক</a:t>
            </a:r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latin typeface="SolaimanLipi" pitchFamily="65" charset="0"/>
                <a:cs typeface="SolaimanLipi" pitchFamily="65" charset="0"/>
              </a:rPr>
              <a:t>কাজের</a:t>
            </a:r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latin typeface="SolaimanLipi" pitchFamily="65" charset="0"/>
                <a:cs typeface="SolaimanLipi" pitchFamily="65" charset="0"/>
              </a:rPr>
              <a:t>উত্তর</a:t>
            </a:r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latin typeface="SolaimanLipi" pitchFamily="65" charset="0"/>
                <a:cs typeface="SolaimanLipi" pitchFamily="65" charset="0"/>
              </a:rPr>
              <a:t>মিলিয়ে</a:t>
            </a:r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latin typeface="SolaimanLipi" pitchFamily="65" charset="0"/>
                <a:cs typeface="SolaimanLipi" pitchFamily="65" charset="0"/>
              </a:rPr>
              <a:t>নাও</a:t>
            </a:r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। </a:t>
            </a:r>
            <a:endParaRPr lang="en-US" sz="3200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6" y="838200"/>
            <a:ext cx="3884691" cy="283772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2124</TotalTime>
  <Words>266</Words>
  <Application>Microsoft Office PowerPoint</Application>
  <PresentationFormat>On-screen Show (4:3)</PresentationFormat>
  <Paragraphs>75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Waveform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apple</cp:lastModifiedBy>
  <cp:revision>334</cp:revision>
  <dcterms:created xsi:type="dcterms:W3CDTF">2006-08-16T00:00:00Z</dcterms:created>
  <dcterms:modified xsi:type="dcterms:W3CDTF">2020-03-14T05:27:08Z</dcterms:modified>
</cp:coreProperties>
</file>