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7" r:id="rId2"/>
    <p:sldId id="259" r:id="rId3"/>
    <p:sldId id="260" r:id="rId4"/>
    <p:sldId id="261" r:id="rId5"/>
    <p:sldId id="262" r:id="rId6"/>
    <p:sldId id="271" r:id="rId7"/>
    <p:sldId id="265" r:id="rId8"/>
    <p:sldId id="266" r:id="rId9"/>
    <p:sldId id="273" r:id="rId10"/>
    <p:sldId id="267" r:id="rId11"/>
    <p:sldId id="272" r:id="rId12"/>
    <p:sldId id="269" r:id="rId13"/>
    <p:sldId id="268" r:id="rId14"/>
    <p:sldId id="274" r:id="rId15"/>
    <p:sldId id="275" r:id="rId16"/>
    <p:sldId id="280" r:id="rId17"/>
    <p:sldId id="276" r:id="rId18"/>
    <p:sldId id="277" r:id="rId19"/>
    <p:sldId id="278" r:id="rId20"/>
    <p:sldId id="27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5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38C761-02CC-4439-B90D-B04DB381071F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1167FC-02F6-458C-9722-F37CFE635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317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167FC-02F6-458C-9722-F37CFE6351D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112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F5161-6D43-4B03-AFB6-3EE6373AB08E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20809-085E-4AFB-8438-5A9758758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296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F5161-6D43-4B03-AFB6-3EE6373AB08E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20809-085E-4AFB-8438-5A9758758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374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F5161-6D43-4B03-AFB6-3EE6373AB08E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20809-085E-4AFB-8438-5A9758758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737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F5161-6D43-4B03-AFB6-3EE6373AB08E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20809-085E-4AFB-8438-5A9758758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379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F5161-6D43-4B03-AFB6-3EE6373AB08E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20809-085E-4AFB-8438-5A9758758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712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F5161-6D43-4B03-AFB6-3EE6373AB08E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20809-085E-4AFB-8438-5A9758758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120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F5161-6D43-4B03-AFB6-3EE6373AB08E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20809-085E-4AFB-8438-5A9758758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822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F5161-6D43-4B03-AFB6-3EE6373AB08E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20809-085E-4AFB-8438-5A9758758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070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F5161-6D43-4B03-AFB6-3EE6373AB08E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20809-085E-4AFB-8438-5A9758758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970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F5161-6D43-4B03-AFB6-3EE6373AB08E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20809-085E-4AFB-8438-5A9758758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700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F5161-6D43-4B03-AFB6-3EE6373AB08E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20809-085E-4AFB-8438-5A9758758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936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F5161-6D43-4B03-AFB6-3EE6373AB08E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20809-085E-4AFB-8438-5A9758758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47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95534"/>
            <a:ext cx="9144000" cy="676246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56847" y="351346"/>
            <a:ext cx="342558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96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66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94396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bn-BD" sz="2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রমনার বটমূলে এ অনুষ্ঠানটি উদযাপনের উদ্যোগ</a:t>
            </a:r>
            <a:r>
              <a:rPr lang="bn-IN" sz="2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গ্রহ</a:t>
            </a:r>
            <a:r>
              <a:rPr lang="bn-IN" sz="2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ণ করে  </a:t>
            </a:r>
            <a:r>
              <a:rPr lang="bn-BD" sz="2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ছায়ানট (১৯৬১)</a:t>
            </a:r>
            <a:endParaRPr lang="bn-IN" sz="28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endParaRPr lang="bn-BD" sz="28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3" descr="C:\Users\Bottomley\Desktop\ch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2510" y="1501254"/>
            <a:ext cx="9060976" cy="42035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05921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22830" y="4138621"/>
            <a:ext cx="915764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bn-BD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নববর্ষ </a:t>
            </a:r>
            <a:r>
              <a:rPr lang="bn-BD" sz="3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উদযাপনে </a:t>
            </a:r>
            <a:r>
              <a:rPr lang="bn-IN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দেশ ব্যাপি বর্ণাঢ্য র‍্যালীর আয়োজন করা হয় ।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3217"/>
            <a:ext cx="3643952" cy="30377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914" y="387713"/>
            <a:ext cx="4314641" cy="2983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3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5502" y="352799"/>
            <a:ext cx="3678357" cy="27813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017" y="3244733"/>
            <a:ext cx="4876800" cy="21705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017" y="352799"/>
            <a:ext cx="4303096" cy="27813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94008" y="5415296"/>
            <a:ext cx="852985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বাংলা নববর্ষের আর একটি প্রধান  উৎসব হল বৈশাখী মেলা </a:t>
            </a:r>
            <a:r>
              <a:rPr lang="bn-IN" sz="3600" b="1" dirty="0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bn-BD" sz="3600" b="1" dirty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দেশের বিভিন্ন স্থানে বৈশাখের ১ম দিনে বার্ষিক মেলা বসে </a:t>
            </a:r>
            <a:r>
              <a:rPr lang="bn-IN" sz="3600" b="1" dirty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bn-IN" b="1" dirty="0">
              <a:solidFill>
                <a:srgbClr val="FF0066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118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0119" y="296418"/>
            <a:ext cx="76559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bn-IN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</a:t>
            </a:r>
            <a:r>
              <a:rPr lang="bn-BD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এদিনের দ্বিতীয় বৃহৎ অনুষ্ঠান হল হালখাতা </a:t>
            </a:r>
          </a:p>
        </p:txBody>
      </p:sp>
      <p:sp>
        <p:nvSpPr>
          <p:cNvPr id="7" name="Rectangle 6"/>
          <p:cNvSpPr/>
          <p:nvPr/>
        </p:nvSpPr>
        <p:spPr>
          <a:xfrm>
            <a:off x="5246690" y="48863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itchFamily="2" charset="2"/>
              <a:buChar char="§"/>
            </a:pPr>
            <a:endParaRPr lang="bn-BD" b="1" dirty="0" smtClean="0">
              <a:solidFill>
                <a:srgbClr val="FF0066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4703" y="1064525"/>
            <a:ext cx="4524991" cy="401244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444" y="1882336"/>
            <a:ext cx="4390790" cy="2143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417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914400"/>
            <a:ext cx="5486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2400" dirty="0" smtClean="0">
                <a:latin typeface="NikoshBAN" pitchFamily="2" charset="0"/>
                <a:cs typeface="NikoshBAN" pitchFamily="2" charset="0"/>
              </a:rPr>
            </a:br>
            <a:endParaRPr lang="en-US" sz="2400" dirty="0"/>
          </a:p>
        </p:txBody>
      </p:sp>
      <p:pic>
        <p:nvPicPr>
          <p:cNvPr id="3" name="Picture 2" descr="C:\Users\Bottomley\Desktop\fo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6366" y="4000500"/>
            <a:ext cx="3091695" cy="2351661"/>
          </a:xfrm>
          <a:prstGeom prst="rect">
            <a:avLst/>
          </a:prstGeom>
          <a:noFill/>
        </p:spPr>
      </p:pic>
      <p:pic>
        <p:nvPicPr>
          <p:cNvPr id="4" name="Picture 4" descr="C:\Users\Bottomley\Desktop\pi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6366" y="1745397"/>
            <a:ext cx="3188434" cy="2052130"/>
          </a:xfrm>
          <a:prstGeom prst="rect">
            <a:avLst/>
          </a:prstGeom>
          <a:noFill/>
        </p:spPr>
      </p:pic>
      <p:pic>
        <p:nvPicPr>
          <p:cNvPr id="5" name="Picture 5" descr="C:\Users\Bottomley\Desktop\poem\food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91000" y="1752600"/>
            <a:ext cx="3555573" cy="4495800"/>
          </a:xfrm>
          <a:prstGeom prst="rect">
            <a:avLst/>
          </a:prstGeom>
          <a:noFill/>
        </p:spPr>
      </p:pic>
      <p:sp>
        <p:nvSpPr>
          <p:cNvPr id="6" name="Horizontal Scroll 5"/>
          <p:cNvSpPr/>
          <p:nvPr/>
        </p:nvSpPr>
        <p:spPr>
          <a:xfrm>
            <a:off x="1752600" y="533400"/>
            <a:ext cx="5334000" cy="1066800"/>
          </a:xfrm>
          <a:prstGeom prst="horizontalScroll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b="1" dirty="0" smtClean="0">
                <a:solidFill>
                  <a:srgbClr val="3366FF"/>
                </a:solidFill>
                <a:latin typeface="NikoshBAN" pitchFamily="2" charset="0"/>
                <a:cs typeface="NikoshBAN" pitchFamily="2" charset="0"/>
              </a:rPr>
              <a:t>এ দিনে বাঙ্গালিরা নানা পিঠা ও মুখরোচক খাবার তৈরি করে থাকে</a:t>
            </a:r>
          </a:p>
        </p:txBody>
      </p:sp>
    </p:spTree>
    <p:extLst>
      <p:ext uri="{BB962C8B-B14F-4D97-AF65-F5344CB8AC3E}">
        <p14:creationId xmlns:p14="http://schemas.microsoft.com/office/powerpoint/2010/main" val="684121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352800" y="762000"/>
            <a:ext cx="8305800" cy="9144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/>
          </a:p>
        </p:txBody>
      </p:sp>
      <p:pic>
        <p:nvPicPr>
          <p:cNvPr id="3" name="Picture 4" descr="C:\Users\Bottomley\Desktop\poem\gif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676400"/>
            <a:ext cx="3632200" cy="2298510"/>
          </a:xfrm>
          <a:prstGeom prst="rect">
            <a:avLst/>
          </a:prstGeom>
          <a:noFill/>
        </p:spPr>
      </p:pic>
      <p:pic>
        <p:nvPicPr>
          <p:cNvPr id="4" name="Picture 5" descr="C:\Users\Bottomley\Desktop\poem\gif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0" y="1676400"/>
            <a:ext cx="3276600" cy="2298510"/>
          </a:xfrm>
          <a:prstGeom prst="rect">
            <a:avLst/>
          </a:prstGeom>
          <a:noFill/>
        </p:spPr>
      </p:pic>
      <p:pic>
        <p:nvPicPr>
          <p:cNvPr id="5" name="Picture 2" descr="C:\Users\Bottomley\Desktop\putul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" y="4191001"/>
            <a:ext cx="3632200" cy="2286000"/>
          </a:xfrm>
          <a:prstGeom prst="rect">
            <a:avLst/>
          </a:prstGeom>
          <a:noFill/>
        </p:spPr>
      </p:pic>
      <p:pic>
        <p:nvPicPr>
          <p:cNvPr id="6" name="Picture 3" descr="C:\Users\Bottomley\Desktop\jari.jpg"/>
          <p:cNvPicPr>
            <a:picLocks noChangeAspect="1" noChangeArrowheads="1"/>
          </p:cNvPicPr>
          <p:nvPr/>
        </p:nvPicPr>
        <p:blipFill>
          <a:blip r:embed="rId5"/>
          <a:srcRect l="51761" t="2778"/>
          <a:stretch>
            <a:fillRect/>
          </a:stretch>
        </p:blipFill>
        <p:spPr bwMode="auto">
          <a:xfrm>
            <a:off x="5334001" y="4191001"/>
            <a:ext cx="3276600" cy="2286000"/>
          </a:xfrm>
          <a:prstGeom prst="rect">
            <a:avLst/>
          </a:prstGeom>
          <a:noFill/>
        </p:spPr>
      </p:pic>
      <p:sp>
        <p:nvSpPr>
          <p:cNvPr id="7" name="Down Ribbon 6"/>
          <p:cNvSpPr/>
          <p:nvPr/>
        </p:nvSpPr>
        <p:spPr>
          <a:xfrm>
            <a:off x="609600" y="125105"/>
            <a:ext cx="8001000" cy="1219200"/>
          </a:xfrm>
          <a:prstGeom prst="ribbon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মেলায় থা</a:t>
            </a:r>
            <a:r>
              <a:rPr lang="bn-IN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কে</a:t>
            </a:r>
            <a:r>
              <a:rPr lang="bn-BD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কবিগান, কীর্তন, যাত্রা , পুতুল নাচ, নাগরদোলাসহ নানা আনন্দ আয়োজন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613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32764" y="389930"/>
            <a:ext cx="6823881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bn-BD" sz="32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মেলায় </a:t>
            </a:r>
            <a:r>
              <a:rPr lang="bn-IN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আরও </a:t>
            </a:r>
            <a:r>
              <a:rPr lang="bn-BD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থা</a:t>
            </a:r>
            <a:r>
              <a:rPr lang="bn-IN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কে</a:t>
            </a:r>
            <a:r>
              <a:rPr lang="bn-BD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ঘোড়া দৌড়</a:t>
            </a:r>
            <a:r>
              <a:rPr lang="bn-BD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bn-IN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লাঠি খেলার </a:t>
            </a:r>
            <a:r>
              <a:rPr lang="bn-BD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আয়োজন</a:t>
            </a:r>
            <a:r>
              <a:rPr lang="bn-IN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b="1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78569"/>
            <a:ext cx="4244453" cy="405374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4704" y="1978570"/>
            <a:ext cx="4299045" cy="4053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297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1053720" y="1695734"/>
            <a:ext cx="7554036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Ø"/>
            </a:pP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Arial" panose="020B0604020202020204" pitchFamily="34" charset="0"/>
              <a:buNone/>
            </a:pP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Arial" panose="020B0604020202020204" pitchFamily="34" charset="0"/>
              <a:buNone/>
            </a:pP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endParaRPr lang="bn-BD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bn-BD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বাংলা নববর্ষে কি? এ দিনে কি কি কার্যক্রম হয় তা লিপিবদ্ধ কর।</a:t>
            </a:r>
          </a:p>
          <a:p>
            <a:pPr>
              <a:buFont typeface="Wingdings" pitchFamily="2" charset="2"/>
              <a:buChar char="Ø"/>
            </a:pPr>
            <a:r>
              <a:rPr lang="bn-BD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বাংলা সন কে,কবে প্রচলন করেছিলেন। </a:t>
            </a:r>
          </a:p>
          <a:p>
            <a:pPr>
              <a:buFont typeface="Arial" panose="020B0604020202020204" pitchFamily="34" charset="0"/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C:\Users\Bottomley\Desktop\g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35338" y="1277771"/>
            <a:ext cx="2590800" cy="218250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</p:pic>
      <p:sp>
        <p:nvSpPr>
          <p:cNvPr id="4" name="Down Arrow Callout 3"/>
          <p:cNvSpPr/>
          <p:nvPr/>
        </p:nvSpPr>
        <p:spPr>
          <a:xfrm>
            <a:off x="2811438" y="192206"/>
            <a:ext cx="4038600" cy="914400"/>
          </a:xfrm>
          <a:prstGeom prst="downArrowCallou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40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803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4651" y="1582341"/>
            <a:ext cx="6810233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Blip>
                <a:blip r:embed="rId2"/>
              </a:buBlip>
            </a:pPr>
            <a:endParaRPr lang="bn-BD" dirty="0">
              <a:solidFill>
                <a:srgbClr val="0000FF"/>
              </a:solidFill>
              <a:latin typeface="NikoshBAN" pitchFamily="2" charset="0"/>
              <a:ea typeface="Times New Roman" pitchFamily="18" charset="0"/>
              <a:cs typeface="NikoshBAN" pitchFamily="2" charset="0"/>
            </a:endParaRPr>
          </a:p>
          <a:p>
            <a:pPr marL="571500" lvl="0" indent="-571500">
              <a:buFont typeface="Wingdings" panose="05000000000000000000" pitchFamily="2" charset="2"/>
              <a:buChar char="Ø"/>
            </a:pPr>
            <a:r>
              <a:rPr lang="bn-BD" sz="3600" b="1" smtClean="0">
                <a:solidFill>
                  <a:schemeClr val="accent2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হালখাতা </a:t>
            </a:r>
            <a:r>
              <a:rPr lang="bn-BD" sz="3600" b="1" dirty="0">
                <a:solidFill>
                  <a:schemeClr val="accent2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বলতে কি বুঝায়?</a:t>
            </a:r>
          </a:p>
          <a:p>
            <a:pPr lvl="0">
              <a:buNone/>
            </a:pPr>
            <a:endParaRPr lang="bn-BD" sz="3600" dirty="0">
              <a:solidFill>
                <a:srgbClr val="0000FF"/>
              </a:solidFill>
              <a:latin typeface="NikoshBAN" pitchFamily="2" charset="0"/>
              <a:ea typeface="Times New Roman" pitchFamily="18" charset="0"/>
              <a:cs typeface="NikoshBAN" pitchFamily="2" charset="0"/>
            </a:endParaRPr>
          </a:p>
          <a:p>
            <a:pPr marL="571500" lvl="0" indent="-571500">
              <a:buFont typeface="Wingdings" panose="05000000000000000000" pitchFamily="2" charset="2"/>
              <a:buChar char="Ø"/>
            </a:pPr>
            <a:r>
              <a:rPr lang="bn-IN" sz="3600" b="1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এই </a:t>
            </a:r>
            <a:r>
              <a:rPr lang="bn-BD" sz="3600" b="1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দিনের প্রধান আকর্ষণ কি?</a:t>
            </a:r>
          </a:p>
          <a:p>
            <a:pPr lvl="0">
              <a:buBlip>
                <a:blip r:embed="rId2"/>
              </a:buBlip>
            </a:pPr>
            <a:endParaRPr lang="bn-BD" sz="3600" dirty="0">
              <a:latin typeface="NikoshBAN" pitchFamily="2" charset="0"/>
              <a:cs typeface="NikoshBAN" pitchFamily="2" charset="0"/>
            </a:endParaRPr>
          </a:p>
          <a:p>
            <a:pPr marL="571500" lvl="0" indent="-571500">
              <a:buFont typeface="Wingdings" panose="05000000000000000000" pitchFamily="2" charset="2"/>
              <a:buChar char="Ø"/>
            </a:pPr>
            <a:r>
              <a:rPr lang="bn-IN" sz="3600" b="1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বাংলা </a:t>
            </a:r>
            <a:r>
              <a:rPr lang="bn-BD" sz="3600" b="1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নববর্ষ কেমন উৎসব?</a:t>
            </a:r>
          </a:p>
          <a:p>
            <a:pPr lvl="0">
              <a:buNone/>
            </a:pPr>
            <a:endParaRPr lang="bn-BD" dirty="0">
              <a:latin typeface="NikoshBAN" pitchFamily="2" charset="0"/>
              <a:cs typeface="NikoshBAN" pitchFamily="2" charset="0"/>
            </a:endParaRPr>
          </a:p>
          <a:p>
            <a:pPr lvl="0">
              <a:buNone/>
            </a:pPr>
            <a:endParaRPr lang="bn-BD" dirty="0">
              <a:latin typeface="NikoshBAN" pitchFamily="2" charset="0"/>
              <a:cs typeface="NikoshBAN" pitchFamily="2" charset="0"/>
            </a:endParaRPr>
          </a:p>
          <a:p>
            <a:pPr lvl="0">
              <a:buBlip>
                <a:blip r:embed="rId2"/>
              </a:buBlip>
            </a:pPr>
            <a:endParaRPr lang="bn-BD" dirty="0">
              <a:latin typeface="NikoshBAN" pitchFamily="2" charset="0"/>
              <a:cs typeface="NikoshBAN" pitchFamily="2" charset="0"/>
            </a:endParaRPr>
          </a:p>
          <a:p>
            <a:pPr lvl="0">
              <a:buBlip>
                <a:blip r:embed="rId2"/>
              </a:buBlip>
            </a:pPr>
            <a:endParaRPr lang="bn-BD" dirty="0">
              <a:solidFill>
                <a:srgbClr val="0000FF"/>
              </a:solidFill>
              <a:latin typeface="NikoshBAN" pitchFamily="2" charset="0"/>
              <a:ea typeface="Times New Roman" pitchFamily="18" charset="0"/>
              <a:cs typeface="NikoshBAN" pitchFamily="2" charset="0"/>
            </a:endParaRPr>
          </a:p>
          <a:p>
            <a:pPr lvl="0">
              <a:buBlip>
                <a:blip r:embed="rId2"/>
              </a:buBlip>
            </a:pPr>
            <a:endParaRPr lang="bn-BD" dirty="0">
              <a:solidFill>
                <a:srgbClr val="0000FF"/>
              </a:solidFill>
              <a:latin typeface="NikoshBAN" pitchFamily="2" charset="0"/>
              <a:ea typeface="Times New Roman" pitchFamily="18" charset="0"/>
              <a:cs typeface="NikoshBAN" pitchFamily="2" charset="0"/>
            </a:endParaRPr>
          </a:p>
          <a:p>
            <a:pPr lvl="0">
              <a:buBlip>
                <a:blip r:embed="rId2"/>
              </a:buBlip>
            </a:pPr>
            <a:endParaRPr lang="bn-BD" dirty="0">
              <a:solidFill>
                <a:srgbClr val="0000FF"/>
              </a:solidFill>
              <a:latin typeface="NikoshBAN" pitchFamily="2" charset="0"/>
              <a:ea typeface="Times New Roman" pitchFamily="18" charset="0"/>
              <a:cs typeface="NikoshBAN" pitchFamily="2" charset="0"/>
            </a:endParaRPr>
          </a:p>
          <a:p>
            <a:pPr lvl="0">
              <a:buBlip>
                <a:blip r:embed="rId2"/>
              </a:buBlip>
            </a:pPr>
            <a:endParaRPr lang="bn-BD" dirty="0">
              <a:solidFill>
                <a:srgbClr val="0000FF"/>
              </a:solidFill>
              <a:latin typeface="NikoshBAN" pitchFamily="2" charset="0"/>
              <a:ea typeface="Times New Roman" pitchFamily="18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0" y="518615"/>
            <a:ext cx="4333164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48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4315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797791" y="204716"/>
            <a:ext cx="3903259" cy="887104"/>
          </a:xfrm>
          <a:prstGeom prst="rect">
            <a:avLst/>
          </a:prstGeom>
          <a:solidFill>
            <a:schemeClr val="bg1"/>
          </a:solidFill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40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965578" y="3957852"/>
            <a:ext cx="7322025" cy="2251879"/>
          </a:xfrm>
          <a:prstGeom prst="rect">
            <a:avLst/>
          </a:prstGeom>
        </p:spPr>
        <p:txBody>
          <a:bodyPr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Arial" panose="020B0604020202020204" pitchFamily="34" charset="0"/>
              <a:buNone/>
            </a:pP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 algn="just">
              <a:buFont typeface="Arial" panose="020B0604020202020204" pitchFamily="34" charset="0"/>
              <a:buNone/>
            </a:pPr>
            <a:endParaRPr lang="bn-BD" b="1" dirty="0" smtClean="0">
              <a:solidFill>
                <a:srgbClr val="FF1D1D"/>
              </a:solidFill>
              <a:latin typeface="NikoshBAN" pitchFamily="2" charset="0"/>
              <a:cs typeface="NikoshBAN" pitchFamily="2" charset="0"/>
            </a:endParaRPr>
          </a:p>
          <a:p>
            <a:pPr algn="just">
              <a:buFont typeface="Arial" panose="020B0604020202020204" pitchFamily="34" charset="0"/>
              <a:buNone/>
            </a:pPr>
            <a:endParaRPr lang="bn-BD" b="1" dirty="0" smtClean="0">
              <a:solidFill>
                <a:srgbClr val="FF1D1D"/>
              </a:solidFill>
              <a:latin typeface="NikoshBAN" pitchFamily="2" charset="0"/>
              <a:cs typeface="NikoshBAN" pitchFamily="2" charset="0"/>
            </a:endParaRPr>
          </a:p>
          <a:p>
            <a:pPr algn="just">
              <a:buFont typeface="Arial" panose="020B0604020202020204" pitchFamily="34" charset="0"/>
              <a:buNone/>
            </a:pPr>
            <a:r>
              <a:rPr lang="bn-BD" sz="58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বাংলা নববর্ষের ঐতিহ্য ও বৈশিষ্ট্য রক্ষা করে তুমি তোমার </a:t>
            </a:r>
          </a:p>
          <a:p>
            <a:pPr algn="just">
              <a:buFont typeface="Arial" panose="020B0604020202020204" pitchFamily="34" charset="0"/>
              <a:buNone/>
            </a:pPr>
            <a:r>
              <a:rPr lang="bn-BD" sz="58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বিদ্যালয়ে কি ধরনের অনুষ্ঠান আয়োজন করবে সে সম্পর্কে</a:t>
            </a:r>
          </a:p>
          <a:p>
            <a:pPr algn="just">
              <a:buFont typeface="Arial" panose="020B0604020202020204" pitchFamily="34" charset="0"/>
              <a:buNone/>
            </a:pPr>
            <a:r>
              <a:rPr lang="bn-BD" sz="58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একটি রূপ রেখা তৈরি কর।</a:t>
            </a:r>
          </a:p>
          <a:p>
            <a:pPr algn="just">
              <a:buFont typeface="Arial" panose="020B0604020202020204" pitchFamily="34" charset="0"/>
              <a:buNone/>
            </a:pPr>
            <a:endParaRPr lang="bn-BD" dirty="0" smtClean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578" y="1446664"/>
            <a:ext cx="7322024" cy="3234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540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341" y="-96691"/>
            <a:ext cx="7886700" cy="1325563"/>
          </a:xfrm>
          <a:noFill/>
        </p:spPr>
        <p:txBody>
          <a:bodyPr>
            <a:normAutofit/>
          </a:bodyPr>
          <a:lstStyle/>
          <a:p>
            <a:pPr algn="ctr"/>
            <a:r>
              <a:rPr lang="en-US" sz="4800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800" dirty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7341" y="1168549"/>
            <a:ext cx="3343702" cy="621684"/>
          </a:xfrm>
          <a:noFill/>
        </p:spPr>
        <p:txBody>
          <a:bodyPr>
            <a:noAutofit/>
          </a:bodyPr>
          <a:lstStyle/>
          <a:p>
            <a:r>
              <a:rPr lang="en-US" sz="4000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40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000" dirty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0" y="3126995"/>
            <a:ext cx="4498182" cy="3684588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err="1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আইরিন</a:t>
            </a:r>
            <a:r>
              <a:rPr lang="en-US" sz="36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ফারহানা</a:t>
            </a:r>
            <a:r>
              <a:rPr lang="en-US" sz="36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 marL="0" indent="0">
              <a:buNone/>
            </a:pPr>
            <a:r>
              <a:rPr lang="en-US" sz="3600" dirty="0" err="1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36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36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 marL="0" indent="0">
              <a:buNone/>
            </a:pPr>
            <a:r>
              <a:rPr lang="en-US" sz="3600" dirty="0" err="1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হালিমুন্নেছা</a:t>
            </a:r>
            <a:r>
              <a:rPr lang="en-US" sz="36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চৌধুরাণী</a:t>
            </a:r>
            <a:r>
              <a:rPr lang="en-US" sz="36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মেমোরিয়েল</a:t>
            </a:r>
            <a:r>
              <a:rPr lang="en-US" sz="36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বালিকা</a:t>
            </a:r>
            <a:r>
              <a:rPr lang="en-US" sz="36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36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sz="36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 marL="0" indent="0">
              <a:buNone/>
            </a:pPr>
            <a:r>
              <a:rPr lang="en-US" sz="3600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ভালুকা</a:t>
            </a:r>
            <a:r>
              <a:rPr lang="en-US" sz="36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36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ময়মনসিংহ</a:t>
            </a:r>
            <a:r>
              <a:rPr lang="en-US" sz="36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0" indent="0">
              <a:buNone/>
            </a:pPr>
            <a:endParaRPr lang="en-US" sz="3600" dirty="0" smtClean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90103" y="1029945"/>
            <a:ext cx="2358503" cy="652604"/>
          </a:xfrm>
          <a:noFill/>
        </p:spPr>
        <p:txBody>
          <a:bodyPr>
            <a:normAutofit/>
          </a:bodyPr>
          <a:lstStyle/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0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000" dirty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32503" y="2241621"/>
            <a:ext cx="4514849" cy="3684588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36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600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অষ্টম</a:t>
            </a:r>
            <a:r>
              <a:rPr lang="en-US" sz="36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0" indent="0">
              <a:buNone/>
            </a:pPr>
            <a:r>
              <a:rPr lang="en-US" sz="3600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36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600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36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36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3600" dirty="0" smtClean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3600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36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IN" sz="36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১০ম</a:t>
            </a:r>
          </a:p>
          <a:p>
            <a:pPr marL="0" indent="0">
              <a:buNone/>
            </a:pPr>
            <a:r>
              <a:rPr lang="en-US" sz="3600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6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600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36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নববর্ষ</a:t>
            </a:r>
            <a:r>
              <a:rPr lang="en-US" sz="36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0" indent="0">
              <a:buNone/>
            </a:pPr>
            <a:r>
              <a:rPr lang="en-US" sz="3600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36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৫০ </a:t>
            </a:r>
            <a:r>
              <a:rPr lang="en-US" sz="3600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en-US" sz="36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0" indent="0">
              <a:buNone/>
            </a:pPr>
            <a:r>
              <a:rPr lang="en-US" sz="3600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</a:t>
            </a:r>
            <a:r>
              <a:rPr lang="en-US" sz="36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১০/০৩/২০২০খ্রি:</a:t>
            </a:r>
            <a:endParaRPr lang="en-US" sz="3600" dirty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070" y="1876073"/>
            <a:ext cx="1809181" cy="1278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510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09600" y="533400"/>
            <a:ext cx="8077200" cy="1313688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n-BD" sz="9600" b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sz="9600" b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9600" b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sz="9600" b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9600" b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sz="9600" b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9600" b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9600" b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8900" b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8900" b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999967" y="236886"/>
            <a:ext cx="51054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115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115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115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459" y="1847088"/>
            <a:ext cx="8120416" cy="4043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978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96739" y="432896"/>
            <a:ext cx="4721164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দুটো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কিসের মনে হচ্ছে ?</a:t>
            </a:r>
            <a:endParaRPr lang="en-US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3" name="Picture 2" descr="C:\Users\Bottomley\Desktop\poem\gif 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4714" y="1460311"/>
            <a:ext cx="3562067" cy="2838734"/>
          </a:xfrm>
          <a:prstGeom prst="rect">
            <a:avLst/>
          </a:prstGeom>
          <a:noFill/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6560" y="1460311"/>
            <a:ext cx="3976688" cy="283873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70548" y="4291307"/>
            <a:ext cx="28523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 - ১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57321" y="4291307"/>
            <a:ext cx="26258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 </a:t>
            </a:r>
            <a:r>
              <a:rPr lang="bn-IN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-২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65090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Bottomley\Desktop\shu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95785" y="2073643"/>
            <a:ext cx="3575713" cy="2288991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191988" y="4745587"/>
            <a:ext cx="46265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bn-BD" sz="4000" b="1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শামসুজ্জামান খান </a:t>
            </a:r>
            <a:endParaRPr lang="en-US" sz="4000" b="1" dirty="0">
              <a:solidFill>
                <a:schemeClr val="accent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71498" y="2848807"/>
            <a:ext cx="39987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solidFill>
                  <a:srgbClr val="FF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বাংলা নববর্ষ</a:t>
            </a:r>
            <a:endParaRPr lang="en-US" sz="5400" dirty="0">
              <a:solidFill>
                <a:srgbClr val="FF0000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1580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3" indent="-342900">
              <a:buNone/>
            </a:pPr>
            <a:r>
              <a:rPr lang="en-US" sz="3600" b="1" dirty="0" err="1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…..</a:t>
            </a:r>
            <a:endParaRPr lang="bn-BD" sz="3600" b="1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bn-BD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লেখক পরিচিতি বলতে </a:t>
            </a:r>
            <a:r>
              <a:rPr lang="bn-BD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IN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bn-BD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প্রবন্ধটি আদর্শরূপে পড়তে </a:t>
            </a:r>
            <a:r>
              <a:rPr lang="bn-BD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পার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বে</a:t>
            </a:r>
            <a:r>
              <a:rPr lang="bn-IN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bn-BD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বাংলা </a:t>
            </a:r>
            <a:r>
              <a:rPr lang="bn-BD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নববর্ষ সম্পর্কে বর্ণনা করতে  </a:t>
            </a:r>
            <a:r>
              <a:rPr lang="bn-BD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IN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297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3525145" y="819834"/>
            <a:ext cx="2113657" cy="2446103"/>
            <a:chOff x="3057970" y="-346184"/>
            <a:chExt cx="2113657" cy="2446103"/>
          </a:xfrm>
        </p:grpSpPr>
        <p:sp>
          <p:nvSpPr>
            <p:cNvPr id="16" name="Rounded Rectangle 15"/>
            <p:cNvSpPr/>
            <p:nvPr/>
          </p:nvSpPr>
          <p:spPr>
            <a:xfrm>
              <a:off x="3057970" y="-346184"/>
              <a:ext cx="2113657" cy="2446103"/>
            </a:xfrm>
            <a:prstGeom prst="roundRect">
              <a:avLst/>
            </a:prstGeom>
            <a:blipFill rotWithShape="0">
              <a:blip r:embed="rId3"/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Rounded Rectangle 5"/>
            <p:cNvSpPr/>
            <p:nvPr/>
          </p:nvSpPr>
          <p:spPr>
            <a:xfrm>
              <a:off x="3161151" y="-243003"/>
              <a:ext cx="1907297" cy="22397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bn-BD" sz="1500" b="1" kern="1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endParaRPr>
            </a:p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bn-BD" sz="1500" b="1" kern="1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endParaRPr>
            </a:p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bn-BD" sz="1500" b="1" kern="1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endParaRPr>
            </a:p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bn-BD" sz="1500" b="1" kern="1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endParaRPr>
            </a:p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bn-BD" sz="1500" b="1" kern="1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endParaRPr>
            </a:p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bn-BD" sz="1500" b="1" kern="1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endParaRPr>
            </a:p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2400" b="1" kern="1200" dirty="0" smtClean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শামসুজ্জামান খান </a:t>
              </a:r>
              <a:endParaRPr lang="en-US" sz="2400" kern="1200" dirty="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5708426" y="3020479"/>
            <a:ext cx="2200771" cy="1081263"/>
            <a:chOff x="5233190" y="1676579"/>
            <a:chExt cx="2200771" cy="1081263"/>
          </a:xfrm>
        </p:grpSpPr>
        <p:sp>
          <p:nvSpPr>
            <p:cNvPr id="14" name="Rounded Rectangle 13"/>
            <p:cNvSpPr/>
            <p:nvPr/>
          </p:nvSpPr>
          <p:spPr>
            <a:xfrm>
              <a:off x="5320304" y="1676579"/>
              <a:ext cx="2113657" cy="1056828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15" name="Rounded Rectangle 7"/>
            <p:cNvSpPr/>
            <p:nvPr/>
          </p:nvSpPr>
          <p:spPr>
            <a:xfrm>
              <a:off x="5233190" y="1804194"/>
              <a:ext cx="2010477" cy="9536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1500" b="1" kern="1200" dirty="0" smtClean="0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জন্ম-২৯ ডিসেম্বর ১৯৪০ মানিকজঞ্জ জেলা </a:t>
              </a:r>
              <a:endParaRPr lang="en-US" sz="1500" b="1" kern="12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13" name="Rounded Rectangle 9"/>
          <p:cNvSpPr/>
          <p:nvPr/>
        </p:nvSpPr>
        <p:spPr>
          <a:xfrm>
            <a:off x="5898720" y="5032926"/>
            <a:ext cx="2010477" cy="9536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0" tIns="57150" rIns="57150" bIns="57150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1500" b="1" kern="1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১৯৬২ সালে সন্মান ও ১৯৬৩ সালে স্নাতকোত্তর ডিগ্রি অর্জন করেন </a:t>
            </a:r>
            <a:endParaRPr lang="en-US" sz="1500" b="1" kern="1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ounded Rectangle 11"/>
          <p:cNvSpPr/>
          <p:nvPr/>
        </p:nvSpPr>
        <p:spPr>
          <a:xfrm>
            <a:off x="982782" y="5032926"/>
            <a:ext cx="2010477" cy="95364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0" tIns="57150" rIns="57150" bIns="57150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1500" b="1" kern="1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২০০৯ সালে মে মাসে বাংলা একাডেমীর মহা পরিচালক পদে যোগদান করেন  </a:t>
            </a:r>
            <a:endParaRPr lang="en-US" sz="1500" b="1" kern="1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ounded Rectangle 13"/>
          <p:cNvSpPr/>
          <p:nvPr/>
        </p:nvSpPr>
        <p:spPr>
          <a:xfrm>
            <a:off x="982782" y="3148094"/>
            <a:ext cx="2010477" cy="95364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0" tIns="57150" rIns="57150" bIns="57150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1500" b="1" kern="1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তার উল্লেখযোগ্য গ্রন্থ গুলো হল- নানা প্রসঙ্গ, গণসংগীত,মাটি থেকে মহীরুহ,ধর্মনিরপেক্ষতা ইত্যাদি </a:t>
            </a:r>
            <a:r>
              <a:rPr lang="bn-BD" sz="1500" kern="1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1500" kern="1200" dirty="0" smtClean="0"/>
              <a:t> </a:t>
            </a:r>
            <a:endParaRPr lang="en-US" sz="1500" kern="1200" dirty="0"/>
          </a:p>
        </p:txBody>
      </p:sp>
    </p:spTree>
    <p:extLst>
      <p:ext uri="{BB962C8B-B14F-4D97-AF65-F5344CB8AC3E}">
        <p14:creationId xmlns:p14="http://schemas.microsoft.com/office/powerpoint/2010/main" val="2719592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1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32732" y="351009"/>
            <a:ext cx="34163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বাংলা নববর্ষ কি? </a:t>
            </a:r>
            <a:endParaRPr lang="en-US" sz="3200" dirty="0">
              <a:solidFill>
                <a:srgbClr val="C00000"/>
              </a:solidFill>
            </a:endParaRPr>
          </a:p>
        </p:txBody>
      </p:sp>
      <p:pic>
        <p:nvPicPr>
          <p:cNvPr id="3" name="Picture 7" descr="C:\Users\Bottomley\Desktop\sar.jpg"/>
          <p:cNvPicPr>
            <a:picLocks noChangeAspect="1" noChangeArrowheads="1"/>
          </p:cNvPicPr>
          <p:nvPr/>
        </p:nvPicPr>
        <p:blipFill>
          <a:blip r:embed="rId2"/>
          <a:srcRect l="12033" t="7143" r="26099" b="8986"/>
          <a:stretch>
            <a:fillRect/>
          </a:stretch>
        </p:blipFill>
        <p:spPr bwMode="auto">
          <a:xfrm>
            <a:off x="228600" y="1600200"/>
            <a:ext cx="3300046" cy="2133600"/>
          </a:xfrm>
          <a:prstGeom prst="rect">
            <a:avLst/>
          </a:prstGeom>
          <a:noFill/>
        </p:spPr>
      </p:pic>
      <p:pic>
        <p:nvPicPr>
          <p:cNvPr id="4" name="Picture 8" descr="C:\Users\Bottomley\Desktop\sir.jpg"/>
          <p:cNvPicPr>
            <a:picLocks noChangeAspect="1" noChangeArrowheads="1"/>
          </p:cNvPicPr>
          <p:nvPr/>
        </p:nvPicPr>
        <p:blipFill>
          <a:blip r:embed="rId3"/>
          <a:srcRect l="57658" t="5298"/>
          <a:stretch>
            <a:fillRect/>
          </a:stretch>
        </p:blipFill>
        <p:spPr bwMode="auto">
          <a:xfrm>
            <a:off x="3962400" y="1524000"/>
            <a:ext cx="2280670" cy="2313020"/>
          </a:xfrm>
          <a:prstGeom prst="rect">
            <a:avLst/>
          </a:prstGeom>
          <a:noFill/>
        </p:spPr>
      </p:pic>
      <p:pic>
        <p:nvPicPr>
          <p:cNvPr id="5" name="Picture 6" descr="C:\Users\Bottomley\Desktop\al1.jpg"/>
          <p:cNvPicPr>
            <a:picLocks noChangeAspect="1" noChangeArrowheads="1"/>
          </p:cNvPicPr>
          <p:nvPr/>
        </p:nvPicPr>
        <p:blipFill>
          <a:blip r:embed="rId4"/>
          <a:srcRect l="32554"/>
          <a:stretch>
            <a:fillRect/>
          </a:stretch>
        </p:blipFill>
        <p:spPr bwMode="auto">
          <a:xfrm>
            <a:off x="6629400" y="1524000"/>
            <a:ext cx="2286000" cy="2206752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518615" y="4127218"/>
            <a:ext cx="839678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bn-BD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পয়লা বৈশাখ  বাঙ্গালির নববর্ষ উৎসব</a:t>
            </a:r>
            <a:r>
              <a:rPr lang="bn-IN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 বাংলা মাসের প্রথম দিন অর্থাৎ বৈশাখ মাসের প্রথম দিন।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bn-BD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সার্বজনীন আনন্দ উৎসব, সকল  মানুষের জন্য কল্যাণ কামনার দিন ; এ দিনে একে  অন্যকে বলি শুভ নববর্ষ</a:t>
            </a:r>
            <a:r>
              <a:rPr lang="bn-IN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। </a:t>
            </a:r>
            <a:r>
              <a:rPr lang="bn-BD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প্রধান </a:t>
            </a:r>
            <a:r>
              <a:rPr lang="bn-BD" sz="24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জাতীয় উৎসব 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2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bn-IN" sz="24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endParaRPr lang="bn-BD" sz="24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139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16767" y="152770"/>
            <a:ext cx="4801314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bn-IN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প্রথম নববর্ষ </a:t>
            </a:r>
            <a:r>
              <a:rPr lang="bn-BD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পাল</a:t>
            </a:r>
            <a:r>
              <a:rPr lang="bn-IN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নের প্রবক্তা</a:t>
            </a:r>
            <a:r>
              <a:rPr lang="bn-BD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কে</a:t>
            </a:r>
            <a:r>
              <a:rPr lang="bn-BD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3600" dirty="0"/>
          </a:p>
        </p:txBody>
      </p:sp>
      <p:pic>
        <p:nvPicPr>
          <p:cNvPr id="3" name="Picture 2" descr="C:\Users\Bottomley\Desktop\a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7480" y="968992"/>
            <a:ext cx="6223379" cy="2811438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3950321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bn-IN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১।</a:t>
            </a:r>
            <a:r>
              <a:rPr lang="bn-BD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মুঘল সম্রাট আকবর বাংলা সন প্রবর্তন করেন।</a:t>
            </a:r>
            <a:endParaRPr lang="bn-IN" sz="32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bn-IN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২।</a:t>
            </a:r>
            <a:r>
              <a:rPr lang="bn-BD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সন কথাটি আরবি শব্দ, সাল</a:t>
            </a:r>
            <a:r>
              <a:rPr lang="en-US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কথাটি ফারসি শব্দ।</a:t>
            </a:r>
            <a:endParaRPr lang="bn-IN" sz="32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bn-BD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১৯৫৪ </a:t>
            </a:r>
            <a:r>
              <a:rPr lang="bn-BD" sz="32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সালে শেরে বাংলা এ,কে ফজলুল হকের সরকার বাংলা  নববর্ষে ছুটি ঘোষণা করেন এবং দেশবাসীকে নববর্ষের শুভেচ্ছা ও </a:t>
            </a:r>
            <a:r>
              <a:rPr lang="bn-BD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অভিনন্দন</a:t>
            </a:r>
            <a:endParaRPr lang="bn-IN" sz="32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জানান </a:t>
            </a:r>
            <a:r>
              <a:rPr lang="bn-IN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32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endParaRPr lang="bn-BD" sz="32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1630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ave 2"/>
          <p:cNvSpPr/>
          <p:nvPr/>
        </p:nvSpPr>
        <p:spPr>
          <a:xfrm>
            <a:off x="263122" y="4667535"/>
            <a:ext cx="7601803" cy="2190465"/>
          </a:xfrm>
          <a:prstGeom prst="wav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এই দিনের প্রধান আকর্ষণ ঢাকা বিশ্ববিদ্যালয়ের  চারুকলা অনুষদের ছাত্র ছাত্রীদের বর্ণাঢ্য </a:t>
            </a:r>
            <a:r>
              <a:rPr lang="bn-BD" sz="2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মঙ্গল</a:t>
            </a:r>
            <a:r>
              <a:rPr lang="bn-IN" sz="2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শোভাযাত্রা </a:t>
            </a:r>
            <a:endParaRPr lang="bn-BD" sz="28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122" y="1142289"/>
            <a:ext cx="4162567" cy="2973262"/>
          </a:xfrm>
          <a:prstGeom prst="rect">
            <a:avLst/>
          </a:prstGeom>
        </p:spPr>
      </p:pic>
      <p:sp>
        <p:nvSpPr>
          <p:cNvPr id="5" name="Flowchart: Punched Tape 4"/>
          <p:cNvSpPr/>
          <p:nvPr/>
        </p:nvSpPr>
        <p:spPr>
          <a:xfrm>
            <a:off x="4674361" y="1490282"/>
            <a:ext cx="4360458" cy="3013479"/>
          </a:xfrm>
          <a:prstGeom prst="flowChartPunchedTap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bn-BD" sz="2800" b="1" dirty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এই দিনে প্রজারা জমিদারের বাড়িতে আমন্ত্রিত হতেন,তাদের মিষ্টিমুখ করানো হত, তবে এসব আজ বিলুপ্তির পথে। </a:t>
            </a:r>
          </a:p>
        </p:txBody>
      </p:sp>
      <p:sp>
        <p:nvSpPr>
          <p:cNvPr id="2" name="Rectangle 1"/>
          <p:cNvSpPr/>
          <p:nvPr/>
        </p:nvSpPr>
        <p:spPr>
          <a:xfrm>
            <a:off x="2797792" y="434403"/>
            <a:ext cx="3630304" cy="70788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পটভূমি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603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338</TotalTime>
  <Words>412</Words>
  <Application>Microsoft Office PowerPoint</Application>
  <PresentationFormat>On-screen Show (4:3)</PresentationFormat>
  <Paragraphs>85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Arial</vt:lpstr>
      <vt:lpstr>Calibri</vt:lpstr>
      <vt:lpstr>Calibri Light</vt:lpstr>
      <vt:lpstr>NikoshBAN</vt:lpstr>
      <vt:lpstr>SutonnyOMJ</vt:lpstr>
      <vt:lpstr>Times New Roman</vt:lpstr>
      <vt:lpstr>Vrinda</vt:lpstr>
      <vt:lpstr>Wingdings</vt:lpstr>
      <vt:lpstr>Office Theme</vt:lpstr>
      <vt:lpstr>PowerPoint Presentation</vt:lpstr>
      <vt:lpstr>পরিচিতি</vt:lpstr>
      <vt:lpstr>PowerPoint Presentation</vt:lpstr>
      <vt:lpstr>PowerPoint Presentation</vt:lpstr>
      <vt:lpstr>শিখনফল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Windows User</dc:creator>
  <cp:lastModifiedBy>Windows User</cp:lastModifiedBy>
  <cp:revision>104</cp:revision>
  <dcterms:created xsi:type="dcterms:W3CDTF">2020-03-10T08:45:39Z</dcterms:created>
  <dcterms:modified xsi:type="dcterms:W3CDTF">2020-03-14T07:08:22Z</dcterms:modified>
</cp:coreProperties>
</file>