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8" r:id="rId4"/>
    <p:sldId id="259" r:id="rId5"/>
    <p:sldId id="275" r:id="rId6"/>
    <p:sldId id="260" r:id="rId7"/>
    <p:sldId id="261" r:id="rId8"/>
    <p:sldId id="276" r:id="rId9"/>
    <p:sldId id="263" r:id="rId10"/>
    <p:sldId id="264" r:id="rId11"/>
    <p:sldId id="277" r:id="rId12"/>
    <p:sldId id="278" r:id="rId13"/>
    <p:sldId id="266" r:id="rId14"/>
    <p:sldId id="279" r:id="rId15"/>
    <p:sldId id="280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b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C7ADD-D05E-4F54-AFCE-C6A8246C68FC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C6D7-94FD-4615-A88B-B11575EE047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2049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B59C-EAF5-4EC0-B522-FE451E77DD13}" type="slidenum">
              <a:rPr lang="bn-BD" smtClean="0"/>
              <a:t>19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3106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998D-E333-499B-A291-121A0F0FD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E207C-9811-4E87-9D5C-E1736C6C2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74F66-D25D-4350-BC06-4EEAE901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F8F1-6F88-4C73-B298-F2999DB8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85AD5-A29F-4430-A628-DB72648D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50957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2EA8-BAE8-4D67-8113-A239F3D5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8B247-D476-46D5-AEC2-5E952A5E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72DF7-2956-4749-A2A9-3B7E6930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52A2-12C9-4B93-834D-5BE3916A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FF550-DF53-43BF-8F16-8C598957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42090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7E78C-29F5-4EE8-8D3E-D712E136D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22B8D-EA82-4EEF-AC0E-857009EC1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40631-BFBB-489D-9F89-AD56D4B3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E5288-DE4A-4598-82B0-AF1A93F4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9D2F0-2F88-4207-B574-3BF2E319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8292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CFFC-73FA-41DB-B9A1-5113AF62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571A-9141-46D2-A77F-BC6F90DC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42353-06AD-497F-8257-7CAC8C83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247E4-0EBA-4543-A30C-2851A851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01FB-7D42-4204-98D9-EC8AC00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0392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D53-CBB9-43D5-A80A-CD1E82C5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0F29F-B11C-4A63-AA74-0910B6C71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474A3-104F-41FF-8B6C-491209CE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6FE1A-7619-47E5-A9DA-257A520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A3AB-C897-4609-8977-10C49D08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0195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4BD8-266F-4504-BC36-4AA4AAB6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0AD82-B2FD-4853-8769-409E78621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47E3D-F35A-4BEA-BD10-43B8BCF9C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879C3-4827-4EB7-9E26-1BF952F5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ECB0A-FBDB-42D4-81CD-4215FDF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5BFDB-D24D-4BE4-870D-2D8C3481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114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B638-4475-4DEE-B181-90130DB2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870D5-33F3-4F7C-9032-3FB5B610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E31FB-5117-4DD2-B2C9-E4C64A730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40266-DA4D-4B46-9311-E0E010DEC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639710-E8E9-492F-B7D5-64A171407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977D0-214D-4AFD-B0F5-12F3FC3F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344B5-0683-4672-BCE9-8F0AF6F9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67C01-D8B2-49B1-9A9C-53659D5E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1021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16F3-BA37-46D3-80DA-973BB61A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73007-9F94-4ABC-BACD-34C56757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C90DA-BCFF-44BF-97B2-5CBFECA1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DFA05-5DA8-42DA-AE92-A6A107C8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94774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A8FA7-6DD7-4125-846E-BBF3D8F3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AAB78-CA7D-4B69-A05D-9FAFB812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1D5AA-04E5-4098-8931-8E608F4C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81236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7D38-CBEA-4FC1-A2D0-1978F81A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3629-41B0-4DDF-B3CE-F36FEFDB9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F2900-8265-46D9-A26A-ED2435BBB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9004-872B-45AC-8383-50231581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E54B6-1220-492F-B2C7-0F493E4C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09F8B-A483-4E81-BA59-6F8FC22B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69520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0308-6DC0-49A7-AA70-D56A4BCC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67900-0609-47DD-ACEC-91EBB7E8B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CC168-7F3F-49A8-AA3B-1AEADE796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983ED-D4AD-4937-8E23-433D4BEF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D1322-F4BA-44F7-91B1-FDF46852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087A5-99B6-49BF-98F3-8CC1E068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85202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408E-A101-4576-AD9E-7AB33D85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610B-5F1F-4AE3-9AF4-2F9D4DDFF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EF10A-CC19-4359-8C36-2BBB4E590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5337-11FB-4434-959D-CF8EA0688236}" type="datetimeFigureOut">
              <a:rPr lang="bn-BD" smtClean="0"/>
              <a:t>20-07-41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E3103-E364-4AE1-BCE0-C1E7059E8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7F13E-ACB0-4761-B22F-87C2A182E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8EC1-96EC-4786-9211-FC94AEF724A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249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19A1B-62DB-4E3A-B6CE-EAB917F15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86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8489F7-2FA0-4C07-B4F8-4766D5907364}"/>
              </a:ext>
            </a:extLst>
          </p:cNvPr>
          <p:cNvSpPr txBox="1"/>
          <p:nvPr/>
        </p:nvSpPr>
        <p:spPr>
          <a:xfrm>
            <a:off x="160865" y="1408037"/>
            <a:ext cx="116162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4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43D1C1-A9FD-4145-9910-740F5387F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395708"/>
            <a:ext cx="10546079" cy="58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AE793-D9C3-4152-8622-B2796B5EFD74}"/>
              </a:ext>
            </a:extLst>
          </p:cNvPr>
          <p:cNvSpPr txBox="1"/>
          <p:nvPr/>
        </p:nvSpPr>
        <p:spPr>
          <a:xfrm>
            <a:off x="538480" y="457200"/>
            <a:ext cx="628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প্রক্রিয়ার প্রবাহ চিত্রঃ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AE3E0-ED06-426E-ACF5-F7C9300E6680}"/>
              </a:ext>
            </a:extLst>
          </p:cNvPr>
          <p:cNvSpPr/>
          <p:nvPr/>
        </p:nvSpPr>
        <p:spPr>
          <a:xfrm>
            <a:off x="558797" y="1299149"/>
            <a:ext cx="3291840" cy="1615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346A8-ACF0-48F5-B16D-92A94345A6FC}"/>
              </a:ext>
            </a:extLst>
          </p:cNvPr>
          <p:cNvSpPr/>
          <p:nvPr/>
        </p:nvSpPr>
        <p:spPr>
          <a:xfrm>
            <a:off x="558797" y="3961229"/>
            <a:ext cx="4897121" cy="1615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DBE14C-612F-4684-8223-9A735B8A8F52}"/>
              </a:ext>
            </a:extLst>
          </p:cNvPr>
          <p:cNvSpPr/>
          <p:nvPr/>
        </p:nvSpPr>
        <p:spPr>
          <a:xfrm>
            <a:off x="6096000" y="3921760"/>
            <a:ext cx="5994399" cy="16154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343C50-571F-45C8-ABBF-0BF57A9857CE}"/>
              </a:ext>
            </a:extLst>
          </p:cNvPr>
          <p:cNvSpPr/>
          <p:nvPr/>
        </p:nvSpPr>
        <p:spPr>
          <a:xfrm>
            <a:off x="8341364" y="1320800"/>
            <a:ext cx="3291840" cy="1615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38830B-22BC-4261-92B3-FBF79C0DDE08}"/>
              </a:ext>
            </a:extLst>
          </p:cNvPr>
          <p:cNvSpPr/>
          <p:nvPr/>
        </p:nvSpPr>
        <p:spPr>
          <a:xfrm>
            <a:off x="4450080" y="1320800"/>
            <a:ext cx="3291840" cy="1615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3CC2769-D816-4758-8453-8ED3990BDFA9}"/>
              </a:ext>
            </a:extLst>
          </p:cNvPr>
          <p:cNvCxnSpPr>
            <a:cxnSpLocks/>
          </p:cNvCxnSpPr>
          <p:nvPr/>
        </p:nvCxnSpPr>
        <p:spPr>
          <a:xfrm rot="10800000" flipH="1">
            <a:off x="3850638" y="2128520"/>
            <a:ext cx="59944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8445B41-3E26-4A9A-93AD-B8332175F6C7}"/>
              </a:ext>
            </a:extLst>
          </p:cNvPr>
          <p:cNvCxnSpPr>
            <a:cxnSpLocks/>
          </p:cNvCxnSpPr>
          <p:nvPr/>
        </p:nvCxnSpPr>
        <p:spPr>
          <a:xfrm>
            <a:off x="9987282" y="2936240"/>
            <a:ext cx="0" cy="985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1E4BC51-CD45-4A9B-A1B3-916CD691447E}"/>
              </a:ext>
            </a:extLst>
          </p:cNvPr>
          <p:cNvCxnSpPr>
            <a:cxnSpLocks/>
          </p:cNvCxnSpPr>
          <p:nvPr/>
        </p:nvCxnSpPr>
        <p:spPr>
          <a:xfrm rot="10800000" flipH="1">
            <a:off x="7741920" y="2143760"/>
            <a:ext cx="59944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FE9928-3671-4F71-8963-FAB138C6BE2D}"/>
              </a:ext>
            </a:extLst>
          </p:cNvPr>
          <p:cNvCxnSpPr>
            <a:cxnSpLocks/>
          </p:cNvCxnSpPr>
          <p:nvPr/>
        </p:nvCxnSpPr>
        <p:spPr>
          <a:xfrm flipH="1">
            <a:off x="5496558" y="4673597"/>
            <a:ext cx="59944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F64B3D9-01C2-491C-A466-2E817086A129}"/>
              </a:ext>
            </a:extLst>
          </p:cNvPr>
          <p:cNvSpPr txBox="1"/>
          <p:nvPr/>
        </p:nvSpPr>
        <p:spPr>
          <a:xfrm>
            <a:off x="655318" y="1628507"/>
            <a:ext cx="309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থেকে পানি শোষণ।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5DABBA-1136-4A6F-8DB6-BD874A03CFE9}"/>
              </a:ext>
            </a:extLst>
          </p:cNvPr>
          <p:cNvSpPr txBox="1"/>
          <p:nvPr/>
        </p:nvSpPr>
        <p:spPr>
          <a:xfrm>
            <a:off x="4942841" y="1488886"/>
            <a:ext cx="309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পাতায় পানি পরিবহন।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D65019-29D1-41E2-852D-A254A26027A8}"/>
              </a:ext>
            </a:extLst>
          </p:cNvPr>
          <p:cNvSpPr txBox="1"/>
          <p:nvPr/>
        </p:nvSpPr>
        <p:spPr>
          <a:xfrm>
            <a:off x="8592823" y="1488886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বাতাস থেকে কার্বন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অক্সাইড গ্রহন।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DB7A305-155D-4A88-871D-35D66BEF3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6" y="4378036"/>
            <a:ext cx="5841994" cy="77626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752028E-0FDD-4033-934D-DC489A597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7" y="4102421"/>
            <a:ext cx="4368800" cy="447036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4CB8308-7EC9-4BDF-92FD-58C58B5A00E6}"/>
              </a:ext>
            </a:extLst>
          </p:cNvPr>
          <p:cNvCxnSpPr>
            <a:cxnSpLocks/>
          </p:cNvCxnSpPr>
          <p:nvPr/>
        </p:nvCxnSpPr>
        <p:spPr>
          <a:xfrm>
            <a:off x="1656080" y="4621466"/>
            <a:ext cx="0" cy="2641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A45395B-F20A-4250-B085-9FFA6F09B252}"/>
              </a:ext>
            </a:extLst>
          </p:cNvPr>
          <p:cNvCxnSpPr/>
          <p:nvPr/>
        </p:nvCxnSpPr>
        <p:spPr>
          <a:xfrm>
            <a:off x="3505200" y="4621466"/>
            <a:ext cx="0" cy="243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060F587-1C2D-46EB-A4FD-852FE0DAA79B}"/>
              </a:ext>
            </a:extLst>
          </p:cNvPr>
          <p:cNvCxnSpPr/>
          <p:nvPr/>
        </p:nvCxnSpPr>
        <p:spPr>
          <a:xfrm>
            <a:off x="4734560" y="4601146"/>
            <a:ext cx="0" cy="243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E601066-CEFE-45F6-896C-CDF873600F39}"/>
              </a:ext>
            </a:extLst>
          </p:cNvPr>
          <p:cNvSpPr txBox="1"/>
          <p:nvPr/>
        </p:nvSpPr>
        <p:spPr>
          <a:xfrm>
            <a:off x="1188718" y="4831131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54FCB81-2CB1-406D-B53D-236ACF1A1AC1}"/>
              </a:ext>
            </a:extLst>
          </p:cNvPr>
          <p:cNvSpPr txBox="1"/>
          <p:nvPr/>
        </p:nvSpPr>
        <p:spPr>
          <a:xfrm>
            <a:off x="3083557" y="4756674"/>
            <a:ext cx="181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76DEDF-08DF-459C-AD9D-74A83143BFB9}"/>
              </a:ext>
            </a:extLst>
          </p:cNvPr>
          <p:cNvSpPr txBox="1"/>
          <p:nvPr/>
        </p:nvSpPr>
        <p:spPr>
          <a:xfrm>
            <a:off x="3962401" y="4773866"/>
            <a:ext cx="212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অক্সিজেন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7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AE793-D9C3-4152-8622-B2796B5EFD74}"/>
              </a:ext>
            </a:extLst>
          </p:cNvPr>
          <p:cNvSpPr txBox="1"/>
          <p:nvPr/>
        </p:nvSpPr>
        <p:spPr>
          <a:xfrm>
            <a:off x="609598" y="436859"/>
            <a:ext cx="1040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প্রক্রিয়ার প্রবাহ চিত্রঃ</a:t>
            </a:r>
            <a:endParaRPr lang="bn-BD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AE3E0-ED06-426E-ACF5-F7C9300E6680}"/>
              </a:ext>
            </a:extLst>
          </p:cNvPr>
          <p:cNvSpPr/>
          <p:nvPr/>
        </p:nvSpPr>
        <p:spPr>
          <a:xfrm>
            <a:off x="558798" y="1320800"/>
            <a:ext cx="3291840" cy="1615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346A8-ACF0-48F5-B16D-92A94345A6FC}"/>
              </a:ext>
            </a:extLst>
          </p:cNvPr>
          <p:cNvSpPr/>
          <p:nvPr/>
        </p:nvSpPr>
        <p:spPr>
          <a:xfrm>
            <a:off x="558797" y="3961229"/>
            <a:ext cx="4897121" cy="1615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DBE14C-612F-4684-8223-9A735B8A8F52}"/>
              </a:ext>
            </a:extLst>
          </p:cNvPr>
          <p:cNvSpPr/>
          <p:nvPr/>
        </p:nvSpPr>
        <p:spPr>
          <a:xfrm>
            <a:off x="6096000" y="3921760"/>
            <a:ext cx="5994399" cy="16154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343C50-571F-45C8-ABBF-0BF57A9857CE}"/>
              </a:ext>
            </a:extLst>
          </p:cNvPr>
          <p:cNvSpPr/>
          <p:nvPr/>
        </p:nvSpPr>
        <p:spPr>
          <a:xfrm>
            <a:off x="8341364" y="1320800"/>
            <a:ext cx="3291840" cy="1615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38830B-22BC-4261-92B3-FBF79C0DDE08}"/>
              </a:ext>
            </a:extLst>
          </p:cNvPr>
          <p:cNvSpPr/>
          <p:nvPr/>
        </p:nvSpPr>
        <p:spPr>
          <a:xfrm>
            <a:off x="4450080" y="1320800"/>
            <a:ext cx="3291840" cy="1615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3CC2769-D816-4758-8453-8ED3990BDFA9}"/>
              </a:ext>
            </a:extLst>
          </p:cNvPr>
          <p:cNvCxnSpPr>
            <a:cxnSpLocks/>
          </p:cNvCxnSpPr>
          <p:nvPr/>
        </p:nvCxnSpPr>
        <p:spPr>
          <a:xfrm rot="10800000" flipH="1">
            <a:off x="3850638" y="2128520"/>
            <a:ext cx="59944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8445B41-3E26-4A9A-93AD-B8332175F6C7}"/>
              </a:ext>
            </a:extLst>
          </p:cNvPr>
          <p:cNvCxnSpPr>
            <a:cxnSpLocks/>
          </p:cNvCxnSpPr>
          <p:nvPr/>
        </p:nvCxnSpPr>
        <p:spPr>
          <a:xfrm>
            <a:off x="9845042" y="2976880"/>
            <a:ext cx="0" cy="985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1E4BC51-CD45-4A9B-A1B3-916CD691447E}"/>
              </a:ext>
            </a:extLst>
          </p:cNvPr>
          <p:cNvCxnSpPr>
            <a:cxnSpLocks/>
          </p:cNvCxnSpPr>
          <p:nvPr/>
        </p:nvCxnSpPr>
        <p:spPr>
          <a:xfrm rot="10800000" flipH="1">
            <a:off x="7741920" y="2143760"/>
            <a:ext cx="59944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FE9928-3671-4F71-8963-FAB138C6BE2D}"/>
              </a:ext>
            </a:extLst>
          </p:cNvPr>
          <p:cNvCxnSpPr>
            <a:cxnSpLocks/>
          </p:cNvCxnSpPr>
          <p:nvPr/>
        </p:nvCxnSpPr>
        <p:spPr>
          <a:xfrm flipH="1">
            <a:off x="5496558" y="4673597"/>
            <a:ext cx="59944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F64B3D9-01C2-491C-A466-2E817086A129}"/>
              </a:ext>
            </a:extLst>
          </p:cNvPr>
          <p:cNvSpPr txBox="1"/>
          <p:nvPr/>
        </p:nvSpPr>
        <p:spPr>
          <a:xfrm>
            <a:off x="655318" y="1628507"/>
            <a:ext cx="309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থেকে পানি শোষণ।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5DABBA-1136-4A6F-8DB6-BD874A03CFE9}"/>
              </a:ext>
            </a:extLst>
          </p:cNvPr>
          <p:cNvSpPr txBox="1"/>
          <p:nvPr/>
        </p:nvSpPr>
        <p:spPr>
          <a:xfrm>
            <a:off x="4942841" y="1488886"/>
            <a:ext cx="309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 পানি পরিবহন।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D65019-29D1-41E2-852D-A254A26027A8}"/>
              </a:ext>
            </a:extLst>
          </p:cNvPr>
          <p:cNvSpPr txBox="1"/>
          <p:nvPr/>
        </p:nvSpPr>
        <p:spPr>
          <a:xfrm>
            <a:off x="8592823" y="1488886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 থেকে কার্বন 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 গ্রহন।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DB7A305-155D-4A88-871D-35D66BEF3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6" y="4378036"/>
            <a:ext cx="5841994" cy="77626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752028E-0FDD-4033-934D-DC489A597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4082993"/>
            <a:ext cx="4368800" cy="447036"/>
          </a:xfrm>
          <a:prstGeom prst="rect">
            <a:avLst/>
          </a:prstGeom>
          <a:solidFill>
            <a:schemeClr val="bg2"/>
          </a:solidFill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4CB8308-7EC9-4BDF-92FD-58C58B5A00E6}"/>
              </a:ext>
            </a:extLst>
          </p:cNvPr>
          <p:cNvCxnSpPr>
            <a:cxnSpLocks/>
          </p:cNvCxnSpPr>
          <p:nvPr/>
        </p:nvCxnSpPr>
        <p:spPr>
          <a:xfrm>
            <a:off x="1656080" y="4621466"/>
            <a:ext cx="0" cy="2641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A45395B-F20A-4250-B085-9FFA6F09B252}"/>
              </a:ext>
            </a:extLst>
          </p:cNvPr>
          <p:cNvCxnSpPr/>
          <p:nvPr/>
        </p:nvCxnSpPr>
        <p:spPr>
          <a:xfrm>
            <a:off x="3505200" y="4621466"/>
            <a:ext cx="0" cy="243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060F587-1C2D-46EB-A4FD-852FE0DAA79B}"/>
              </a:ext>
            </a:extLst>
          </p:cNvPr>
          <p:cNvCxnSpPr/>
          <p:nvPr/>
        </p:nvCxnSpPr>
        <p:spPr>
          <a:xfrm>
            <a:off x="4734560" y="4601146"/>
            <a:ext cx="0" cy="243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E601066-CEFE-45F6-896C-CDF873600F39}"/>
              </a:ext>
            </a:extLst>
          </p:cNvPr>
          <p:cNvSpPr txBox="1"/>
          <p:nvPr/>
        </p:nvSpPr>
        <p:spPr>
          <a:xfrm>
            <a:off x="1188718" y="4831131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54FCB81-2CB1-406D-B53D-236ACF1A1AC1}"/>
              </a:ext>
            </a:extLst>
          </p:cNvPr>
          <p:cNvSpPr txBox="1"/>
          <p:nvPr/>
        </p:nvSpPr>
        <p:spPr>
          <a:xfrm>
            <a:off x="3083557" y="4756674"/>
            <a:ext cx="181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76DEDF-08DF-459C-AD9D-74A83143BFB9}"/>
              </a:ext>
            </a:extLst>
          </p:cNvPr>
          <p:cNvSpPr txBox="1"/>
          <p:nvPr/>
        </p:nvSpPr>
        <p:spPr>
          <a:xfrm>
            <a:off x="3962401" y="4773866"/>
            <a:ext cx="212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অক্সিজেন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7B97D-64DC-47E0-AEFF-B5EB76354960}"/>
              </a:ext>
            </a:extLst>
          </p:cNvPr>
          <p:cNvSpPr txBox="1"/>
          <p:nvPr/>
        </p:nvSpPr>
        <p:spPr>
          <a:xfrm>
            <a:off x="0" y="5852160"/>
            <a:ext cx="1209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 সালোকসংশ্লেষণ প্রক্রিয়ার প্রবাহ চিত্রের পোস্টার তৈরি  কর। </a:t>
            </a:r>
          </a:p>
          <a:p>
            <a:endParaRPr lang="bn-BD" sz="2400" dirty="0"/>
          </a:p>
        </p:txBody>
      </p:sp>
    </p:spTree>
    <p:extLst>
      <p:ext uri="{BB962C8B-B14F-4D97-AF65-F5344CB8AC3E}">
        <p14:creationId xmlns:p14="http://schemas.microsoft.com/office/powerpoint/2010/main" val="32477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6E29A-ECA3-4FA5-AC7C-32DB948C57BC}"/>
              </a:ext>
            </a:extLst>
          </p:cNvPr>
          <p:cNvSpPr txBox="1"/>
          <p:nvPr/>
        </p:nvSpPr>
        <p:spPr>
          <a:xfrm>
            <a:off x="132080" y="1016000"/>
            <a:ext cx="119583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 ক্লোরোফিলের ভূমিকাঃ</a:t>
            </a:r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পাতা বা অন্য কোন সবুজ অঙ্গে ক্লোরোফিলের পরিমাণ বেশি হলে সালোকসংশ্লেষণের হার বাড়ে আর কম হলে হার কমে;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 এবং একেবারে বয়স্ক পাতায় ক্লোরোফিলের পরিমাণ কম থাকে;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বয়স্ক পাতায় ক্লোরোফিলের পরিমাণ বেশি থাকে;   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1A3F0-8BFC-49E7-9684-2916660094DB}"/>
              </a:ext>
            </a:extLst>
          </p:cNvPr>
          <p:cNvSpPr/>
          <p:nvPr/>
        </p:nvSpPr>
        <p:spPr>
          <a:xfrm>
            <a:off x="843280" y="1924596"/>
            <a:ext cx="11216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ক্ষমতা রক্ষা করার জন্য ক্লোরোপ্লাস্টের বিভিন্ন উপাদান দ্রুত এবং প্রচুর পরিমাণে পুনর্গঠিত হওয়া প্রয়োজন;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 খুব বেশি পরিমাণ ক্লোরোফিল থাকলে এনজাইমের অভাব দেখা দেয় ফলে সালোকসংশ্লেষণের হার কমে যায় । </a:t>
            </a:r>
            <a:endParaRPr lang="bn-IN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5C7836-9BB8-41BB-BA13-10ACDBAC0EE9}"/>
              </a:ext>
            </a:extLst>
          </p:cNvPr>
          <p:cNvSpPr txBox="1"/>
          <p:nvPr/>
        </p:nvSpPr>
        <p:spPr>
          <a:xfrm>
            <a:off x="2033587" y="2413426"/>
            <a:ext cx="867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র্শন </a:t>
            </a:r>
          </a:p>
        </p:txBody>
      </p:sp>
    </p:spTree>
    <p:extLst>
      <p:ext uri="{BB962C8B-B14F-4D97-AF65-F5344CB8AC3E}">
        <p14:creationId xmlns:p14="http://schemas.microsoft.com/office/powerpoint/2010/main" val="25850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19E28-6428-437A-9E29-1FFCBDF0A4C8}"/>
              </a:ext>
            </a:extLst>
          </p:cNvPr>
          <p:cNvSpPr txBox="1"/>
          <p:nvPr/>
        </p:nvSpPr>
        <p:spPr>
          <a:xfrm>
            <a:off x="101600" y="389467"/>
            <a:ext cx="118956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 ক্লোরোফিলের ভূমিকা সম্বলিত তথ্যচিত্রের পোস্টার তৈরি কর ।</a:t>
            </a:r>
          </a:p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নির্দেশনা...</a:t>
            </a:r>
          </a:p>
          <a:p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(কচি পাতা এবং একেবারে বয়স্ক পাতায় ক্লোরোফিলের পরিমাণ কম থাকে তাই কচি পাতায় হালকা সবুজ, বয়স্ক পাতায় সবুজাভ হলুদ এবং মধ্যবয়সী পাতায় সবুজ রঙ ব্যবহার করবে )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BAB55-6A70-4920-8AB0-7129D59AF2D1}"/>
              </a:ext>
            </a:extLst>
          </p:cNvPr>
          <p:cNvSpPr txBox="1"/>
          <p:nvPr/>
        </p:nvSpPr>
        <p:spPr>
          <a:xfrm>
            <a:off x="660400" y="550333"/>
            <a:ext cx="110066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সংজ্ঞা দাও 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প্রকৃয়া বর্ণনা বোর্ডে লিখ 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 ক্লোরোফিলের ভূমিকাগুলো বল ।</a:t>
            </a:r>
            <a:endParaRPr lang="bn-BD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32140-1294-4EF5-B487-4FB7FA295205}"/>
              </a:ext>
            </a:extLst>
          </p:cNvPr>
          <p:cNvSpPr txBox="1"/>
          <p:nvPr/>
        </p:nvSpPr>
        <p:spPr>
          <a:xfrm>
            <a:off x="228600" y="567267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“সবুজ উদ্ভিদে সঞ্চিত খাদ্যের উপরেই মানবজাতি ও অন্যান্য জীবজন্তুর অস্তিত্ব নির্ভর করে ” কথাটির ব্যাখ্যা লিখে আনবে ।</a:t>
            </a:r>
            <a:endParaRPr lang="bn-BD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7488B9-322F-40C4-83E9-F8839DF21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820975-B1EE-41E5-A35A-F2BFFF7421A6}"/>
              </a:ext>
            </a:extLst>
          </p:cNvPr>
          <p:cNvSpPr txBox="1"/>
          <p:nvPr/>
        </p:nvSpPr>
        <p:spPr>
          <a:xfrm>
            <a:off x="465667" y="185953"/>
            <a:ext cx="1172633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bn-BD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9A89-1E6B-44BC-87AC-2738B0304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244080" cy="889317"/>
          </a:xfrm>
        </p:spPr>
        <p:txBody>
          <a:bodyPr>
            <a:normAutofit fontScale="90000"/>
          </a:bodyPr>
          <a:lstStyle/>
          <a:p>
            <a:pPr algn="l"/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744BC-717D-44A5-96B8-B2DC7066E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1171"/>
            <a:ext cx="7112000" cy="4322762"/>
          </a:xfrm>
        </p:spPr>
        <p:txBody>
          <a:bodyPr>
            <a:normAutofit lnSpcReduction="10000"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আবু তাহের মোহাম্মদ আমীরুন্নবী চৌধুরী</a:t>
            </a:r>
          </a:p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ID-</a:t>
            </a:r>
            <a:r>
              <a:rPr lang="en-US" sz="4400" dirty="0">
                <a:latin typeface="MS PGothic" panose="020B0600070205080204" pitchFamily="34" charset="-128"/>
                <a:ea typeface="MS PGothic" panose="020B0600070205080204" pitchFamily="34" charset="-128"/>
                <a:cs typeface="NikoshBAN" panose="02000000000000000000" pitchFamily="2" charset="0"/>
              </a:rPr>
              <a:t>768</a:t>
            </a:r>
            <a:endParaRPr lang="bn-IN" sz="4400" dirty="0">
              <a:latin typeface="MS PGothic" panose="020B0600070205080204" pitchFamily="34" charset="-128"/>
              <a:ea typeface="MS PGothic" panose="020B0600070205080204" pitchFamily="34" charset="-128"/>
              <a:cs typeface="NikoshBAN" panose="02000000000000000000" pitchFamily="2" charset="0"/>
            </a:endParaRP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শ্রীপুর জালালীয়া ফাজিল মাদরাসা</a:t>
            </a: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কুলাউড়া, মৌলভীবাজার</a:t>
            </a:r>
          </a:p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মোবাইলঃ০১৭১২৯০৯০৭৯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diptoshisha</a:t>
            </a:r>
            <a:r>
              <a:rPr lang="en-US" sz="3200" dirty="0">
                <a:latin typeface="MS PGothic" panose="020B0600070205080204" pitchFamily="34" charset="-128"/>
                <a:ea typeface="MS PGothic" panose="020B0600070205080204" pitchFamily="34" charset="-128"/>
                <a:cs typeface="NikoshBAN" panose="02000000000000000000" pitchFamily="2" charset="0"/>
              </a:rPr>
              <a:t>2016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969CB-63EF-4664-B4BB-A0C93686C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5" y="1106806"/>
            <a:ext cx="1419225" cy="19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763A-D21E-4A13-9868-B62F379E8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9467"/>
            <a:ext cx="10342880" cy="961496"/>
          </a:xfrm>
        </p:spPr>
        <p:txBody>
          <a:bodyPr>
            <a:normAutofit/>
          </a:bodyPr>
          <a:lstStyle/>
          <a:p>
            <a:pPr algn="l"/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BD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21163-783D-4933-A5BB-A41071B2A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9533"/>
            <a:ext cx="9144000" cy="4258734"/>
          </a:xfrm>
        </p:spPr>
        <p:txBody>
          <a:bodyPr/>
          <a:lstStyle/>
          <a:p>
            <a:pPr algn="l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</a:p>
          <a:p>
            <a:pPr algn="l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 algn="l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৪র্থ, পাঠঃ৪.২</a:t>
            </a:r>
          </a:p>
          <a:p>
            <a:pPr algn="l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শিক্ষার্থীঃ ৪০ জন</a:t>
            </a:r>
          </a:p>
          <a:p>
            <a:pPr algn="l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১১মার্চ,২০২০</a:t>
            </a:r>
            <a:endParaRPr lang="bn-BD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D9C99-1514-4EDD-AF00-769F5F565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94" y="1808480"/>
            <a:ext cx="4735406" cy="28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0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5F6CA-8676-454D-839D-7CCECB44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12191999" cy="491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26DAE-D639-4137-8643-2122B17D5342}"/>
              </a:ext>
            </a:extLst>
          </p:cNvPr>
          <p:cNvSpPr txBox="1"/>
          <p:nvPr/>
        </p:nvSpPr>
        <p:spPr>
          <a:xfrm>
            <a:off x="558799" y="1041400"/>
            <a:ext cx="11074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ছবি দেখিঃ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8D699-E2AF-4D41-BDAF-BDEA3337B843}"/>
              </a:ext>
            </a:extLst>
          </p:cNvPr>
          <p:cNvSpPr txBox="1"/>
          <p:nvPr/>
        </p:nvSpPr>
        <p:spPr>
          <a:xfrm>
            <a:off x="1107440" y="792480"/>
            <a:ext cx="1036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ছবিতে আমরা কী দেখলাম 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এ থেকে আমরা পাই ?</a:t>
            </a:r>
          </a:p>
          <a:p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চালে ধান গাছের প্রয়োজনের অতিরিক্ত শর্করা জমা থাকে, যা একটি জৈব-রাসায়নিক প্রকৃয়ায় সবুজ উদ্ভিদ তৈরি করে । আমরা আজ এ প্রকৃয়া নিয়ে আলোচনা করব ।</a:t>
            </a:r>
            <a:endParaRPr lang="bn-BD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EBBCE-968F-42DC-96CB-66FEC1BEC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0"/>
            <a:ext cx="12250757" cy="7030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B1260-45A6-4158-916A-563C65C54966}"/>
              </a:ext>
            </a:extLst>
          </p:cNvPr>
          <p:cNvSpPr txBox="1"/>
          <p:nvPr/>
        </p:nvSpPr>
        <p:spPr>
          <a:xfrm>
            <a:off x="185757" y="-81280"/>
            <a:ext cx="12065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বিষয়... </a:t>
            </a:r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</a:t>
            </a:r>
            <a:endParaRPr lang="bn-BD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6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CEFEC4-64FE-4C3B-B0B6-86719792774D}"/>
              </a:ext>
            </a:extLst>
          </p:cNvPr>
          <p:cNvSpPr txBox="1"/>
          <p:nvPr/>
        </p:nvSpPr>
        <p:spPr>
          <a:xfrm>
            <a:off x="355600" y="296436"/>
            <a:ext cx="11836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ধারনা সংজ্ঞায়িত করতে পারবে 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প্রক্রিয়া বর্ণনা করতে পারবে 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 ক্লোরোফিলের ভূমিকা ব্যাখ্যা করতে পারবে ।</a:t>
            </a:r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3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213FEB-6BDA-4E62-9654-21BD84AC4421}"/>
              </a:ext>
            </a:extLst>
          </p:cNvPr>
          <p:cNvSpPr txBox="1"/>
          <p:nvPr/>
        </p:nvSpPr>
        <p:spPr>
          <a:xfrm>
            <a:off x="10160" y="426720"/>
            <a:ext cx="84937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সালোকসংশ্লেষণঃ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একটি জৈব রাসায়নিক প্রক্রিয়া;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প্রক্রিয়ায় সূর্যালোক ও ক্লোরোফিলের উপস্থিতি একান্ত আবশ্যক;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প্রক্রিয়ায় সবুজ উদ্ভিদ কার্বন ডাই-অক্সাইড ও পানি সহযোগে শর্করা জাতীয় খাদ্য তৈরি করে;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প্রক্রিয়ায় আলোকশক্তি রাসায়নিক শক্তিতে রূপান্তরিত হয়;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প্রক্রিয়ায় উপজাত দ্রব্য হিসাবে অক্সিজেন ও পানি উৎপন্ন হয়।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CF985-EF82-4522-B873-E80A9ABA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3719"/>
            <a:ext cx="3914140" cy="68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F39E77-EBE9-4329-95AF-B5F7B452F11C}"/>
              </a:ext>
            </a:extLst>
          </p:cNvPr>
          <p:cNvSpPr txBox="1"/>
          <p:nvPr/>
        </p:nvSpPr>
        <p:spPr>
          <a:xfrm>
            <a:off x="589280" y="879633"/>
            <a:ext cx="116027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জন্য প্রয়োজনীয় উপকরণগুলো কী কী ?</a:t>
            </a:r>
          </a:p>
          <a:p>
            <a:endParaRPr lang="bn-BD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উপজাত দ্রব্য কী কী ?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413</Words>
  <Application>Microsoft Office PowerPoint</Application>
  <PresentationFormat>Widescreen</PresentationFormat>
  <Paragraphs>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পরিচিতি: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2020-03-14T04:00:18Z</dcterms:created>
  <dcterms:modified xsi:type="dcterms:W3CDTF">2020-03-14T06:53:25Z</dcterms:modified>
</cp:coreProperties>
</file>