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80" r:id="rId2"/>
    <p:sldMasterId id="2147483821" r:id="rId3"/>
    <p:sldMasterId id="2147483893" r:id="rId4"/>
  </p:sldMasterIdLst>
  <p:notesMasterIdLst>
    <p:notesMasterId r:id="rId25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83" r:id="rId12"/>
    <p:sldId id="265" r:id="rId13"/>
    <p:sldId id="268" r:id="rId14"/>
    <p:sldId id="270" r:id="rId15"/>
    <p:sldId id="272" r:id="rId16"/>
    <p:sldId id="274" r:id="rId17"/>
    <p:sldId id="273" r:id="rId18"/>
    <p:sldId id="277" r:id="rId19"/>
    <p:sldId id="278" r:id="rId20"/>
    <p:sldId id="279" r:id="rId21"/>
    <p:sldId id="281" r:id="rId22"/>
    <p:sldId id="280" r:id="rId23"/>
    <p:sldId id="282" r:id="rId2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C" initials="N" lastIdx="2" clrIdx="0">
    <p:extLst>
      <p:ext uri="{19B8F6BF-5375-455C-9EA6-DF929625EA0E}">
        <p15:presenceInfo xmlns:p15="http://schemas.microsoft.com/office/powerpoint/2012/main" xmlns="" userId="NG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2396" autoAdjust="0"/>
  </p:normalViewPr>
  <p:slideViewPr>
    <p:cSldViewPr snapToGrid="0">
      <p:cViewPr>
        <p:scale>
          <a:sx n="54" d="100"/>
          <a:sy n="54" d="100"/>
        </p:scale>
        <p:origin x="-1344" y="-16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71" d="100"/>
          <a:sy n="71" d="100"/>
        </p:scale>
        <p:origin x="192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6D4F4-0A1D-4F21-BD01-F8AC2C4AA913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0D179-CF02-48C5-A2CF-9362BFE2D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0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0D179-CF02-48C5-A2CF-9362BFE2D9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2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0D179-CF02-48C5-A2CF-9362BFE2D9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9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2559748"/>
            <a:ext cx="7315200" cy="2700338"/>
          </a:xfrm>
        </p:spPr>
        <p:txBody>
          <a:bodyPr/>
          <a:lstStyle/>
          <a:p>
            <a:pPr marL="285750" lvl="0" indent="-285750" defTabSz="45720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0D179-CF02-48C5-A2CF-9362BFE2D9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0B2C-C11C-478F-B852-99A19D3F7DDA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2CE-91CD-4F18-8EDF-EFA7D442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0B2C-C11C-478F-B852-99A19D3F7DDA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2CE-91CD-4F18-8EDF-EFA7D442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3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0B2C-C11C-478F-B852-99A19D3F7DDA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2CE-91CD-4F18-8EDF-EFA7D442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71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FFA5C4-E5C3-4DCC-BDDD-2E9E2C34D8B4}" type="datetime1">
              <a:rPr lang="en-US" smtClean="0"/>
              <a:pPr/>
              <a:t>09-Feb-20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as-IN">
                <a:solidFill>
                  <a:srgbClr val="2DA2BF">
                    <a:tint val="20000"/>
                  </a:srgbClr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srgbClr val="2DA2BF">
                    <a:tint val="20000"/>
                  </a:srgbClr>
                </a:solidFill>
              </a:rPr>
              <a:t>sumonict16@gmail.com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25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52C8-F5CA-42E7-8BDC-2294A84385E9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95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CD5A-D9FC-4ACA-889E-AD0F4BB1ED08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579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C88C-8115-4807-B809-612E2049D311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425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BF58-5066-4CCF-8CE6-1D06FEB18D38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0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3CC-324B-4AB5-BD2A-FD7A76A790B6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507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75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D16F43E-567C-4C22-A577-5C03EB8C3462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5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0B2C-C11C-478F-B852-99A19D3F7DDA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2CE-91CD-4F18-8EDF-EFA7D442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9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9BD41D-4064-4725-9424-590A628B93C6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396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78E-39AC-44A1-8FE1-EB42BC07EF65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97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2850-1E54-405C-A401-98F810DCBFA3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88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FFA5C4-E5C3-4DCC-BDDD-2E9E2C34D8B4}" type="datetime1">
              <a:rPr lang="en-US" smtClean="0"/>
              <a:pPr/>
              <a:t>09-Feb-20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as-IN">
                <a:solidFill>
                  <a:srgbClr val="2DA2BF">
                    <a:tint val="20000"/>
                  </a:srgbClr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srgbClr val="2DA2BF">
                    <a:tint val="20000"/>
                  </a:srgbClr>
                </a:solidFill>
              </a:rPr>
              <a:t>sumonict16@gmail.com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7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52C8-F5CA-42E7-8BDC-2294A84385E9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092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CD5A-D9FC-4ACA-889E-AD0F4BB1ED08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60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C88C-8115-4807-B809-612E2049D311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8794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BF58-5066-4CCF-8CE6-1D06FEB18D38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1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3CC-324B-4AB5-BD2A-FD7A76A790B6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459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0B2C-C11C-478F-B852-99A19D3F7DDA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2CE-91CD-4F18-8EDF-EFA7D442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52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D16F43E-567C-4C22-A577-5C03EB8C3462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20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9BD41D-4064-4725-9424-590A628B93C6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404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78E-39AC-44A1-8FE1-EB42BC07EF65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21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2850-1E54-405C-A401-98F810DCBFA3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2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A5C4-E5C3-4DCC-BDDD-2E9E2C34D8B4}" type="datetime1">
              <a:rPr lang="en-US" smtClean="0"/>
              <a:pPr/>
              <a:t>09-Feb-20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rgbClr val="2DA2BF">
                    <a:tint val="20000"/>
                  </a:srgbClr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 smtClean="0">
                <a:solidFill>
                  <a:srgbClr val="2DA2BF">
                    <a:tint val="20000"/>
                  </a:srgbClr>
                </a:solidFill>
              </a:rPr>
              <a:t>sumonict16@gmail.com</a:t>
            </a: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52C8-F5CA-42E7-8BDC-2294A84385E9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 smtClean="0">
                <a:solidFill>
                  <a:prstClr val="black"/>
                </a:solidFill>
              </a:rPr>
              <a:t>sumonict16@gmail.com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CD5A-D9FC-4ACA-889E-AD0F4BB1ED08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 smtClean="0">
                <a:solidFill>
                  <a:prstClr val="black"/>
                </a:solidFill>
              </a:rPr>
              <a:t>sumonict16@gmail.com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C88C-8115-4807-B809-612E2049D311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 smtClean="0">
                <a:solidFill>
                  <a:prstClr val="black"/>
                </a:solidFill>
              </a:rPr>
              <a:t>sumonict16@gmail.com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BF58-5066-4CCF-8CE6-1D06FEB18D38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 smtClean="0">
                <a:solidFill>
                  <a:prstClr val="black"/>
                </a:solidFill>
              </a:rPr>
              <a:t>sumonict16@gmail.com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3CC-324B-4AB5-BD2A-FD7A76A790B6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 smtClean="0">
                <a:solidFill>
                  <a:prstClr val="black"/>
                </a:solidFill>
              </a:rPr>
              <a:t>sumonict16@gmail.com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0B2C-C11C-478F-B852-99A19D3F7DDA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2CE-91CD-4F18-8EDF-EFA7D442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1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 smtClean="0">
                <a:solidFill>
                  <a:prstClr val="black"/>
                </a:solidFill>
              </a:rPr>
              <a:t>sumonict16@gmail.com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F43E-567C-4C22-A577-5C03EB8C3462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 smtClean="0">
                <a:solidFill>
                  <a:prstClr val="black"/>
                </a:solidFill>
              </a:rPr>
              <a:t>sumonict16@gmail.com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D41D-4064-4725-9424-590A628B93C6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 smtClean="0">
                <a:solidFill>
                  <a:prstClr val="black"/>
                </a:solidFill>
              </a:rPr>
              <a:t>sumonict16@gmail.com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78E-39AC-44A1-8FE1-EB42BC07EF65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 smtClean="0">
                <a:solidFill>
                  <a:prstClr val="black"/>
                </a:solidFill>
              </a:rPr>
              <a:t>sumonict16@gmail.com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2850-1E54-405C-A401-98F810DCBFA3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 smtClean="0">
                <a:solidFill>
                  <a:prstClr val="black"/>
                </a:solidFill>
              </a:rPr>
              <a:t>sumonict16@gmail.com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0B2C-C11C-478F-B852-99A19D3F7DDA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2CE-91CD-4F18-8EDF-EFA7D442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2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0B2C-C11C-478F-B852-99A19D3F7DDA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2CE-91CD-4F18-8EDF-EFA7D442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4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0B2C-C11C-478F-B852-99A19D3F7DDA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2CE-91CD-4F18-8EDF-EFA7D442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0B2C-C11C-478F-B852-99A19D3F7DDA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2CE-91CD-4F18-8EDF-EFA7D442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0B2C-C11C-478F-B852-99A19D3F7DDA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A2CE-91CD-4F18-8EDF-EFA7D442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0B2C-C11C-478F-B852-99A19D3F7DDA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CA2CE-91CD-4F18-8EDF-EFA7D442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7C874F-E464-4270-B655-299256F3D5BD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6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7C874F-E464-4270-B655-299256F3D5BD}" type="datetime1">
              <a:rPr lang="en-US" smtClean="0">
                <a:solidFill>
                  <a:prstClr val="black"/>
                </a:solidFill>
              </a:rPr>
              <a:pPr/>
              <a:t>09-Feb-20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as-IN">
                <a:solidFill>
                  <a:prstClr val="black"/>
                </a:solidFill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>
                <a:solidFill>
                  <a:prstClr val="black"/>
                </a:solidFill>
              </a:rPr>
              <a:t>sumonict16@gmail.com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2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040B2C-C11C-478F-B852-99A19D3F7DDA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BCA2CE-91CD-4F18-8EDF-EFA7D442CB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1419" y="609598"/>
            <a:ext cx="4858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 সবাইকে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9419" y="3558980"/>
            <a:ext cx="48213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504CA775-BF11-4950-920B-68470847A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03" y="1749541"/>
            <a:ext cx="5855848" cy="3943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7535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05251" y="94399"/>
            <a:ext cx="4591051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বাজারের শ্রেণি বিভাগ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85460A6-AEEA-431F-B610-4E0604EE9A42}"/>
              </a:ext>
            </a:extLst>
          </p:cNvPr>
          <p:cNvGrpSpPr/>
          <p:nvPr/>
        </p:nvGrpSpPr>
        <p:grpSpPr>
          <a:xfrm>
            <a:off x="123092" y="780198"/>
            <a:ext cx="12068908" cy="6077801"/>
            <a:chOff x="1676400" y="780199"/>
            <a:chExt cx="8839200" cy="539200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514600" y="990600"/>
              <a:ext cx="7162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4"/>
            </p:cNvCxnSpPr>
            <p:nvPr/>
          </p:nvCxnSpPr>
          <p:spPr>
            <a:xfrm>
              <a:off x="6200777" y="780199"/>
              <a:ext cx="9529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514600" y="99060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800600" y="99060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315200" y="97354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9677400" y="99060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Process 21"/>
            <p:cNvSpPr/>
            <p:nvPr/>
          </p:nvSpPr>
          <p:spPr>
            <a:xfrm>
              <a:off x="1676400" y="1295400"/>
              <a:ext cx="1905000" cy="609600"/>
            </a:xfrm>
            <a:prstGeom prst="flowChartProcess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আয়তনের ভিত্তিতে</a:t>
              </a: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3886200" y="1295400"/>
              <a:ext cx="1752600" cy="609600"/>
            </a:xfrm>
            <a:prstGeom prst="flowChartProcess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সময়ের ভিত্তিতে</a:t>
              </a:r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6019800" y="1313598"/>
              <a:ext cx="2457450" cy="591403"/>
            </a:xfrm>
            <a:prstGeom prst="flowChartProcess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প্রতিযোগিতার  ভিত্তিতে</a:t>
              </a:r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8763000" y="1313598"/>
              <a:ext cx="1752600" cy="591403"/>
            </a:xfrm>
            <a:prstGeom prst="flowChartProcess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প্রকৃতির ভিত্তিতে</a:t>
              </a:r>
            </a:p>
          </p:txBody>
        </p:sp>
        <p:sp>
          <p:nvSpPr>
            <p:cNvPr id="54" name="Flowchart: Process 53"/>
            <p:cNvSpPr/>
            <p:nvPr/>
          </p:nvSpPr>
          <p:spPr>
            <a:xfrm>
              <a:off x="7252648" y="2971800"/>
              <a:ext cx="1905000" cy="609600"/>
            </a:xfrm>
            <a:prstGeom prst="flowChart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অপূর্ণপ্রতিযোগিতা</a:t>
              </a:r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7248525" y="2209800"/>
              <a:ext cx="1905000" cy="609600"/>
            </a:xfrm>
            <a:prstGeom prst="flowChart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পূর্ণপ্রতিযোগিতা</a:t>
              </a:r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4626022" y="2209800"/>
              <a:ext cx="1774778" cy="609600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অতি স্বল্পকালীন</a:t>
              </a:r>
            </a:p>
          </p:txBody>
        </p:sp>
        <p:sp>
          <p:nvSpPr>
            <p:cNvPr id="58" name="Flowchart: Process 57"/>
            <p:cNvSpPr/>
            <p:nvPr/>
          </p:nvSpPr>
          <p:spPr>
            <a:xfrm>
              <a:off x="4612374" y="2996252"/>
              <a:ext cx="1817996" cy="609600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স্বল্পকালীন</a:t>
              </a:r>
            </a:p>
          </p:txBody>
        </p:sp>
        <p:sp>
          <p:nvSpPr>
            <p:cNvPr id="59" name="Flowchart: Process 58"/>
            <p:cNvSpPr/>
            <p:nvPr/>
          </p:nvSpPr>
          <p:spPr>
            <a:xfrm>
              <a:off x="4582804" y="3761096"/>
              <a:ext cx="1817996" cy="609600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দীর্ঘকালীন</a:t>
              </a:r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4612374" y="4572000"/>
              <a:ext cx="1788426" cy="609600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অতি দীর্ঘকালীন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4267200" y="1905000"/>
              <a:ext cx="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lowchart: Process 67"/>
            <p:cNvSpPr/>
            <p:nvPr/>
          </p:nvSpPr>
          <p:spPr>
            <a:xfrm>
              <a:off x="1922060" y="2224585"/>
              <a:ext cx="1735540" cy="609600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স্থানীয়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বাজার</a:t>
              </a:r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1955042" y="3011037"/>
              <a:ext cx="1702558" cy="609600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বাজার</a:t>
              </a:r>
            </a:p>
          </p:txBody>
        </p:sp>
        <p:sp>
          <p:nvSpPr>
            <p:cNvPr id="70" name="Flowchart: Process 69"/>
            <p:cNvSpPr/>
            <p:nvPr/>
          </p:nvSpPr>
          <p:spPr>
            <a:xfrm>
              <a:off x="1955042" y="3775881"/>
              <a:ext cx="1931158" cy="609600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আর্ন্তজাতিক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বাজার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1676400" y="1930590"/>
              <a:ext cx="15922" cy="2135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4267200" y="4038600"/>
              <a:ext cx="2826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4267200" y="4876800"/>
              <a:ext cx="2826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267200" y="3276600"/>
              <a:ext cx="2826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4267200" y="2514600"/>
              <a:ext cx="2826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676400" y="2453185"/>
              <a:ext cx="2456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1676400" y="3276600"/>
              <a:ext cx="2456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1676400" y="4038600"/>
              <a:ext cx="2456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934200" y="1905000"/>
              <a:ext cx="0" cy="129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6934200" y="32004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6934200" y="2514600"/>
              <a:ext cx="2826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lowchart: Process 98"/>
            <p:cNvSpPr/>
            <p:nvPr/>
          </p:nvSpPr>
          <p:spPr>
            <a:xfrm>
              <a:off x="4038600" y="5678038"/>
              <a:ext cx="1981200" cy="494163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২. উপাদান বাজার</a:t>
              </a:r>
            </a:p>
          </p:txBody>
        </p:sp>
        <p:sp>
          <p:nvSpPr>
            <p:cNvPr id="100" name="Flowchart: Process 99"/>
            <p:cNvSpPr/>
            <p:nvPr/>
          </p:nvSpPr>
          <p:spPr>
            <a:xfrm>
              <a:off x="8305801" y="5678038"/>
              <a:ext cx="1956605" cy="494163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৪. পূজি বাজার</a:t>
              </a:r>
            </a:p>
          </p:txBody>
        </p:sp>
        <p:sp>
          <p:nvSpPr>
            <p:cNvPr id="101" name="Flowchart: Process 100"/>
            <p:cNvSpPr/>
            <p:nvPr/>
          </p:nvSpPr>
          <p:spPr>
            <a:xfrm>
              <a:off x="1786720" y="5678038"/>
              <a:ext cx="1870881" cy="494163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১. দ্রব্যের বাজার</a:t>
              </a:r>
            </a:p>
          </p:txBody>
        </p:sp>
        <p:sp>
          <p:nvSpPr>
            <p:cNvPr id="102" name="Flowchart: Process 101"/>
            <p:cNvSpPr/>
            <p:nvPr/>
          </p:nvSpPr>
          <p:spPr>
            <a:xfrm>
              <a:off x="6240440" y="5678038"/>
              <a:ext cx="1836761" cy="494163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৩. অর্থ বাজার</a:t>
              </a: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9601200" y="1930590"/>
              <a:ext cx="0" cy="3498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2430440" y="5410200"/>
              <a:ext cx="717076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2438400" y="5429535"/>
              <a:ext cx="0" cy="2291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29200" y="5429534"/>
              <a:ext cx="0" cy="2092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7162800" y="5429535"/>
              <a:ext cx="0" cy="2291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9220200" y="5429535"/>
              <a:ext cx="0" cy="2291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3891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1" y="1711659"/>
            <a:ext cx="2429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১.স্থানীয় বাজার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3697071"/>
            <a:ext cx="2910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২.জাতীয় বাজার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5449671"/>
            <a:ext cx="3158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৩.আর্ন্তজাতিক বাজার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31" y="5310438"/>
            <a:ext cx="2285999" cy="165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14" y="3462588"/>
            <a:ext cx="4724399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35" y="1209763"/>
            <a:ext cx="4724399" cy="2077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2" y="5281857"/>
            <a:ext cx="2438399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lowchart: Terminator 9"/>
          <p:cNvSpPr/>
          <p:nvPr/>
        </p:nvSpPr>
        <p:spPr>
          <a:xfrm>
            <a:off x="2971800" y="311021"/>
            <a:ext cx="6629400" cy="831428"/>
          </a:xfrm>
          <a:prstGeom prst="flowChartTerminator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আয়তনের ভিত্তিতে বাজার</a:t>
            </a:r>
            <a:endParaRPr lang="en-US" sz="5400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095589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1524001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১.অতি স্বল্পকালীন বাজার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2895602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২.স্বল্পকালীন বাজার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443127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৩.দীর্ঘকালীন বাজার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1" y="5791201"/>
            <a:ext cx="3248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৪.অতি দীর্ঘকালীন বাজার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079974"/>
            <a:ext cx="4143376" cy="128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14400"/>
            <a:ext cx="4114800" cy="1442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2438403"/>
            <a:ext cx="4143377" cy="1532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747" y="5353908"/>
            <a:ext cx="4304731" cy="1563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Flowchart: Terminator 12"/>
          <p:cNvSpPr/>
          <p:nvPr/>
        </p:nvSpPr>
        <p:spPr>
          <a:xfrm>
            <a:off x="3058887" y="111755"/>
            <a:ext cx="56388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সময়ের ভিত্তিতে বাজার</a:t>
            </a:r>
          </a:p>
        </p:txBody>
      </p:sp>
    </p:spTree>
    <p:extLst>
      <p:ext uri="{BB962C8B-B14F-4D97-AF65-F5344CB8AC3E}">
        <p14:creationId xmlns:p14="http://schemas.microsoft.com/office/powerpoint/2010/main" val="2924553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2" y="1905003"/>
            <a:ext cx="3443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১.পূর্ণ প্রতিযোগিতা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985" y="4763871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২.অপূর্ণ প্রতিযোগিতা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7" y="921844"/>
            <a:ext cx="5090615" cy="2659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7" y="3962403"/>
            <a:ext cx="2652215" cy="236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1" y="3962401"/>
            <a:ext cx="2324100" cy="228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Flowchart: Terminator 10"/>
          <p:cNvSpPr/>
          <p:nvPr/>
        </p:nvSpPr>
        <p:spPr>
          <a:xfrm>
            <a:off x="810985" y="178208"/>
            <a:ext cx="9965872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প্রতিযোগিতার ভিত্তিতে বাজার:</a:t>
            </a:r>
          </a:p>
        </p:txBody>
      </p:sp>
    </p:spTree>
    <p:extLst>
      <p:ext uri="{BB962C8B-B14F-4D97-AF65-F5344CB8AC3E}">
        <p14:creationId xmlns:p14="http://schemas.microsoft.com/office/powerpoint/2010/main" val="1311267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29" y="226597"/>
            <a:ext cx="3646571" cy="31582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2598822" y="1036299"/>
            <a:ext cx="5647108" cy="76944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4400" dirty="0"/>
              <a:t>দুয়ে মিলে করি কাজ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02631" y="3593432"/>
            <a:ext cx="8831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তা লিখ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97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0083" y="2760135"/>
            <a:ext cx="9417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পূর্ণ প্রতিযোগিতামূলক বাজার ও একচেটিয়া বাজারের মধ্যে তুলনাঃ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20611"/>
              </p:ext>
            </p:extLst>
          </p:nvPr>
        </p:nvGraphicFramePr>
        <p:xfrm>
          <a:off x="1" y="0"/>
          <a:ext cx="12192003" cy="694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227">
                  <a:extLst>
                    <a:ext uri="{9D8B030D-6E8A-4147-A177-3AD203B41FA5}">
                      <a16:colId xmlns:a16="http://schemas.microsoft.com/office/drawing/2014/main" xmlns="" val="3643694739"/>
                    </a:ext>
                  </a:extLst>
                </a:gridCol>
                <a:gridCol w="4982967">
                  <a:extLst>
                    <a:ext uri="{9D8B030D-6E8A-4147-A177-3AD203B41FA5}">
                      <a16:colId xmlns:a16="http://schemas.microsoft.com/office/drawing/2014/main" xmlns="" val="2298275221"/>
                    </a:ext>
                  </a:extLst>
                </a:gridCol>
                <a:gridCol w="5376809">
                  <a:extLst>
                    <a:ext uri="{9D8B030D-6E8A-4147-A177-3AD203B41FA5}">
                      <a16:colId xmlns:a16="http://schemas.microsoft.com/office/drawing/2014/main" xmlns="" val="1867660049"/>
                    </a:ext>
                  </a:extLst>
                </a:gridCol>
              </a:tblGrid>
              <a:tr h="3170693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সংজ্ঞা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 বাজারে অসংখ্য ক্রেতা ও বিক্রেতা একটি সমজাতীয় দ্রব্য দর কষাকষির মাধ্যমে নির্ধারিত মূল্যে ক্রয়-বিক্রয় করে তাকে পূর্ণপ্রতিযোগিতামূলক বাজার বলে।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 বাজারে সংক্রেতা ও বিক্রতার সংখ্যা কম বিশেষ করে ক্রেতার তুলনায় বিক্রেতার খ্যা কম এবং ক্রেতা ও বিক্রেতের মধ্যে খুব একটা প্রতিযোগিতা থাকে না তাকে অপূর্ণ প্রতিযোগিতামূলক বাজার বলে।</a:t>
                      </a:r>
                      <a:r>
                        <a:rPr lang="bn-IN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0219917"/>
                  </a:ext>
                </a:extLst>
              </a:tr>
              <a:tr h="695021">
                <a:tc>
                  <a:txBody>
                    <a:bodyPr/>
                    <a:lstStyle/>
                    <a:p>
                      <a:r>
                        <a:rPr lang="bn-IN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ক্রেতা ও বিক্রেতার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অসংখ্য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ক্রেতা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অসংখ্য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বিক্রেতা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একজন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4818489"/>
                  </a:ext>
                </a:extLst>
              </a:tr>
              <a:tr h="1441224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সমজাতীয়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সমজাতীয়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তবে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কৃত্রিম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গুণাগুনের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কারনে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অন্যটিকে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পৃথক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958264"/>
                  </a:ext>
                </a:extLst>
              </a:tr>
              <a:tr h="1633387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প্রবেশ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প্রস্থান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পূর্ণপ্রতিযোগিতামূলক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বাজারে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ফার্ম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শিল্পে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অবাধে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প্রবেশ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প্রস্থান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একচেটিয়া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বাজারে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ফার্মের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অবাধে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প্রবেশ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প্রস্থানের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সুযোগ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নেই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717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357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758221"/>
              </p:ext>
            </p:extLst>
          </p:nvPr>
        </p:nvGraphicFramePr>
        <p:xfrm>
          <a:off x="0" y="2"/>
          <a:ext cx="12192000" cy="8029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432">
                  <a:extLst>
                    <a:ext uri="{9D8B030D-6E8A-4147-A177-3AD203B41FA5}">
                      <a16:colId xmlns:a16="http://schemas.microsoft.com/office/drawing/2014/main" xmlns="" val="3512899487"/>
                    </a:ext>
                  </a:extLst>
                </a:gridCol>
                <a:gridCol w="4957872">
                  <a:extLst>
                    <a:ext uri="{9D8B030D-6E8A-4147-A177-3AD203B41FA5}">
                      <a16:colId xmlns:a16="http://schemas.microsoft.com/office/drawing/2014/main" xmlns="" val="1501739880"/>
                    </a:ext>
                  </a:extLst>
                </a:gridCol>
                <a:gridCol w="5164696">
                  <a:extLst>
                    <a:ext uri="{9D8B030D-6E8A-4147-A177-3AD203B41FA5}">
                      <a16:colId xmlns:a16="http://schemas.microsoft.com/office/drawing/2014/main" xmlns="" val="2558861726"/>
                    </a:ext>
                  </a:extLst>
                </a:gridCol>
              </a:tblGrid>
              <a:tr h="1733511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নির্ধারণ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পূর্ণপ্রতিযোগিতামূলক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বাজারে ক্রেতা ও বিক্রেতার দরকষাকষির মাধ্যমে দাম নির্ধারিত হয়।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একচেটিয়া বাজারে উৎপাদনকারী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নিজেই দাম নির্ধারণ করে থাকে।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5978596"/>
                  </a:ext>
                </a:extLst>
              </a:tr>
              <a:tr h="4253770"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গড়ওপ্রান্তিক আয় রেখা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গড় আয় ও প্রান্তিক আয় রেখা</a:t>
                      </a:r>
                      <a:r>
                        <a:rPr lang="bn-IN" sz="2800" baseline="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ভূমি অক্ষের সমান্তরাল হয়।</a:t>
                      </a:r>
                    </a:p>
                    <a:p>
                      <a:endParaRPr lang="bn-IN" sz="2800" baseline="0" dirty="0">
                        <a:solidFill>
                          <a:srgbClr val="92D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800" dirty="0">
                        <a:solidFill>
                          <a:srgbClr val="92D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800" dirty="0">
                        <a:solidFill>
                          <a:srgbClr val="92D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800" dirty="0">
                        <a:solidFill>
                          <a:srgbClr val="92D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800" dirty="0">
                        <a:solidFill>
                          <a:srgbClr val="92D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solidFill>
                          <a:srgbClr val="92D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গড়</a:t>
                      </a:r>
                      <a:r>
                        <a:rPr lang="bn-IN" sz="2800" baseline="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আয় ও প্রান্তিক আয় রেখা বামদিক থেকে ডানদিকে নিম্নগামী হয়।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6048603"/>
                  </a:ext>
                </a:extLst>
              </a:tr>
              <a:tr h="1733511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উপকরণের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গতিশীলতা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পূর্ণ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প্রতিযোগিতামূলক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বাজারে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সম্পূর্ণ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গতিশীল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একচেটিয়া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বাজারে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সমূহ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সম্পূর্ণ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গতিশীল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7653268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491443" y="4351337"/>
            <a:ext cx="3172583" cy="1332247"/>
            <a:chOff x="2153396" y="2800817"/>
            <a:chExt cx="3172583" cy="1332247"/>
          </a:xfrm>
        </p:grpSpPr>
        <p:grpSp>
          <p:nvGrpSpPr>
            <p:cNvPr id="3" name="Group 2"/>
            <p:cNvGrpSpPr/>
            <p:nvPr/>
          </p:nvGrpSpPr>
          <p:grpSpPr>
            <a:xfrm>
              <a:off x="2153396" y="2800817"/>
              <a:ext cx="2481039" cy="1332247"/>
              <a:chOff x="2524259" y="5872766"/>
              <a:chExt cx="2485623" cy="126213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2524259" y="5872766"/>
                <a:ext cx="0" cy="126213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2524259" y="7134896"/>
                <a:ext cx="248562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2524259" y="6413679"/>
                <a:ext cx="199622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4145942" y="3056442"/>
              <a:ext cx="1180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AR=MR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61311" y="4175147"/>
            <a:ext cx="2577444" cy="1540441"/>
            <a:chOff x="8312875" y="2754342"/>
            <a:chExt cx="2577444" cy="1540441"/>
          </a:xfrm>
        </p:grpSpPr>
        <p:grpSp>
          <p:nvGrpSpPr>
            <p:cNvPr id="7" name="Group 6"/>
            <p:cNvGrpSpPr/>
            <p:nvPr/>
          </p:nvGrpSpPr>
          <p:grpSpPr>
            <a:xfrm>
              <a:off x="8312875" y="2754342"/>
              <a:ext cx="2108239" cy="1522569"/>
              <a:chOff x="7402132" y="5821251"/>
              <a:chExt cx="2112135" cy="1442434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7402132" y="5821251"/>
                <a:ext cx="0" cy="144243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7402132" y="7263685"/>
                <a:ext cx="211213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424670" y="5984314"/>
                <a:ext cx="1114022" cy="111630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424669" y="5992935"/>
                <a:ext cx="1815921" cy="103031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10048307" y="3817091"/>
              <a:ext cx="842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AR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41655" y="3833118"/>
              <a:ext cx="719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MR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56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41" y="0"/>
            <a:ext cx="6147859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090057" y="1046239"/>
            <a:ext cx="4343400" cy="76944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মিলে মিশে করি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933" y="3860802"/>
            <a:ext cx="9194800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প্রতিযোগিতামূলক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61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6597" y="2171751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বাজারের সংজ্ঞা দাও?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4197" y="2753094"/>
            <a:ext cx="988780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কোন ধরনের বাজারের উদাহরণ?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3599597" y="279071"/>
            <a:ext cx="5793785" cy="189267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0803" y="3481393"/>
            <a:ext cx="8837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 সময়ের ভিত্তিতে বাজার কত প্রকার কি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4198" y="4209693"/>
            <a:ext cx="8814076" cy="120032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৪. প্রতিযোগিতার ভিত্তিতে বাজার কত প্রকার কি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173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9734" y="948269"/>
            <a:ext cx="4373639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6200" y="2947369"/>
            <a:ext cx="7382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একচাটিয়া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6438" y="1575187"/>
            <a:ext cx="71990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53" y="1750125"/>
            <a:ext cx="4219623" cy="453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Program Files (x86)\Microsoft Office\MEDIA\CAGCAT10\j033236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38152" cy="57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221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5801" y="5264399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213009"/>
            <a:ext cx="6096000" cy="28315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/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: ৪র্থ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45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631"/>
            <a:ext cx="5864963" cy="3029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05" y="832526"/>
            <a:ext cx="6132395" cy="2974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66" y="3951041"/>
            <a:ext cx="6132393" cy="29069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" y="0"/>
            <a:ext cx="12191999" cy="6687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ছবিগুলো ভালো করে দেখো এবং আজকের পাঠ সর্ম্পকে অনুমান কর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3361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2513137" y="1656775"/>
            <a:ext cx="7010400" cy="151969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8961" y="3681532"/>
            <a:ext cx="87187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>
                <a:latin typeface="NikoshBAN" pitchFamily="2" charset="0"/>
                <a:cs typeface="NikoshBAN" pitchFamily="2" charset="0"/>
              </a:rPr>
              <a:t>বাজার ধারনা </a:t>
            </a:r>
            <a:r>
              <a:rPr lang="en-US" sz="6600" u="sng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600" u="sng" dirty="0">
                <a:latin typeface="NikoshBAN" pitchFamily="2" charset="0"/>
                <a:cs typeface="NikoshBAN" pitchFamily="2" charset="0"/>
              </a:rPr>
              <a:t> বিন্যাস</a:t>
            </a:r>
          </a:p>
        </p:txBody>
      </p:sp>
    </p:spTree>
    <p:extLst>
      <p:ext uri="{BB962C8B-B14F-4D97-AF65-F5344CB8AC3E}">
        <p14:creationId xmlns:p14="http://schemas.microsoft.com/office/powerpoint/2010/main" val="3240262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8173" y="972458"/>
            <a:ext cx="3512457" cy="10156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285" y="3298372"/>
            <a:ext cx="11393715" cy="255454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বাজার ধারনা ব্যাখ্যা করতে পারে,</a:t>
            </a:r>
          </a:p>
          <a:p>
            <a:pPr marL="742950" indent="-742950">
              <a:buFont typeface="+mj-lt"/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বাজারের শ্রেণি বিভাগ বর্ণনা করতে পারব,</a:t>
            </a:r>
          </a:p>
          <a:p>
            <a:pPr marL="742950" indent="-742950">
              <a:buFont typeface="+mj-lt"/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পূর্ণপ্রতিযোগিতা ও একচাটিয়া বাজারের মধ্যে তুলনা করতে পারবে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F96B03-2719-4CA4-805E-433D654E113A}"/>
              </a:ext>
            </a:extLst>
          </p:cNvPr>
          <p:cNvSpPr txBox="1"/>
          <p:nvPr/>
        </p:nvSpPr>
        <p:spPr>
          <a:xfrm>
            <a:off x="2006601" y="2320082"/>
            <a:ext cx="6711043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65789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3773" y="2168934"/>
            <a:ext cx="11016343" cy="34163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বুঝাই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দরকষাকষি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6230" y="609602"/>
            <a:ext cx="2931887" cy="7694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092" y="226148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কষাকষির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 defTabSz="4572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চ্যাপম্যান  এর মতে –বাজার বলতে কোন নির্দিষ্ট স্থানকে বুঝায় না বরং এক বা একাধিক দ্রব্য বুঝায়, যা ক্রেতা ও বিক্রেতার মধ্যে প্রত্যক্ষ প্রতিযোগিতার মাধ্যমে একটি নির্দিষ্ট দামে ক্রয় –বিক্রয় হয়।</a:t>
            </a:r>
          </a:p>
          <a:p>
            <a:pPr marL="285750" lvl="0" indent="-285750" defTabSz="457200">
              <a:buFont typeface="Wingdings" panose="05000000000000000000" pitchFamily="2" charset="2"/>
              <a:buChar char="q"/>
            </a:pP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অর্থনিতির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9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578" y="750628"/>
            <a:ext cx="4612943" cy="707886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একা একা কাজ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0562" y="2045249"/>
            <a:ext cx="286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বাজার কী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521</Words>
  <Application>Microsoft Office PowerPoint</Application>
  <PresentationFormat>Custom</PresentationFormat>
  <Paragraphs>98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3_Concourse</vt:lpstr>
      <vt:lpstr>5_Concourse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NGC</dc:creator>
  <cp:lastModifiedBy>personal</cp:lastModifiedBy>
  <cp:revision>195</cp:revision>
  <dcterms:created xsi:type="dcterms:W3CDTF">2019-02-22T13:21:33Z</dcterms:created>
  <dcterms:modified xsi:type="dcterms:W3CDTF">2020-02-09T01:32:03Z</dcterms:modified>
</cp:coreProperties>
</file>