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81" r:id="rId3"/>
    <p:sldId id="295" r:id="rId4"/>
    <p:sldId id="263" r:id="rId5"/>
    <p:sldId id="265" r:id="rId6"/>
    <p:sldId id="278" r:id="rId7"/>
    <p:sldId id="275" r:id="rId8"/>
    <p:sldId id="267" r:id="rId9"/>
    <p:sldId id="276" r:id="rId10"/>
    <p:sldId id="279" r:id="rId11"/>
    <p:sldId id="268" r:id="rId12"/>
    <p:sldId id="285" r:id="rId13"/>
    <p:sldId id="296" r:id="rId14"/>
    <p:sldId id="269" r:id="rId15"/>
    <p:sldId id="271" r:id="rId16"/>
    <p:sldId id="284" r:id="rId17"/>
    <p:sldId id="28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94BB8-C7D5-4529-83E5-1EBA35613726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FD8B0941-A992-424E-9FA8-90159FF3CF2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জাতীয়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্যয়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FEA4C-87D1-4513-A8FB-C1950BF1A1D4}" type="parTrans" cxnId="{CAC757E3-B2DC-4513-8CD5-0C0F4EDE3D68}">
      <dgm:prSet/>
      <dgm:spPr/>
      <dgm:t>
        <a:bodyPr/>
        <a:lstStyle/>
        <a:p>
          <a:endParaRPr lang="en-US"/>
        </a:p>
      </dgm:t>
    </dgm:pt>
    <dgm:pt modelId="{E1E4B64E-C2D4-4FFD-9DC1-95297A722645}" type="sibTrans" cxnId="{CAC757E3-B2DC-4513-8CD5-0C0F4EDE3D68}">
      <dgm:prSet/>
      <dgm:spPr/>
      <dgm:t>
        <a:bodyPr/>
        <a:lstStyle/>
        <a:p>
          <a:endParaRPr lang="en-US"/>
        </a:p>
      </dgm:t>
    </dgm:pt>
    <dgm:pt modelId="{CC80F5E0-67C0-40D4-85FE-2E51A1A6A5A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 </a:t>
          </a:r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 ব্যয়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3FF6B-F69B-4208-9AD7-8BFBFCB0641D}" type="parTrans" cxnId="{88163480-BA1D-4387-A64E-E5FF1E4E221F}">
      <dgm:prSet/>
      <dgm:spPr/>
      <dgm:t>
        <a:bodyPr/>
        <a:lstStyle/>
        <a:p>
          <a:endParaRPr lang="en-US"/>
        </a:p>
      </dgm:t>
    </dgm:pt>
    <dgm:pt modelId="{B8C5328A-1EF4-4BD8-99B8-AA62AA13082B}" type="sibTrans" cxnId="{88163480-BA1D-4387-A64E-E5FF1E4E221F}">
      <dgm:prSet/>
      <dgm:spPr/>
      <dgm:t>
        <a:bodyPr/>
        <a:lstStyle/>
        <a:p>
          <a:endParaRPr lang="en-US"/>
        </a:p>
      </dgm:t>
    </dgm:pt>
    <dgm:pt modelId="{ACBEFD35-1148-4B72-864C-ED85E1A2FD40}">
      <dgm:prSet/>
      <dgm:spPr>
        <a:solidFill>
          <a:srgbClr val="0070C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 দুই ধরনের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D8AA13-8220-4578-93B8-52C958227D31}" type="parTrans" cxnId="{1A2D2F48-778A-4780-B002-B408CCF21028}">
      <dgm:prSet/>
      <dgm:spPr/>
      <dgm:t>
        <a:bodyPr/>
        <a:lstStyle/>
        <a:p>
          <a:endParaRPr lang="en-US"/>
        </a:p>
      </dgm:t>
    </dgm:pt>
    <dgm:pt modelId="{DA94DE3B-19BE-4EDA-8FC2-832C7CEFD317}" type="sibTrans" cxnId="{1A2D2F48-778A-4780-B002-B408CCF21028}">
      <dgm:prSet/>
      <dgm:spPr/>
      <dgm:t>
        <a:bodyPr/>
        <a:lstStyle/>
        <a:p>
          <a:endParaRPr lang="en-US"/>
        </a:p>
      </dgm:t>
    </dgm:pt>
    <dgm:pt modelId="{31991FF6-8F0A-4115-963F-E20B409DEA4F}" type="pres">
      <dgm:prSet presAssocID="{DAE94BB8-C7D5-4529-83E5-1EBA35613726}" presName="Name0" presStyleCnt="0">
        <dgm:presLayoutVars>
          <dgm:dir/>
          <dgm:resizeHandles val="exact"/>
        </dgm:presLayoutVars>
      </dgm:prSet>
      <dgm:spPr/>
    </dgm:pt>
    <dgm:pt modelId="{FAA1ECDC-CED0-4E62-B0EC-A919179C922D}" type="pres">
      <dgm:prSet presAssocID="{CC80F5E0-67C0-40D4-85FE-2E51A1A6A5AD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6F4F5-AADB-4ED9-BEF7-450C866A711A}" type="pres">
      <dgm:prSet presAssocID="{ACBEFD35-1148-4B72-864C-ED85E1A2FD40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C3DD1-6211-4082-9C02-89F86B5C56F2}" type="pres">
      <dgm:prSet presAssocID="{FD8B0941-A992-424E-9FA8-90159FF3CF21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D3218-7F6B-4AF8-B105-1E3DE095C27C}" type="presOf" srcId="{FD8B0941-A992-424E-9FA8-90159FF3CF21}" destId="{DF1C3DD1-6211-4082-9C02-89F86B5C56F2}" srcOrd="0" destOrd="0" presId="urn:diagrams.loki3.com/TabbedArc+Icon"/>
    <dgm:cxn modelId="{D88D4CCA-4588-4474-8CE9-EF8531673160}" type="presOf" srcId="{ACBEFD35-1148-4B72-864C-ED85E1A2FD40}" destId="{9256F4F5-AADB-4ED9-BEF7-450C866A711A}" srcOrd="0" destOrd="0" presId="urn:diagrams.loki3.com/TabbedArc+Icon"/>
    <dgm:cxn modelId="{73BD6A96-2D4E-40CF-9F09-EBF30877C463}" type="presOf" srcId="{DAE94BB8-C7D5-4529-83E5-1EBA35613726}" destId="{31991FF6-8F0A-4115-963F-E20B409DEA4F}" srcOrd="0" destOrd="0" presId="urn:diagrams.loki3.com/TabbedArc+Icon"/>
    <dgm:cxn modelId="{88163480-BA1D-4387-A64E-E5FF1E4E221F}" srcId="{DAE94BB8-C7D5-4529-83E5-1EBA35613726}" destId="{CC80F5E0-67C0-40D4-85FE-2E51A1A6A5AD}" srcOrd="0" destOrd="0" parTransId="{E383FF6B-F69B-4208-9AD7-8BFBFCB0641D}" sibTransId="{B8C5328A-1EF4-4BD8-99B8-AA62AA13082B}"/>
    <dgm:cxn modelId="{1A2D2F48-778A-4780-B002-B408CCF21028}" srcId="{DAE94BB8-C7D5-4529-83E5-1EBA35613726}" destId="{ACBEFD35-1148-4B72-864C-ED85E1A2FD40}" srcOrd="1" destOrd="0" parTransId="{BED8AA13-8220-4578-93B8-52C958227D31}" sibTransId="{DA94DE3B-19BE-4EDA-8FC2-832C7CEFD317}"/>
    <dgm:cxn modelId="{CAC757E3-B2DC-4513-8CD5-0C0F4EDE3D68}" srcId="{DAE94BB8-C7D5-4529-83E5-1EBA35613726}" destId="{FD8B0941-A992-424E-9FA8-90159FF3CF21}" srcOrd="2" destOrd="0" parTransId="{D9DFEA4C-87D1-4513-A8FB-C1950BF1A1D4}" sibTransId="{E1E4B64E-C2D4-4FFD-9DC1-95297A722645}"/>
    <dgm:cxn modelId="{1288605F-7BDE-48B6-9E54-CC6DFFAEE6AF}" type="presOf" srcId="{CC80F5E0-67C0-40D4-85FE-2E51A1A6A5AD}" destId="{FAA1ECDC-CED0-4E62-B0EC-A919179C922D}" srcOrd="0" destOrd="0" presId="urn:diagrams.loki3.com/TabbedArc+Icon"/>
    <dgm:cxn modelId="{3D2FF34B-F812-465A-BDF3-6F4DDB2087CB}" type="presParOf" srcId="{31991FF6-8F0A-4115-963F-E20B409DEA4F}" destId="{FAA1ECDC-CED0-4E62-B0EC-A919179C922D}" srcOrd="0" destOrd="0" presId="urn:diagrams.loki3.com/TabbedArc+Icon"/>
    <dgm:cxn modelId="{8F90F478-B87F-4D6D-AA8B-247D433E0884}" type="presParOf" srcId="{31991FF6-8F0A-4115-963F-E20B409DEA4F}" destId="{9256F4F5-AADB-4ED9-BEF7-450C866A711A}" srcOrd="1" destOrd="0" presId="urn:diagrams.loki3.com/TabbedArc+Icon"/>
    <dgm:cxn modelId="{C78EBE06-5E8A-40F7-9CAD-54CA07AF90B8}" type="presParOf" srcId="{31991FF6-8F0A-4115-963F-E20B409DEA4F}" destId="{DF1C3DD1-6211-4082-9C02-89F86B5C56F2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1ECDC-CED0-4E62-B0EC-A919179C922D}">
      <dsp:nvSpPr>
        <dsp:cNvPr id="0" name=""/>
        <dsp:cNvSpPr/>
      </dsp:nvSpPr>
      <dsp:spPr>
        <a:xfrm rot="19200000">
          <a:off x="2146" y="1000363"/>
          <a:ext cx="2052935" cy="1334407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46990" rIns="14097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 </a:t>
          </a: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 ব্যয়</a:t>
          </a:r>
          <a:endParaRPr lang="en-US" sz="3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222" y="1057883"/>
        <a:ext cx="1922655" cy="1269267"/>
      </dsp:txXfrm>
    </dsp:sp>
    <dsp:sp modelId="{9256F4F5-AADB-4ED9-BEF7-450C866A711A}">
      <dsp:nvSpPr>
        <dsp:cNvPr id="0" name=""/>
        <dsp:cNvSpPr/>
      </dsp:nvSpPr>
      <dsp:spPr>
        <a:xfrm>
          <a:off x="2326332" y="154428"/>
          <a:ext cx="2052935" cy="1334407"/>
        </a:xfrm>
        <a:prstGeom prst="round2Same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46990" rIns="14097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 দুই ধরনের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1472" y="219568"/>
        <a:ext cx="1922655" cy="1269267"/>
      </dsp:txXfrm>
    </dsp:sp>
    <dsp:sp modelId="{DF1C3DD1-6211-4082-9C02-89F86B5C56F2}">
      <dsp:nvSpPr>
        <dsp:cNvPr id="0" name=""/>
        <dsp:cNvSpPr/>
      </dsp:nvSpPr>
      <dsp:spPr>
        <a:xfrm rot="2400000">
          <a:off x="4650518" y="1000363"/>
          <a:ext cx="2052935" cy="1334407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46990" rIns="14097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জাতীয় </a:t>
          </a:r>
          <a:r>
            <a:rPr lang="bn-BD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7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্যয়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4722" y="1057883"/>
        <a:ext cx="1922655" cy="126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B71C-4304-47F5-81EC-7A2FEBAD51F8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0B70-D19F-4881-ADF6-2C902235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0B70-D19F-4881-ADF6-2C90223505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6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3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9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337209" y="76200"/>
            <a:ext cx="1828800" cy="17526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2438400" y="152400"/>
            <a:ext cx="1905000" cy="1752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4648200" y="176032"/>
            <a:ext cx="1866900" cy="172896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6781800" y="176032"/>
            <a:ext cx="1981200" cy="172896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88391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381000"/>
            <a:ext cx="3581400" cy="274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কারখানা তৈরী ব্যয়।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ক্রয়ের ব্যয়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381000"/>
            <a:ext cx="5181600" cy="274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শ্রমিকদের মাসিক বেতনের ব্যয়।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কাঁচামাল ক্রয়ের ব্যয়।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প্যাকেটিং করা ব্যয়।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6766195"/>
              </p:ext>
            </p:extLst>
          </p:nvPr>
        </p:nvGraphicFramePr>
        <p:xfrm>
          <a:off x="762000" y="3581400"/>
          <a:ext cx="67056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4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মূনাফাজাতীয়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990600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990600"/>
            <a:ext cx="2438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4512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63" t="31250" r="24671" b="42708"/>
          <a:stretch/>
        </p:blipFill>
        <p:spPr>
          <a:xfrm>
            <a:off x="838200" y="4267200"/>
            <a:ext cx="7467600" cy="1905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19800" y="304801"/>
            <a:ext cx="1905000" cy="312419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as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295400" y="152400"/>
            <a:ext cx="1981200" cy="3352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জাতীয়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u="sng" dirty="0"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76531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যে সব মুনাফা জাতীয় ব্যয় একটি হিসাব-কালে নিঃশেষ না হয়ে পরবর্তী কয়েকটি হিসাবকালে নিঃশেষ হয় তাকে বিলম্বিত মুনাফা জাতীয় ব্যয় বলে।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itchFamily="2" charset="0"/>
                <a:cs typeface="NikoshBAN" pitchFamily="2" charset="0"/>
              </a:rPr>
              <a:t> 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gga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28" y="1821336"/>
            <a:ext cx="7315200" cy="3746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928" y="5650468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38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ক্রয় করি তা হলে যে ব্যয়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2029691"/>
            <a:ext cx="90678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দিয়ে একটি কম্পিউটার ক্রয়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করেন।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কর্মচারীদের বেতন দেন।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নগদে পণ্য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ক্রয় করেন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পণ্য ক্রয়ের পরিবহন ব্যয় ৫,০০০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" y="5257800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 ব্যয়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মুনাফা জাতীয়  ব্যয়ের পরিমান নির্ণয়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900" y="6042630"/>
            <a:ext cx="1905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3195" y="11573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সময়-৪মি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443673"/>
              </p:ext>
            </p:extLst>
          </p:nvPr>
        </p:nvGraphicFramePr>
        <p:xfrm>
          <a:off x="190499" y="1219200"/>
          <a:ext cx="8686801" cy="507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407087709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40351680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01379876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xmlns="" val="3451953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বিবরণ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জাতীয় ব্যয়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 জাতীয় ব্যয়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87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 ক্রয়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৫৫,০০০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953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মার্চ-৩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প্রদান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54728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মার্চ-১০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পণ্য ক্রয়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মার্চ-১৬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45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মার্চ-২৫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 ক্রয়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মোট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১১৫,০০০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৩৫,০০০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027939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04800"/>
            <a:ext cx="601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সমাধান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01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3" t="19791" r="29503" b="20834"/>
          <a:stretch/>
        </p:blipFill>
        <p:spPr>
          <a:xfrm>
            <a:off x="914400" y="685800"/>
            <a:ext cx="6248400" cy="3429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2400" y="9144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09700" y="3584574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17" t="37499" r="24817" b="30210"/>
          <a:stretch/>
        </p:blipFill>
        <p:spPr>
          <a:xfrm>
            <a:off x="914400" y="3992562"/>
            <a:ext cx="6553200" cy="27130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62400" y="18288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51816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61722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12986" y="0"/>
            <a:ext cx="20574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4747" y="685799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3925" y="685800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১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4788" y="6524625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১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824" y="5765798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825" y="4133849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812" y="2252662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3925" y="1403349"/>
            <a:ext cx="40957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72375" y="1200150"/>
            <a:ext cx="1266825" cy="2476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4748" y="1647825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24748" y="2153442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3799" y="2743200"/>
            <a:ext cx="1285875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3248"/>
            <a:ext cx="9144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anose="02000000000000000000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ও মুনাফা জাতীয় ব্যয়ের পরিমান নির্ণয়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 রাজু ৫০,০০০ টাকা দিয়ে যন্ত্রপাতি ক্রয় করেন।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মজুরি প্রদান ৩,০০০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 প্রন ২,০০০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 ক্রয় ৫০,০০০ টাকা।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1790700"/>
            <a:ext cx="6096000" cy="3276600"/>
            <a:chOff x="76200" y="914400"/>
            <a:chExt cx="4103077" cy="3276600"/>
          </a:xfrm>
        </p:grpSpPr>
        <p:pic>
          <p:nvPicPr>
            <p:cNvPr id="6" name="Picture 5" descr="t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914400"/>
              <a:ext cx="3569677" cy="1676400"/>
            </a:xfrm>
            <a:prstGeom prst="rect">
              <a:avLst/>
            </a:prstGeom>
          </p:spPr>
        </p:pic>
        <p:pic>
          <p:nvPicPr>
            <p:cNvPr id="7" name="Picture 6" descr="t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077" y="1752600"/>
              <a:ext cx="3569677" cy="1600200"/>
            </a:xfrm>
            <a:prstGeom prst="rect">
              <a:avLst/>
            </a:prstGeom>
          </p:spPr>
        </p:pic>
        <p:pic>
          <p:nvPicPr>
            <p:cNvPr id="8" name="Picture 7" descr="t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590800"/>
              <a:ext cx="3569677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4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1728" y="656120"/>
            <a:ext cx="3772272" cy="2620479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4600" b="1" dirty="0" err="1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মনির</a:t>
            </a:r>
            <a:r>
              <a:rPr lang="en-US" sz="4600" b="1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হোসেন</a:t>
            </a:r>
            <a:r>
              <a:rPr lang="en-US" sz="4600" b="1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দক্ষিন</a:t>
            </a:r>
            <a:r>
              <a:rPr lang="en-US" sz="4600" b="1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সুচীপাড়া</a:t>
            </a:r>
            <a:r>
              <a:rPr lang="en-US" sz="4600" b="1" dirty="0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ইউনিয়ন</a:t>
            </a:r>
            <a:r>
              <a:rPr lang="en-US" sz="4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5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5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০১৭২০২৮৬৪৮৫</a:t>
            </a:r>
            <a:endParaRPr lang="en-US" sz="5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47928" y="3429000"/>
            <a:ext cx="3419872" cy="3333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৯ম</a:t>
            </a: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অধ্যায়-চতুর্থ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মুলধন ও মুনাফা জাতীয় লেনদন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- 50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তারিখ-1২/03/2020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" y="16383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4958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816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BAN" pitchFamily="2" charset="0"/>
              </a:rPr>
              <a:t>টাকা</a:t>
            </a: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739914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1752600"/>
            <a:ext cx="4495800" cy="3276600"/>
            <a:chOff x="76200" y="914400"/>
            <a:chExt cx="4103077" cy="3276600"/>
          </a:xfrm>
        </p:grpSpPr>
        <p:pic>
          <p:nvPicPr>
            <p:cNvPr id="18" name="Picture 17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914400"/>
              <a:ext cx="3569677" cy="1676400"/>
            </a:xfrm>
            <a:prstGeom prst="rect">
              <a:avLst/>
            </a:prstGeom>
          </p:spPr>
        </p:pic>
        <p:pic>
          <p:nvPicPr>
            <p:cNvPr id="19" name="Picture 18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77" y="1752600"/>
              <a:ext cx="3569677" cy="1600200"/>
            </a:xfrm>
            <a:prstGeom prst="rect">
              <a:avLst/>
            </a:prstGeom>
          </p:spPr>
        </p:pic>
        <p:pic>
          <p:nvPicPr>
            <p:cNvPr id="20" name="Picture 19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590800"/>
              <a:ext cx="3569677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8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772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9067800" cy="1077218"/>
          </a:xfrm>
          <a:prstGeom prst="rect">
            <a:avLst/>
          </a:prstGeom>
          <a:solidFill>
            <a:srgbClr val="F9FFFF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বাড়িটা  যদি আমি ক্রয় করি তা হলে কি ধরনের লেনদেন হবে?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বাড়িটা  আমি ভাড়া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তা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 কি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লেনদেন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764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 ও মুনাফা জাতীয় ব্যয়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09800"/>
            <a:ext cx="906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লধন ও 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নাফা জাতীয় লেনদেনের ধারনা ব্যাখ্যা  	করতে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লধন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নাফা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 পার্থক্য নিরূপণ 	করতে 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371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_driver_side_view_6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018" y="1131985"/>
            <a:ext cx="4953000" cy="3279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685800"/>
            <a:ext cx="4644220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 টাকার পরিমান অপেক্ষাকৃত বড়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143412"/>
            <a:ext cx="143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519260"/>
            <a:ext cx="45256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সকল লেনদেন হতে দীর্ঘমেয়াদি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 পাওয়া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ell-NICEMACH-CNC-WIRE-BEN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578" y="2400248"/>
            <a:ext cx="3848100" cy="2382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80960" y="4953000"/>
            <a:ext cx="184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মেশিনটা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আমি ক্রয় করি তা হলে কি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0" y="1689834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লেনদেন 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সুবিধা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 মেয়াদী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জাতীয় লেনদেনের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পুনঃরাবৃত্তি বা সংখ্যা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লেনদেনের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টাকার পরিমান ছোট অঙ্কের না বড়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 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ব্যয় ও মুনাফা জাতীয় ব্যয় আমরা  এভাবে বিবেচনা করতে পারি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12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387</Words>
  <Application>Microsoft Office PowerPoint</Application>
  <PresentationFormat>On-screen Show (4:3)</PresentationFormat>
  <Paragraphs>104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School</cp:lastModifiedBy>
  <cp:revision>267</cp:revision>
  <dcterms:created xsi:type="dcterms:W3CDTF">2006-08-16T00:00:00Z</dcterms:created>
  <dcterms:modified xsi:type="dcterms:W3CDTF">2011-09-27T19:18:45Z</dcterms:modified>
</cp:coreProperties>
</file>