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4"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42DD62-ADE9-47CF-B989-FCEADD75D120}"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D57D-AA8B-4CC3-971F-B3936C8F30E8}"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42DD62-ADE9-47CF-B989-FCEADD75D120}"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D57D-AA8B-4CC3-971F-B3936C8F30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42DD62-ADE9-47CF-B989-FCEADD75D120}"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D57D-AA8B-4CC3-971F-B3936C8F30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842DD62-ADE9-47CF-B989-FCEADD75D120}"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D57D-AA8B-4CC3-971F-B3936C8F30E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42DD62-ADE9-47CF-B989-FCEADD75D120}" type="datetimeFigureOut">
              <a:rPr lang="en-US" smtClean="0"/>
              <a:t>3/14/2020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8D57D-AA8B-4CC3-971F-B3936C8F30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42DD62-ADE9-47CF-B989-FCEADD75D120}"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8D57D-AA8B-4CC3-971F-B3936C8F30E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42DD62-ADE9-47CF-B989-FCEADD75D120}" type="datetimeFigureOut">
              <a:rPr lang="en-US" smtClean="0"/>
              <a:t>3/14/2020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8D57D-AA8B-4CC3-971F-B3936C8F30E8}"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42DD62-ADE9-47CF-B989-FCEADD75D120}" type="datetimeFigureOut">
              <a:rPr lang="en-US" smtClean="0"/>
              <a:t>3/14/2020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8D57D-AA8B-4CC3-971F-B3936C8F30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42DD62-ADE9-47CF-B989-FCEADD75D120}" type="datetimeFigureOut">
              <a:rPr lang="en-US" smtClean="0"/>
              <a:t>3/14/2020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8D57D-AA8B-4CC3-971F-B3936C8F30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2DD62-ADE9-47CF-B989-FCEADD75D120}"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8D57D-AA8B-4CC3-971F-B3936C8F30E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42DD62-ADE9-47CF-B989-FCEADD75D120}" type="datetimeFigureOut">
              <a:rPr lang="en-US" smtClean="0"/>
              <a:t>3/14/2020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8D57D-AA8B-4CC3-971F-B3936C8F30E8}"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842DD62-ADE9-47CF-B989-FCEADD75D120}" type="datetimeFigureOut">
              <a:rPr lang="en-US" smtClean="0"/>
              <a:t>3/14/2020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F58D57D-AA8B-4CC3-971F-B3936C8F30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00400" y="609600"/>
            <a:ext cx="3200400" cy="731838"/>
          </a:xfrm>
          <a:prstGeom prst="rect">
            <a:avLst/>
          </a:prstGeom>
          <a:solidFill>
            <a:srgbClr val="00B0F0"/>
          </a:solidFill>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smtClean="0">
                <a:latin typeface="NikoshBAN" pitchFamily="2" charset="0"/>
                <a:cs typeface="NikoshBAN" pitchFamily="2" charset="0"/>
              </a:rPr>
              <a:t>স্বাগতম</a:t>
            </a:r>
            <a:endParaRPr lang="en-US" dirty="0">
              <a:latin typeface="NikoshBAN" pitchFamily="2" charset="0"/>
              <a:cs typeface="NikoshBAN" pitchFamily="2" charset="0"/>
            </a:endParaRPr>
          </a:p>
        </p:txBody>
      </p:sp>
      <p:pic>
        <p:nvPicPr>
          <p:cNvPr id="5" name="Picture 4" descr="boolshelf.jpeg"/>
          <p:cNvPicPr>
            <a:picLocks noChangeAspect="1"/>
          </p:cNvPicPr>
          <p:nvPr/>
        </p:nvPicPr>
        <p:blipFill>
          <a:blip r:embed="rId2"/>
          <a:stretch>
            <a:fillRect/>
          </a:stretch>
        </p:blipFill>
        <p:spPr>
          <a:xfrm>
            <a:off x="1752600" y="1447800"/>
            <a:ext cx="6019800" cy="5123793"/>
          </a:xfrm>
          <a:prstGeom prst="rect">
            <a:avLst/>
          </a:prstGeom>
        </p:spPr>
      </p:pic>
    </p:spTree>
    <p:extLst>
      <p:ext uri="{BB962C8B-B14F-4D97-AF65-F5344CB8AC3E}">
        <p14:creationId xmlns:p14="http://schemas.microsoft.com/office/powerpoint/2010/main" val="16082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rium.gif"/>
          <p:cNvPicPr>
            <a:picLocks noChangeAspect="1"/>
          </p:cNvPicPr>
          <p:nvPr/>
        </p:nvPicPr>
        <p:blipFill>
          <a:blip r:embed="rId2"/>
          <a:stretch>
            <a:fillRect/>
          </a:stretch>
        </p:blipFill>
        <p:spPr>
          <a:xfrm>
            <a:off x="4495800" y="1762125"/>
            <a:ext cx="2667000" cy="1971675"/>
          </a:xfrm>
          <a:prstGeom prst="rect">
            <a:avLst/>
          </a:prstGeom>
        </p:spPr>
      </p:pic>
      <p:pic>
        <p:nvPicPr>
          <p:cNvPr id="3" name="Picture 2"/>
          <p:cNvPicPr>
            <a:picLocks noChangeAspect="1" noChangeArrowheads="1" noCrop="1"/>
          </p:cNvPicPr>
          <p:nvPr/>
        </p:nvPicPr>
        <p:blipFill>
          <a:blip r:embed="rId3"/>
          <a:srcRect/>
          <a:stretch>
            <a:fillRect/>
          </a:stretch>
        </p:blipFill>
        <p:spPr bwMode="auto">
          <a:xfrm>
            <a:off x="1066800" y="1676400"/>
            <a:ext cx="2743200" cy="2057400"/>
          </a:xfrm>
          <a:prstGeom prst="rect">
            <a:avLst/>
          </a:prstGeom>
          <a:noFill/>
          <a:ln w="9525">
            <a:noFill/>
            <a:miter lim="800000"/>
            <a:headEnd/>
            <a:tailEnd/>
          </a:ln>
        </p:spPr>
      </p:pic>
      <p:sp>
        <p:nvSpPr>
          <p:cNvPr id="4" name="TextBox 3"/>
          <p:cNvSpPr txBox="1"/>
          <p:nvPr/>
        </p:nvSpPr>
        <p:spPr>
          <a:xfrm>
            <a:off x="1524000" y="3810000"/>
            <a:ext cx="2057400" cy="461665"/>
          </a:xfrm>
          <a:prstGeom prst="rect">
            <a:avLst/>
          </a:prstGeom>
          <a:solidFill>
            <a:schemeClr val="tx2">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সোডিয়াম ধাতু</a:t>
            </a:r>
            <a:endParaRPr lang="en-US" sz="2400" dirty="0">
              <a:latin typeface="NikoshBAN" pitchFamily="2" charset="0"/>
              <a:cs typeface="NikoshBAN" pitchFamily="2" charset="0"/>
            </a:endParaRPr>
          </a:p>
        </p:txBody>
      </p:sp>
      <p:sp>
        <p:nvSpPr>
          <p:cNvPr id="5" name="TextBox 4"/>
          <p:cNvSpPr txBox="1"/>
          <p:nvPr/>
        </p:nvSpPr>
        <p:spPr>
          <a:xfrm>
            <a:off x="4648200" y="3886200"/>
            <a:ext cx="2819400" cy="461665"/>
          </a:xfrm>
          <a:prstGeom prst="rect">
            <a:avLst/>
          </a:prstGeom>
          <a:solidFill>
            <a:schemeClr val="tx2">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পানি ও ক্লোরিনের বিক্রিয়া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2650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ppt_x</p:attrName>
                                        </p:attrNameLst>
                                      </p:cBhvr>
                                      <p:tavLst>
                                        <p:tav tm="0">
                                          <p:val>
                                            <p:strVal val="#ppt_x-.2"/>
                                          </p:val>
                                        </p:tav>
                                        <p:tav tm="100000">
                                          <p:val>
                                            <p:strVal val="#ppt_x"/>
                                          </p:val>
                                        </p:tav>
                                      </p:tavLst>
                                    </p:anim>
                                    <p:anim calcmode="lin" valueType="num">
                                      <p:cBhvr>
                                        <p:cTn id="22"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dium3.png"/>
          <p:cNvPicPr>
            <a:picLocks noChangeAspect="1"/>
          </p:cNvPicPr>
          <p:nvPr/>
        </p:nvPicPr>
        <p:blipFill>
          <a:blip r:embed="rId2"/>
          <a:srcRect l="22328" t="30642" r="24642" b="23395"/>
          <a:stretch>
            <a:fillRect/>
          </a:stretch>
        </p:blipFill>
        <p:spPr>
          <a:xfrm>
            <a:off x="76200" y="1019173"/>
            <a:ext cx="1447800" cy="1371600"/>
          </a:xfrm>
          <a:prstGeom prst="rect">
            <a:avLst/>
          </a:prstGeom>
        </p:spPr>
      </p:pic>
      <p:grpSp>
        <p:nvGrpSpPr>
          <p:cNvPr id="3" name="Group 25"/>
          <p:cNvGrpSpPr/>
          <p:nvPr/>
        </p:nvGrpSpPr>
        <p:grpSpPr>
          <a:xfrm>
            <a:off x="1981200" y="714373"/>
            <a:ext cx="1905000" cy="1905001"/>
            <a:chOff x="2286000" y="947058"/>
            <a:chExt cx="2381250" cy="2177144"/>
          </a:xfrm>
        </p:grpSpPr>
        <p:grpSp>
          <p:nvGrpSpPr>
            <p:cNvPr id="4" name="Group 22"/>
            <p:cNvGrpSpPr/>
            <p:nvPr/>
          </p:nvGrpSpPr>
          <p:grpSpPr>
            <a:xfrm>
              <a:off x="2590800" y="1219200"/>
              <a:ext cx="1885950" cy="1676400"/>
              <a:chOff x="1981200" y="1219200"/>
              <a:chExt cx="1885950" cy="1676400"/>
            </a:xfrm>
          </p:grpSpPr>
          <p:grpSp>
            <p:nvGrpSpPr>
              <p:cNvPr id="7" name="Group 8"/>
              <p:cNvGrpSpPr/>
              <p:nvPr/>
            </p:nvGrpSpPr>
            <p:grpSpPr>
              <a:xfrm>
                <a:off x="2590800" y="1752600"/>
                <a:ext cx="685800" cy="609600"/>
                <a:chOff x="2209800" y="1752600"/>
                <a:chExt cx="685800" cy="609600"/>
              </a:xfrm>
            </p:grpSpPr>
            <p:sp>
              <p:nvSpPr>
                <p:cNvPr id="20" name="Oval 19"/>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286000" y="1828800"/>
                  <a:ext cx="609600" cy="369332"/>
                </a:xfrm>
                <a:prstGeom prst="rect">
                  <a:avLst/>
                </a:prstGeom>
                <a:noFill/>
              </p:spPr>
              <p:txBody>
                <a:bodyPr wrap="square" rtlCol="0">
                  <a:spAutoFit/>
                </a:bodyPr>
                <a:lstStyle/>
                <a:p>
                  <a:r>
                    <a:rPr lang="en-US" dirty="0" smtClean="0"/>
                    <a:t>Mg</a:t>
                  </a:r>
                  <a:endParaRPr lang="en-US" dirty="0"/>
                </a:p>
              </p:txBody>
            </p:sp>
          </p:grpSp>
          <p:sp>
            <p:nvSpPr>
              <p:cNvPr id="8" name="Oval 7"/>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147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147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Oval 4"/>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00400" y="94705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52"/>
          <p:cNvGrpSpPr/>
          <p:nvPr/>
        </p:nvGrpSpPr>
        <p:grpSpPr>
          <a:xfrm>
            <a:off x="4373880" y="866773"/>
            <a:ext cx="1950720" cy="1847852"/>
            <a:chOff x="4343400" y="1428748"/>
            <a:chExt cx="1950720" cy="1847852"/>
          </a:xfrm>
        </p:grpSpPr>
        <p:grpSp>
          <p:nvGrpSpPr>
            <p:cNvPr id="23" name="Group 26"/>
            <p:cNvGrpSpPr/>
            <p:nvPr/>
          </p:nvGrpSpPr>
          <p:grpSpPr>
            <a:xfrm>
              <a:off x="4343400" y="1428748"/>
              <a:ext cx="1905000" cy="1847852"/>
              <a:chOff x="2286000" y="1012371"/>
              <a:chExt cx="2381250" cy="2111831"/>
            </a:xfrm>
          </p:grpSpPr>
          <p:grpSp>
            <p:nvGrpSpPr>
              <p:cNvPr id="25" name="Group 22"/>
              <p:cNvGrpSpPr/>
              <p:nvPr/>
            </p:nvGrpSpPr>
            <p:grpSpPr>
              <a:xfrm>
                <a:off x="2590800" y="1219200"/>
                <a:ext cx="1847850" cy="1676400"/>
                <a:chOff x="1981200" y="1219200"/>
                <a:chExt cx="1847850" cy="1676400"/>
              </a:xfrm>
            </p:grpSpPr>
            <p:grpSp>
              <p:nvGrpSpPr>
                <p:cNvPr id="28" name="Group 8"/>
                <p:cNvGrpSpPr/>
                <p:nvPr/>
              </p:nvGrpSpPr>
              <p:grpSpPr>
                <a:xfrm>
                  <a:off x="2590800" y="1752600"/>
                  <a:ext cx="685800" cy="609600"/>
                  <a:chOff x="2209800" y="1752600"/>
                  <a:chExt cx="685800" cy="609600"/>
                </a:xfrm>
              </p:grpSpPr>
              <p:sp>
                <p:nvSpPr>
                  <p:cNvPr id="41" name="Oval 40"/>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286000" y="1828800"/>
                    <a:ext cx="609600" cy="422094"/>
                  </a:xfrm>
                  <a:prstGeom prst="rect">
                    <a:avLst/>
                  </a:prstGeom>
                  <a:noFill/>
                </p:spPr>
                <p:txBody>
                  <a:bodyPr wrap="square" rtlCol="0">
                    <a:spAutoFit/>
                  </a:bodyPr>
                  <a:lstStyle/>
                  <a:p>
                    <a:r>
                      <a:rPr lang="en-US" dirty="0" smtClean="0"/>
                      <a:t>Al</a:t>
                    </a:r>
                    <a:endParaRPr lang="en-US" dirty="0"/>
                  </a:p>
                </p:txBody>
              </p:sp>
            </p:grpSp>
            <p:sp>
              <p:nvSpPr>
                <p:cNvPr id="29" name="Oval 28"/>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53"/>
          <p:cNvGrpSpPr/>
          <p:nvPr/>
        </p:nvGrpSpPr>
        <p:grpSpPr>
          <a:xfrm>
            <a:off x="6583680" y="790570"/>
            <a:ext cx="1950720" cy="1847852"/>
            <a:chOff x="4343400" y="1428746"/>
            <a:chExt cx="1950720" cy="1847852"/>
          </a:xfrm>
        </p:grpSpPr>
        <p:grpSp>
          <p:nvGrpSpPr>
            <p:cNvPr id="44" name="Group 43"/>
            <p:cNvGrpSpPr/>
            <p:nvPr/>
          </p:nvGrpSpPr>
          <p:grpSpPr>
            <a:xfrm>
              <a:off x="4343400" y="1428746"/>
              <a:ext cx="1905000" cy="1847852"/>
              <a:chOff x="2286000" y="1012371"/>
              <a:chExt cx="2381250" cy="2111831"/>
            </a:xfrm>
          </p:grpSpPr>
          <p:grpSp>
            <p:nvGrpSpPr>
              <p:cNvPr id="46" name="Group 22"/>
              <p:cNvGrpSpPr/>
              <p:nvPr/>
            </p:nvGrpSpPr>
            <p:grpSpPr>
              <a:xfrm>
                <a:off x="2590800" y="1219200"/>
                <a:ext cx="1847850" cy="1676400"/>
                <a:chOff x="1981200" y="1219200"/>
                <a:chExt cx="1847850" cy="1676400"/>
              </a:xfrm>
            </p:grpSpPr>
            <p:grpSp>
              <p:nvGrpSpPr>
                <p:cNvPr id="49" name="Group 60"/>
                <p:cNvGrpSpPr/>
                <p:nvPr/>
              </p:nvGrpSpPr>
              <p:grpSpPr>
                <a:xfrm>
                  <a:off x="2590800" y="1752600"/>
                  <a:ext cx="685800" cy="609600"/>
                  <a:chOff x="2209800" y="1752600"/>
                  <a:chExt cx="685800" cy="609600"/>
                </a:xfrm>
              </p:grpSpPr>
              <p:sp>
                <p:nvSpPr>
                  <p:cNvPr id="62" name="Oval 61"/>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286000" y="1828800"/>
                    <a:ext cx="609600" cy="422094"/>
                  </a:xfrm>
                  <a:prstGeom prst="rect">
                    <a:avLst/>
                  </a:prstGeom>
                  <a:noFill/>
                </p:spPr>
                <p:txBody>
                  <a:bodyPr wrap="square" rtlCol="0">
                    <a:spAutoFit/>
                  </a:bodyPr>
                  <a:lstStyle/>
                  <a:p>
                    <a:r>
                      <a:rPr lang="en-US" dirty="0" smtClean="0"/>
                      <a:t>Si</a:t>
                    </a:r>
                    <a:endParaRPr lang="en-US" dirty="0"/>
                  </a:p>
                </p:txBody>
              </p:sp>
            </p:grpSp>
            <p:sp>
              <p:nvSpPr>
                <p:cNvPr id="50" name="Oval 49"/>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53"/>
          <p:cNvGrpSpPr/>
          <p:nvPr/>
        </p:nvGrpSpPr>
        <p:grpSpPr>
          <a:xfrm>
            <a:off x="746760" y="2809866"/>
            <a:ext cx="1950720" cy="1847852"/>
            <a:chOff x="4343400" y="1428744"/>
            <a:chExt cx="1950720" cy="1847852"/>
          </a:xfrm>
        </p:grpSpPr>
        <p:grpSp>
          <p:nvGrpSpPr>
            <p:cNvPr id="65" name="Group 26"/>
            <p:cNvGrpSpPr/>
            <p:nvPr/>
          </p:nvGrpSpPr>
          <p:grpSpPr>
            <a:xfrm>
              <a:off x="4343400" y="1428744"/>
              <a:ext cx="1905000" cy="1847852"/>
              <a:chOff x="2286000" y="1012371"/>
              <a:chExt cx="2381250" cy="2111831"/>
            </a:xfrm>
          </p:grpSpPr>
          <p:grpSp>
            <p:nvGrpSpPr>
              <p:cNvPr id="67" name="Group 22"/>
              <p:cNvGrpSpPr/>
              <p:nvPr/>
            </p:nvGrpSpPr>
            <p:grpSpPr>
              <a:xfrm>
                <a:off x="2590800" y="1219200"/>
                <a:ext cx="1885950" cy="1676400"/>
                <a:chOff x="1981200" y="1219200"/>
                <a:chExt cx="1885950" cy="1676400"/>
              </a:xfrm>
            </p:grpSpPr>
            <p:grpSp>
              <p:nvGrpSpPr>
                <p:cNvPr id="70" name="Group 60"/>
                <p:cNvGrpSpPr/>
                <p:nvPr/>
              </p:nvGrpSpPr>
              <p:grpSpPr>
                <a:xfrm>
                  <a:off x="2590800" y="1752600"/>
                  <a:ext cx="685800" cy="609600"/>
                  <a:chOff x="2209800" y="1752600"/>
                  <a:chExt cx="685800" cy="609600"/>
                </a:xfrm>
              </p:grpSpPr>
              <p:sp>
                <p:nvSpPr>
                  <p:cNvPr id="83" name="Oval 82"/>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2286000" y="1828800"/>
                    <a:ext cx="609600" cy="422094"/>
                  </a:xfrm>
                  <a:prstGeom prst="rect">
                    <a:avLst/>
                  </a:prstGeom>
                  <a:noFill/>
                </p:spPr>
                <p:txBody>
                  <a:bodyPr wrap="square" rtlCol="0">
                    <a:spAutoFit/>
                  </a:bodyPr>
                  <a:lstStyle/>
                  <a:p>
                    <a:r>
                      <a:rPr lang="en-US" dirty="0" smtClean="0"/>
                      <a:t>P</a:t>
                    </a:r>
                    <a:endParaRPr lang="en-US" dirty="0"/>
                  </a:p>
                </p:txBody>
              </p:sp>
            </p:grpSp>
            <p:sp>
              <p:nvSpPr>
                <p:cNvPr id="71" name="Oval 70"/>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7147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7147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27"/>
          <p:cNvGrpSpPr/>
          <p:nvPr/>
        </p:nvGrpSpPr>
        <p:grpSpPr>
          <a:xfrm>
            <a:off x="2987040" y="2781303"/>
            <a:ext cx="1981200" cy="1847852"/>
            <a:chOff x="6477000" y="2285998"/>
            <a:chExt cx="1981200" cy="1847852"/>
          </a:xfrm>
        </p:grpSpPr>
        <p:sp>
          <p:nvSpPr>
            <p:cNvPr id="86" name="Oval 85"/>
            <p:cNvSpPr/>
            <p:nvPr/>
          </p:nvSpPr>
          <p:spPr>
            <a:xfrm>
              <a:off x="6477000" y="32766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6507480" y="2285998"/>
              <a:ext cx="1950720" cy="1847852"/>
              <a:chOff x="4343400" y="1428742"/>
              <a:chExt cx="1950720" cy="1847852"/>
            </a:xfrm>
          </p:grpSpPr>
          <p:grpSp>
            <p:nvGrpSpPr>
              <p:cNvPr id="88" name="Group 26"/>
              <p:cNvGrpSpPr/>
              <p:nvPr/>
            </p:nvGrpSpPr>
            <p:grpSpPr>
              <a:xfrm>
                <a:off x="4343400" y="1428742"/>
                <a:ext cx="1905000" cy="1847852"/>
                <a:chOff x="2286000" y="1012371"/>
                <a:chExt cx="2381250" cy="2111831"/>
              </a:xfrm>
            </p:grpSpPr>
            <p:grpSp>
              <p:nvGrpSpPr>
                <p:cNvPr id="90" name="Group 22"/>
                <p:cNvGrpSpPr/>
                <p:nvPr/>
              </p:nvGrpSpPr>
              <p:grpSpPr>
                <a:xfrm>
                  <a:off x="2590800" y="1219200"/>
                  <a:ext cx="1847850" cy="1676400"/>
                  <a:chOff x="1981200" y="1219200"/>
                  <a:chExt cx="1847850" cy="1676400"/>
                </a:xfrm>
              </p:grpSpPr>
              <p:grpSp>
                <p:nvGrpSpPr>
                  <p:cNvPr id="93" name="Group 60"/>
                  <p:cNvGrpSpPr/>
                  <p:nvPr/>
                </p:nvGrpSpPr>
                <p:grpSpPr>
                  <a:xfrm>
                    <a:off x="2590800" y="1752600"/>
                    <a:ext cx="685800" cy="609600"/>
                    <a:chOff x="2209800" y="1752600"/>
                    <a:chExt cx="685800" cy="609600"/>
                  </a:xfrm>
                </p:grpSpPr>
                <p:sp>
                  <p:nvSpPr>
                    <p:cNvPr id="106" name="Oval 105"/>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2286000" y="1828800"/>
                      <a:ext cx="609600" cy="422094"/>
                    </a:xfrm>
                    <a:prstGeom prst="rect">
                      <a:avLst/>
                    </a:prstGeom>
                    <a:noFill/>
                  </p:spPr>
                  <p:txBody>
                    <a:bodyPr wrap="square" rtlCol="0">
                      <a:spAutoFit/>
                    </a:bodyPr>
                    <a:lstStyle/>
                    <a:p>
                      <a:r>
                        <a:rPr lang="en-US" dirty="0" smtClean="0"/>
                        <a:t>S</a:t>
                      </a:r>
                      <a:endParaRPr lang="en-US" dirty="0"/>
                    </a:p>
                  </p:txBody>
                </p:sp>
              </p:grpSp>
              <p:sp>
                <p:nvSpPr>
                  <p:cNvPr id="94" name="Oval 93"/>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56"/>
          <p:cNvGrpSpPr/>
          <p:nvPr/>
        </p:nvGrpSpPr>
        <p:grpSpPr>
          <a:xfrm>
            <a:off x="5410200" y="2838452"/>
            <a:ext cx="2026920" cy="1847852"/>
            <a:chOff x="6629400" y="152396"/>
            <a:chExt cx="2026920" cy="1847852"/>
          </a:xfrm>
        </p:grpSpPr>
        <p:sp>
          <p:nvSpPr>
            <p:cNvPr id="109" name="Oval 108"/>
            <p:cNvSpPr/>
            <p:nvPr/>
          </p:nvSpPr>
          <p:spPr>
            <a:xfrm>
              <a:off x="8534400" y="914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28"/>
            <p:cNvGrpSpPr/>
            <p:nvPr/>
          </p:nvGrpSpPr>
          <p:grpSpPr>
            <a:xfrm>
              <a:off x="6629400" y="152396"/>
              <a:ext cx="1981200" cy="1847852"/>
              <a:chOff x="6477000" y="2285996"/>
              <a:chExt cx="1981200" cy="1847852"/>
            </a:xfrm>
          </p:grpSpPr>
          <p:sp>
            <p:nvSpPr>
              <p:cNvPr id="111" name="Oval 110"/>
              <p:cNvSpPr/>
              <p:nvPr/>
            </p:nvSpPr>
            <p:spPr>
              <a:xfrm>
                <a:off x="6477000" y="32766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53"/>
              <p:cNvGrpSpPr/>
              <p:nvPr/>
            </p:nvGrpSpPr>
            <p:grpSpPr>
              <a:xfrm>
                <a:off x="6507480" y="2285996"/>
                <a:ext cx="1950720" cy="1847852"/>
                <a:chOff x="4343400" y="1428740"/>
                <a:chExt cx="1950720" cy="1847852"/>
              </a:xfrm>
            </p:grpSpPr>
            <p:grpSp>
              <p:nvGrpSpPr>
                <p:cNvPr id="113" name="Group 26"/>
                <p:cNvGrpSpPr/>
                <p:nvPr/>
              </p:nvGrpSpPr>
              <p:grpSpPr>
                <a:xfrm>
                  <a:off x="4343400" y="1428740"/>
                  <a:ext cx="1905000" cy="1847852"/>
                  <a:chOff x="2286000" y="1012371"/>
                  <a:chExt cx="2381250" cy="2111831"/>
                </a:xfrm>
              </p:grpSpPr>
              <p:grpSp>
                <p:nvGrpSpPr>
                  <p:cNvPr id="115" name="Group 22"/>
                  <p:cNvGrpSpPr/>
                  <p:nvPr/>
                </p:nvGrpSpPr>
                <p:grpSpPr>
                  <a:xfrm>
                    <a:off x="2590800" y="1219200"/>
                    <a:ext cx="1847850" cy="1676400"/>
                    <a:chOff x="1981200" y="1219200"/>
                    <a:chExt cx="1847850" cy="1676400"/>
                  </a:xfrm>
                </p:grpSpPr>
                <p:grpSp>
                  <p:nvGrpSpPr>
                    <p:cNvPr id="118" name="Group 60"/>
                    <p:cNvGrpSpPr/>
                    <p:nvPr/>
                  </p:nvGrpSpPr>
                  <p:grpSpPr>
                    <a:xfrm>
                      <a:off x="2590800" y="1752600"/>
                      <a:ext cx="685800" cy="609600"/>
                      <a:chOff x="2209800" y="1752600"/>
                      <a:chExt cx="685800" cy="609600"/>
                    </a:xfrm>
                  </p:grpSpPr>
                  <p:sp>
                    <p:nvSpPr>
                      <p:cNvPr id="131" name="Oval 130"/>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2286000" y="1828800"/>
                        <a:ext cx="609600" cy="422094"/>
                      </a:xfrm>
                      <a:prstGeom prst="rect">
                        <a:avLst/>
                      </a:prstGeom>
                      <a:noFill/>
                    </p:spPr>
                    <p:txBody>
                      <a:bodyPr wrap="square" rtlCol="0">
                        <a:spAutoFit/>
                      </a:bodyPr>
                      <a:lstStyle/>
                      <a:p>
                        <a:r>
                          <a:rPr lang="en-US" dirty="0" err="1" smtClean="0"/>
                          <a:t>Cl</a:t>
                        </a:r>
                        <a:endParaRPr lang="en-US" dirty="0"/>
                      </a:p>
                    </p:txBody>
                  </p:sp>
                </p:grpSp>
                <p:sp>
                  <p:nvSpPr>
                    <p:cNvPr id="119" name="Oval 118"/>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3" name="TextBox 132"/>
          <p:cNvSpPr txBox="1"/>
          <p:nvPr/>
        </p:nvSpPr>
        <p:spPr>
          <a:xfrm>
            <a:off x="533400" y="304800"/>
            <a:ext cx="7162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পরমাণুর মডেলগুলোর মধ্যে কোন মিল খুঁজে পাও কী?</a:t>
            </a:r>
            <a:endParaRPr lang="en-US" sz="2800" dirty="0">
              <a:latin typeface="NikoshBAN" pitchFamily="2" charset="0"/>
              <a:cs typeface="NikoshBAN" pitchFamily="2" charset="0"/>
            </a:endParaRPr>
          </a:p>
        </p:txBody>
      </p:sp>
      <p:sp>
        <p:nvSpPr>
          <p:cNvPr id="141" name="TextBox 140"/>
          <p:cNvSpPr txBox="1"/>
          <p:nvPr/>
        </p:nvSpPr>
        <p:spPr>
          <a:xfrm>
            <a:off x="1231669" y="6314420"/>
            <a:ext cx="6248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মৌলগুলো পর্যায় সারণির কত নম্বর পর্যায়ে অবস্থিত?</a:t>
            </a:r>
            <a:endParaRPr lang="en-US" sz="2800" dirty="0">
              <a:latin typeface="NikoshBAN" pitchFamily="2" charset="0"/>
              <a:cs typeface="NikoshBAN" pitchFamily="2" charset="0"/>
            </a:endParaRPr>
          </a:p>
        </p:txBody>
      </p:sp>
      <p:sp>
        <p:nvSpPr>
          <p:cNvPr id="142" name="TextBox 141"/>
          <p:cNvSpPr txBox="1"/>
          <p:nvPr/>
        </p:nvSpPr>
        <p:spPr>
          <a:xfrm>
            <a:off x="570807" y="5410200"/>
            <a:ext cx="67818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নম্বর পর্যায়ের মৌলগুলোর ইলেকট্রন সংখ্যা কী সমান?</a:t>
            </a:r>
            <a:endParaRPr lang="en-US" sz="2800" dirty="0">
              <a:latin typeface="NikoshBAN" pitchFamily="2" charset="0"/>
              <a:cs typeface="NikoshBAN" pitchFamily="2" charset="0"/>
            </a:endParaRPr>
          </a:p>
        </p:txBody>
      </p:sp>
      <p:sp>
        <p:nvSpPr>
          <p:cNvPr id="143" name="TextBox 142"/>
          <p:cNvSpPr txBox="1"/>
          <p:nvPr/>
        </p:nvSpPr>
        <p:spPr>
          <a:xfrm>
            <a:off x="709386" y="6051778"/>
            <a:ext cx="72390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মৌলগুলোর ইলেকট্রন বিন্যাস কতটি শক্তিস্তর দখল করেছে? </a:t>
            </a:r>
            <a:endParaRPr lang="en-US" sz="2800" dirty="0">
              <a:latin typeface="NikoshBAN" pitchFamily="2" charset="0"/>
              <a:cs typeface="NikoshBAN" pitchFamily="2" charset="0"/>
            </a:endParaRPr>
          </a:p>
        </p:txBody>
      </p:sp>
      <p:sp>
        <p:nvSpPr>
          <p:cNvPr id="144" name="TextBox 143"/>
          <p:cNvSpPr txBox="1"/>
          <p:nvPr/>
        </p:nvSpPr>
        <p:spPr>
          <a:xfrm>
            <a:off x="518160" y="57841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কক্ষপথে ইলেকট্রন বৃদ্ধির সাথে সাথে নিউক্লিয়াসে কি বৃদ্ধি পায়?</a:t>
            </a:r>
            <a:endParaRPr lang="en-US" sz="2800" dirty="0">
              <a:latin typeface="NikoshBAN" pitchFamily="2" charset="0"/>
              <a:cs typeface="NikoshBAN" pitchFamily="2" charset="0"/>
            </a:endParaRPr>
          </a:p>
        </p:txBody>
      </p:sp>
      <p:sp>
        <p:nvSpPr>
          <p:cNvPr id="145" name="TextBox 144"/>
          <p:cNvSpPr txBox="1"/>
          <p:nvPr/>
        </p:nvSpPr>
        <p:spPr>
          <a:xfrm>
            <a:off x="228600" y="5133003"/>
            <a:ext cx="7772400" cy="523220"/>
          </a:xfrm>
          <a:prstGeom prst="rect">
            <a:avLst/>
          </a:prstGeom>
          <a:noFill/>
        </p:spPr>
        <p:txBody>
          <a:bodyPr wrap="square" rtlCol="0">
            <a:spAutoFit/>
          </a:bodyPr>
          <a:lstStyle/>
          <a:p>
            <a:r>
              <a:rPr lang="bn-BD" sz="2800" dirty="0" smtClean="0">
                <a:latin typeface="NikoshBAN" pitchFamily="2" charset="0"/>
                <a:cs typeface="NikoshBAN" pitchFamily="2" charset="0"/>
              </a:rPr>
              <a:t>কেন্দ্রে প্রোটনের সংখ্যা বাড়লে আকর্ষণ বলের কোন পরিবর্তন হয় কী?</a:t>
            </a:r>
            <a:endParaRPr lang="en-US" sz="2800" dirty="0">
              <a:latin typeface="NikoshBAN" pitchFamily="2" charset="0"/>
              <a:cs typeface="NikoshBAN" pitchFamily="2" charset="0"/>
            </a:endParaRPr>
          </a:p>
        </p:txBody>
      </p:sp>
      <p:sp>
        <p:nvSpPr>
          <p:cNvPr id="146" name="TextBox 145"/>
          <p:cNvSpPr txBox="1"/>
          <p:nvPr/>
        </p:nvSpPr>
        <p:spPr>
          <a:xfrm>
            <a:off x="228600" y="4829182"/>
            <a:ext cx="8458200" cy="523220"/>
          </a:xfrm>
          <a:prstGeom prst="rect">
            <a:avLst/>
          </a:prstGeom>
          <a:noFill/>
        </p:spPr>
        <p:txBody>
          <a:bodyPr wrap="square" rtlCol="0">
            <a:spAutoFit/>
          </a:bodyPr>
          <a:lstStyle/>
          <a:p>
            <a:r>
              <a:rPr lang="bn-BD" sz="2800" dirty="0" smtClean="0">
                <a:latin typeface="NikoshBAN" pitchFamily="2" charset="0"/>
                <a:cs typeface="NikoshBAN" pitchFamily="2" charset="0"/>
              </a:rPr>
              <a:t>একই পর্যায়ে বাম দিক থেকে ডান দিকে পারমাণবিক আকার হ্রাস পায় কেন?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7316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p:cTn id="7" dur="1000" fill="hold"/>
                                        <p:tgtEl>
                                          <p:spTgt spid="133"/>
                                        </p:tgtEl>
                                        <p:attrNameLst>
                                          <p:attrName>ppt_x</p:attrName>
                                        </p:attrNameLst>
                                      </p:cBhvr>
                                      <p:tavLst>
                                        <p:tav tm="0">
                                          <p:val>
                                            <p:strVal val="#ppt_x-.2"/>
                                          </p:val>
                                        </p:tav>
                                        <p:tav tm="100000">
                                          <p:val>
                                            <p:strVal val="#ppt_x"/>
                                          </p:val>
                                        </p:tav>
                                      </p:tavLst>
                                    </p:anim>
                                    <p:anim calcmode="lin" valueType="num">
                                      <p:cBhvr>
                                        <p:cTn id="8" dur="1000" fill="hold"/>
                                        <p:tgtEl>
                                          <p:spTgt spid="1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133"/>
                                        </p:tgtEl>
                                      </p:cBhvr>
                                    </p:animEffect>
                                    <p:anim calcmode="lin" valueType="num">
                                      <p:cBhvr>
                                        <p:cTn id="14" dur="500" accel="50000">
                                          <p:stCondLst>
                                            <p:cond delay="0"/>
                                          </p:stCondLst>
                                        </p:cTn>
                                        <p:tgtEl>
                                          <p:spTgt spid="133"/>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133"/>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133"/>
                                        </p:tgtEl>
                                        <p:attrNameLst>
                                          <p:attrName>ppt_x</p:attrName>
                                        </p:attrNameLst>
                                      </p:cBhvr>
                                      <p:tavLst>
                                        <p:tav tm="0">
                                          <p:val>
                                            <p:strVal val="ppt_x"/>
                                          </p:val>
                                        </p:tav>
                                        <p:tav tm="100000">
                                          <p:val>
                                            <p:strVal val="ppt_x+.4"/>
                                          </p:val>
                                        </p:tav>
                                      </p:tavLst>
                                    </p:anim>
                                    <p:anim calcmode="lin" valueType="num">
                                      <p:cBhvr>
                                        <p:cTn id="17" dur="1000"/>
                                        <p:tgtEl>
                                          <p:spTgt spid="133"/>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133"/>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133"/>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133"/>
                                        </p:tgtEl>
                                        <p:attrNameLst>
                                          <p:attrName>style.rotation</p:attrName>
                                        </p:attrNameLst>
                                      </p:cBhvr>
                                      <p:tavLst>
                                        <p:tav tm="0">
                                          <p:val>
                                            <p:fltVal val="0"/>
                                          </p:val>
                                        </p:tav>
                                        <p:tav tm="100000">
                                          <p:val>
                                            <p:fltVal val="-90"/>
                                          </p:val>
                                        </p:tav>
                                      </p:tavLst>
                                    </p:anim>
                                    <p:set>
                                      <p:cBhvr>
                                        <p:cTn id="21" dur="1" fill="hold">
                                          <p:stCondLst>
                                            <p:cond delay="999"/>
                                          </p:stCondLst>
                                        </p:cTn>
                                        <p:tgtEl>
                                          <p:spTgt spid="13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43"/>
                                        </p:tgtEl>
                                        <p:attrNameLst>
                                          <p:attrName>style.visibility</p:attrName>
                                        </p:attrNameLst>
                                      </p:cBhvr>
                                      <p:to>
                                        <p:strVal val="visible"/>
                                      </p:to>
                                    </p:set>
                                    <p:anim calcmode="lin" valueType="num">
                                      <p:cBhvr>
                                        <p:cTn id="26" dur="1000" fill="hold"/>
                                        <p:tgtEl>
                                          <p:spTgt spid="143"/>
                                        </p:tgtEl>
                                        <p:attrNameLst>
                                          <p:attrName>ppt_x</p:attrName>
                                        </p:attrNameLst>
                                      </p:cBhvr>
                                      <p:tavLst>
                                        <p:tav tm="0">
                                          <p:val>
                                            <p:strVal val="#ppt_x-.2"/>
                                          </p:val>
                                        </p:tav>
                                        <p:tav tm="100000">
                                          <p:val>
                                            <p:strVal val="#ppt_x"/>
                                          </p:val>
                                        </p:tav>
                                      </p:tavLst>
                                    </p:anim>
                                    <p:anim calcmode="lin" valueType="num">
                                      <p:cBhvr>
                                        <p:cTn id="27" dur="1000" fill="hold"/>
                                        <p:tgtEl>
                                          <p:spTgt spid="14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43"/>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143"/>
                                        </p:tgtEl>
                                      </p:cBhvr>
                                    </p:animEffect>
                                    <p:anim calcmode="lin" valueType="num">
                                      <p:cBhvr>
                                        <p:cTn id="33" dur="500" accel="50000">
                                          <p:stCondLst>
                                            <p:cond delay="0"/>
                                          </p:stCondLst>
                                        </p:cTn>
                                        <p:tgtEl>
                                          <p:spTgt spid="143"/>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143"/>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143"/>
                                        </p:tgtEl>
                                        <p:attrNameLst>
                                          <p:attrName>ppt_x</p:attrName>
                                        </p:attrNameLst>
                                      </p:cBhvr>
                                      <p:tavLst>
                                        <p:tav tm="0">
                                          <p:val>
                                            <p:strVal val="ppt_x"/>
                                          </p:val>
                                        </p:tav>
                                        <p:tav tm="100000">
                                          <p:val>
                                            <p:strVal val="ppt_x+.4"/>
                                          </p:val>
                                        </p:tav>
                                      </p:tavLst>
                                    </p:anim>
                                    <p:anim calcmode="lin" valueType="num">
                                      <p:cBhvr>
                                        <p:cTn id="36" dur="1000"/>
                                        <p:tgtEl>
                                          <p:spTgt spid="143"/>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143"/>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143"/>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143"/>
                                        </p:tgtEl>
                                        <p:attrNameLst>
                                          <p:attrName>style.rotation</p:attrName>
                                        </p:attrNameLst>
                                      </p:cBhvr>
                                      <p:tavLst>
                                        <p:tav tm="0">
                                          <p:val>
                                            <p:fltVal val="0"/>
                                          </p:val>
                                        </p:tav>
                                        <p:tav tm="100000">
                                          <p:val>
                                            <p:fltVal val="-90"/>
                                          </p:val>
                                        </p:tav>
                                      </p:tavLst>
                                    </p:anim>
                                    <p:set>
                                      <p:cBhvr>
                                        <p:cTn id="40" dur="1" fill="hold">
                                          <p:stCondLst>
                                            <p:cond delay="999"/>
                                          </p:stCondLst>
                                        </p:cTn>
                                        <p:tgtEl>
                                          <p:spTgt spid="14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41"/>
                                        </p:tgtEl>
                                        <p:attrNameLst>
                                          <p:attrName>style.visibility</p:attrName>
                                        </p:attrNameLst>
                                      </p:cBhvr>
                                      <p:to>
                                        <p:strVal val="visible"/>
                                      </p:to>
                                    </p:set>
                                    <p:anim calcmode="lin" valueType="num">
                                      <p:cBhvr>
                                        <p:cTn id="45" dur="1000" fill="hold"/>
                                        <p:tgtEl>
                                          <p:spTgt spid="141"/>
                                        </p:tgtEl>
                                        <p:attrNameLst>
                                          <p:attrName>ppt_x</p:attrName>
                                        </p:attrNameLst>
                                      </p:cBhvr>
                                      <p:tavLst>
                                        <p:tav tm="0">
                                          <p:val>
                                            <p:strVal val="#ppt_x-.2"/>
                                          </p:val>
                                        </p:tav>
                                        <p:tav tm="100000">
                                          <p:val>
                                            <p:strVal val="#ppt_x"/>
                                          </p:val>
                                        </p:tav>
                                      </p:tavLst>
                                    </p:anim>
                                    <p:anim calcmode="lin" valueType="num">
                                      <p:cBhvr>
                                        <p:cTn id="46" dur="1000" fill="hold"/>
                                        <p:tgtEl>
                                          <p:spTgt spid="14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41"/>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141"/>
                                        </p:tgtEl>
                                      </p:cBhvr>
                                    </p:animEffect>
                                    <p:anim calcmode="lin" valueType="num">
                                      <p:cBhvr>
                                        <p:cTn id="52" dur="500" accel="50000">
                                          <p:stCondLst>
                                            <p:cond delay="0"/>
                                          </p:stCondLst>
                                        </p:cTn>
                                        <p:tgtEl>
                                          <p:spTgt spid="141"/>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141"/>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141"/>
                                        </p:tgtEl>
                                        <p:attrNameLst>
                                          <p:attrName>ppt_x</p:attrName>
                                        </p:attrNameLst>
                                      </p:cBhvr>
                                      <p:tavLst>
                                        <p:tav tm="0">
                                          <p:val>
                                            <p:strVal val="ppt_x"/>
                                          </p:val>
                                        </p:tav>
                                        <p:tav tm="100000">
                                          <p:val>
                                            <p:strVal val="ppt_x+.4"/>
                                          </p:val>
                                        </p:tav>
                                      </p:tavLst>
                                    </p:anim>
                                    <p:anim calcmode="lin" valueType="num">
                                      <p:cBhvr>
                                        <p:cTn id="55" dur="1000"/>
                                        <p:tgtEl>
                                          <p:spTgt spid="141"/>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141"/>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141"/>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141"/>
                                        </p:tgtEl>
                                        <p:attrNameLst>
                                          <p:attrName>style.rotation</p:attrName>
                                        </p:attrNameLst>
                                      </p:cBhvr>
                                      <p:tavLst>
                                        <p:tav tm="0">
                                          <p:val>
                                            <p:fltVal val="0"/>
                                          </p:val>
                                        </p:tav>
                                        <p:tav tm="100000">
                                          <p:val>
                                            <p:fltVal val="-90"/>
                                          </p:val>
                                        </p:tav>
                                      </p:tavLst>
                                    </p:anim>
                                    <p:set>
                                      <p:cBhvr>
                                        <p:cTn id="59" dur="1" fill="hold">
                                          <p:stCondLst>
                                            <p:cond delay="999"/>
                                          </p:stCondLst>
                                        </p:cTn>
                                        <p:tgtEl>
                                          <p:spTgt spid="14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42"/>
                                        </p:tgtEl>
                                        <p:attrNameLst>
                                          <p:attrName>style.visibility</p:attrName>
                                        </p:attrNameLst>
                                      </p:cBhvr>
                                      <p:to>
                                        <p:strVal val="visible"/>
                                      </p:to>
                                    </p:set>
                                    <p:anim calcmode="lin" valueType="num">
                                      <p:cBhvr>
                                        <p:cTn id="64" dur="1000" fill="hold"/>
                                        <p:tgtEl>
                                          <p:spTgt spid="142"/>
                                        </p:tgtEl>
                                        <p:attrNameLst>
                                          <p:attrName>ppt_x</p:attrName>
                                        </p:attrNameLst>
                                      </p:cBhvr>
                                      <p:tavLst>
                                        <p:tav tm="0">
                                          <p:val>
                                            <p:strVal val="#ppt_x-.2"/>
                                          </p:val>
                                        </p:tav>
                                        <p:tav tm="100000">
                                          <p:val>
                                            <p:strVal val="#ppt_x"/>
                                          </p:val>
                                        </p:tav>
                                      </p:tavLst>
                                    </p:anim>
                                    <p:anim calcmode="lin" valueType="num">
                                      <p:cBhvr>
                                        <p:cTn id="65" dur="1000" fill="hold"/>
                                        <p:tgtEl>
                                          <p:spTgt spid="142"/>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42"/>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xit" presetSubtype="0" fill="hold" grpId="1" nodeType="clickEffect">
                                  <p:stCondLst>
                                    <p:cond delay="0"/>
                                  </p:stCondLst>
                                  <p:childTnLst>
                                    <p:animEffect transition="out" filter="fade">
                                      <p:cBhvr>
                                        <p:cTn id="70" dur="1000" accel="50000">
                                          <p:stCondLst>
                                            <p:cond delay="0"/>
                                          </p:stCondLst>
                                        </p:cTn>
                                        <p:tgtEl>
                                          <p:spTgt spid="142"/>
                                        </p:tgtEl>
                                      </p:cBhvr>
                                    </p:animEffect>
                                    <p:anim calcmode="lin" valueType="num">
                                      <p:cBhvr>
                                        <p:cTn id="71" dur="500" accel="50000">
                                          <p:stCondLst>
                                            <p:cond delay="0"/>
                                          </p:stCondLst>
                                        </p:cTn>
                                        <p:tgtEl>
                                          <p:spTgt spid="142"/>
                                        </p:tgtEl>
                                        <p:attrNameLst>
                                          <p:attrName>ppt_y</p:attrName>
                                        </p:attrNameLst>
                                      </p:cBhvr>
                                      <p:tavLst>
                                        <p:tav tm="0">
                                          <p:val>
                                            <p:strVal val="ppt_y"/>
                                          </p:val>
                                        </p:tav>
                                        <p:tav tm="100000">
                                          <p:val>
                                            <p:strVal val="ppt_y+.1"/>
                                          </p:val>
                                        </p:tav>
                                      </p:tavLst>
                                    </p:anim>
                                    <p:anim calcmode="lin" valueType="num">
                                      <p:cBhvr>
                                        <p:cTn id="72" dur="500" decel="50000">
                                          <p:stCondLst>
                                            <p:cond delay="500"/>
                                          </p:stCondLst>
                                        </p:cTn>
                                        <p:tgtEl>
                                          <p:spTgt spid="142"/>
                                        </p:tgtEl>
                                        <p:attrNameLst>
                                          <p:attrName>ppt_y</p:attrName>
                                        </p:attrNameLst>
                                      </p:cBhvr>
                                      <p:tavLst>
                                        <p:tav tm="0">
                                          <p:val>
                                            <p:strVal val="ppt_y"/>
                                          </p:val>
                                        </p:tav>
                                        <p:tav tm="100000">
                                          <p:val>
                                            <p:strVal val="ppt_y-.1"/>
                                          </p:val>
                                        </p:tav>
                                      </p:tavLst>
                                    </p:anim>
                                    <p:anim calcmode="lin" valueType="num">
                                      <p:cBhvr>
                                        <p:cTn id="73" dur="500" accel="50000">
                                          <p:stCondLst>
                                            <p:cond delay="500"/>
                                          </p:stCondLst>
                                        </p:cTn>
                                        <p:tgtEl>
                                          <p:spTgt spid="142"/>
                                        </p:tgtEl>
                                        <p:attrNameLst>
                                          <p:attrName>ppt_x</p:attrName>
                                        </p:attrNameLst>
                                      </p:cBhvr>
                                      <p:tavLst>
                                        <p:tav tm="0">
                                          <p:val>
                                            <p:strVal val="ppt_x"/>
                                          </p:val>
                                        </p:tav>
                                        <p:tav tm="100000">
                                          <p:val>
                                            <p:strVal val="ppt_x+.4"/>
                                          </p:val>
                                        </p:tav>
                                      </p:tavLst>
                                    </p:anim>
                                    <p:anim calcmode="lin" valueType="num">
                                      <p:cBhvr>
                                        <p:cTn id="74" dur="1000"/>
                                        <p:tgtEl>
                                          <p:spTgt spid="142"/>
                                        </p:tgtEl>
                                        <p:attrNameLst>
                                          <p:attrName>ppt_h</p:attrName>
                                        </p:attrNameLst>
                                      </p:cBhvr>
                                      <p:tavLst>
                                        <p:tav tm="0">
                                          <p:val>
                                            <p:strVal val="ppt_h"/>
                                          </p:val>
                                        </p:tav>
                                        <p:tav tm="100000">
                                          <p:val>
                                            <p:strVal val="ppt_h"/>
                                          </p:val>
                                        </p:tav>
                                      </p:tavLst>
                                    </p:anim>
                                    <p:anim calcmode="lin" valueType="num">
                                      <p:cBhvr>
                                        <p:cTn id="75" dur="500" accel="50000">
                                          <p:stCondLst>
                                            <p:cond delay="0"/>
                                          </p:stCondLst>
                                        </p:cTn>
                                        <p:tgtEl>
                                          <p:spTgt spid="142"/>
                                        </p:tgtEl>
                                        <p:attrNameLst>
                                          <p:attrName>ppt_w</p:attrName>
                                        </p:attrNameLst>
                                      </p:cBhvr>
                                      <p:tavLst>
                                        <p:tav tm="0">
                                          <p:val>
                                            <p:strVal val="ppt_w"/>
                                          </p:val>
                                        </p:tav>
                                        <p:tav tm="100000">
                                          <p:val>
                                            <p:strVal val="ppt_w*.05"/>
                                          </p:val>
                                        </p:tav>
                                      </p:tavLst>
                                    </p:anim>
                                    <p:anim calcmode="lin" valueType="num">
                                      <p:cBhvr>
                                        <p:cTn id="76" dur="500" decel="50000">
                                          <p:stCondLst>
                                            <p:cond delay="500"/>
                                          </p:stCondLst>
                                        </p:cTn>
                                        <p:tgtEl>
                                          <p:spTgt spid="142"/>
                                        </p:tgtEl>
                                        <p:attrNameLst>
                                          <p:attrName>ppt_w</p:attrName>
                                        </p:attrNameLst>
                                      </p:cBhvr>
                                      <p:tavLst>
                                        <p:tav tm="0">
                                          <p:val>
                                            <p:strVal val="ppt_w"/>
                                          </p:val>
                                        </p:tav>
                                        <p:tav tm="100000">
                                          <p:val>
                                            <p:strVal val="ppt_w/.05"/>
                                          </p:val>
                                        </p:tav>
                                      </p:tavLst>
                                    </p:anim>
                                    <p:anim calcmode="lin" valueType="num">
                                      <p:cBhvr>
                                        <p:cTn id="77" dur="500" accel="50000">
                                          <p:stCondLst>
                                            <p:cond delay="500"/>
                                          </p:stCondLst>
                                        </p:cTn>
                                        <p:tgtEl>
                                          <p:spTgt spid="142"/>
                                        </p:tgtEl>
                                        <p:attrNameLst>
                                          <p:attrName>style.rotation</p:attrName>
                                        </p:attrNameLst>
                                      </p:cBhvr>
                                      <p:tavLst>
                                        <p:tav tm="0">
                                          <p:val>
                                            <p:fltVal val="0"/>
                                          </p:val>
                                        </p:tav>
                                        <p:tav tm="100000">
                                          <p:val>
                                            <p:fltVal val="-90"/>
                                          </p:val>
                                        </p:tav>
                                      </p:tavLst>
                                    </p:anim>
                                    <p:set>
                                      <p:cBhvr>
                                        <p:cTn id="78" dur="1" fill="hold">
                                          <p:stCondLst>
                                            <p:cond delay="999"/>
                                          </p:stCondLst>
                                        </p:cTn>
                                        <p:tgtEl>
                                          <p:spTgt spid="1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44"/>
                                        </p:tgtEl>
                                        <p:attrNameLst>
                                          <p:attrName>style.visibility</p:attrName>
                                        </p:attrNameLst>
                                      </p:cBhvr>
                                      <p:to>
                                        <p:strVal val="visible"/>
                                      </p:to>
                                    </p:set>
                                    <p:anim calcmode="lin" valueType="num">
                                      <p:cBhvr>
                                        <p:cTn id="83" dur="1000" fill="hold"/>
                                        <p:tgtEl>
                                          <p:spTgt spid="144"/>
                                        </p:tgtEl>
                                        <p:attrNameLst>
                                          <p:attrName>ppt_x</p:attrName>
                                        </p:attrNameLst>
                                      </p:cBhvr>
                                      <p:tavLst>
                                        <p:tav tm="0">
                                          <p:val>
                                            <p:strVal val="#ppt_x-.2"/>
                                          </p:val>
                                        </p:tav>
                                        <p:tav tm="100000">
                                          <p:val>
                                            <p:strVal val="#ppt_x"/>
                                          </p:val>
                                        </p:tav>
                                      </p:tavLst>
                                    </p:anim>
                                    <p:anim calcmode="lin" valueType="num">
                                      <p:cBhvr>
                                        <p:cTn id="84" dur="1000" fill="hold"/>
                                        <p:tgtEl>
                                          <p:spTgt spid="144"/>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44"/>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xit" presetSubtype="0" fill="hold" grpId="1" nodeType="clickEffect">
                                  <p:stCondLst>
                                    <p:cond delay="0"/>
                                  </p:stCondLst>
                                  <p:childTnLst>
                                    <p:animEffect transition="out" filter="fade">
                                      <p:cBhvr>
                                        <p:cTn id="89" dur="1000" accel="50000">
                                          <p:stCondLst>
                                            <p:cond delay="0"/>
                                          </p:stCondLst>
                                        </p:cTn>
                                        <p:tgtEl>
                                          <p:spTgt spid="144"/>
                                        </p:tgtEl>
                                      </p:cBhvr>
                                    </p:animEffect>
                                    <p:anim calcmode="lin" valueType="num">
                                      <p:cBhvr>
                                        <p:cTn id="90" dur="500" accel="50000">
                                          <p:stCondLst>
                                            <p:cond delay="0"/>
                                          </p:stCondLst>
                                        </p:cTn>
                                        <p:tgtEl>
                                          <p:spTgt spid="144"/>
                                        </p:tgtEl>
                                        <p:attrNameLst>
                                          <p:attrName>ppt_y</p:attrName>
                                        </p:attrNameLst>
                                      </p:cBhvr>
                                      <p:tavLst>
                                        <p:tav tm="0">
                                          <p:val>
                                            <p:strVal val="ppt_y"/>
                                          </p:val>
                                        </p:tav>
                                        <p:tav tm="100000">
                                          <p:val>
                                            <p:strVal val="ppt_y+.1"/>
                                          </p:val>
                                        </p:tav>
                                      </p:tavLst>
                                    </p:anim>
                                    <p:anim calcmode="lin" valueType="num">
                                      <p:cBhvr>
                                        <p:cTn id="91" dur="500" decel="50000">
                                          <p:stCondLst>
                                            <p:cond delay="500"/>
                                          </p:stCondLst>
                                        </p:cTn>
                                        <p:tgtEl>
                                          <p:spTgt spid="144"/>
                                        </p:tgtEl>
                                        <p:attrNameLst>
                                          <p:attrName>ppt_y</p:attrName>
                                        </p:attrNameLst>
                                      </p:cBhvr>
                                      <p:tavLst>
                                        <p:tav tm="0">
                                          <p:val>
                                            <p:strVal val="ppt_y"/>
                                          </p:val>
                                        </p:tav>
                                        <p:tav tm="100000">
                                          <p:val>
                                            <p:strVal val="ppt_y-.1"/>
                                          </p:val>
                                        </p:tav>
                                      </p:tavLst>
                                    </p:anim>
                                    <p:anim calcmode="lin" valueType="num">
                                      <p:cBhvr>
                                        <p:cTn id="92" dur="500" accel="50000">
                                          <p:stCondLst>
                                            <p:cond delay="500"/>
                                          </p:stCondLst>
                                        </p:cTn>
                                        <p:tgtEl>
                                          <p:spTgt spid="144"/>
                                        </p:tgtEl>
                                        <p:attrNameLst>
                                          <p:attrName>ppt_x</p:attrName>
                                        </p:attrNameLst>
                                      </p:cBhvr>
                                      <p:tavLst>
                                        <p:tav tm="0">
                                          <p:val>
                                            <p:strVal val="ppt_x"/>
                                          </p:val>
                                        </p:tav>
                                        <p:tav tm="100000">
                                          <p:val>
                                            <p:strVal val="ppt_x+.4"/>
                                          </p:val>
                                        </p:tav>
                                      </p:tavLst>
                                    </p:anim>
                                    <p:anim calcmode="lin" valueType="num">
                                      <p:cBhvr>
                                        <p:cTn id="93" dur="1000"/>
                                        <p:tgtEl>
                                          <p:spTgt spid="144"/>
                                        </p:tgtEl>
                                        <p:attrNameLst>
                                          <p:attrName>ppt_h</p:attrName>
                                        </p:attrNameLst>
                                      </p:cBhvr>
                                      <p:tavLst>
                                        <p:tav tm="0">
                                          <p:val>
                                            <p:strVal val="ppt_h"/>
                                          </p:val>
                                        </p:tav>
                                        <p:tav tm="100000">
                                          <p:val>
                                            <p:strVal val="ppt_h"/>
                                          </p:val>
                                        </p:tav>
                                      </p:tavLst>
                                    </p:anim>
                                    <p:anim calcmode="lin" valueType="num">
                                      <p:cBhvr>
                                        <p:cTn id="94" dur="500" accel="50000">
                                          <p:stCondLst>
                                            <p:cond delay="0"/>
                                          </p:stCondLst>
                                        </p:cTn>
                                        <p:tgtEl>
                                          <p:spTgt spid="144"/>
                                        </p:tgtEl>
                                        <p:attrNameLst>
                                          <p:attrName>ppt_w</p:attrName>
                                        </p:attrNameLst>
                                      </p:cBhvr>
                                      <p:tavLst>
                                        <p:tav tm="0">
                                          <p:val>
                                            <p:strVal val="ppt_w"/>
                                          </p:val>
                                        </p:tav>
                                        <p:tav tm="100000">
                                          <p:val>
                                            <p:strVal val="ppt_w*.05"/>
                                          </p:val>
                                        </p:tav>
                                      </p:tavLst>
                                    </p:anim>
                                    <p:anim calcmode="lin" valueType="num">
                                      <p:cBhvr>
                                        <p:cTn id="95" dur="500" decel="50000">
                                          <p:stCondLst>
                                            <p:cond delay="500"/>
                                          </p:stCondLst>
                                        </p:cTn>
                                        <p:tgtEl>
                                          <p:spTgt spid="144"/>
                                        </p:tgtEl>
                                        <p:attrNameLst>
                                          <p:attrName>ppt_w</p:attrName>
                                        </p:attrNameLst>
                                      </p:cBhvr>
                                      <p:tavLst>
                                        <p:tav tm="0">
                                          <p:val>
                                            <p:strVal val="ppt_w"/>
                                          </p:val>
                                        </p:tav>
                                        <p:tav tm="100000">
                                          <p:val>
                                            <p:strVal val="ppt_w/.05"/>
                                          </p:val>
                                        </p:tav>
                                      </p:tavLst>
                                    </p:anim>
                                    <p:anim calcmode="lin" valueType="num">
                                      <p:cBhvr>
                                        <p:cTn id="96" dur="500" accel="50000">
                                          <p:stCondLst>
                                            <p:cond delay="500"/>
                                          </p:stCondLst>
                                        </p:cTn>
                                        <p:tgtEl>
                                          <p:spTgt spid="144"/>
                                        </p:tgtEl>
                                        <p:attrNameLst>
                                          <p:attrName>style.rotation</p:attrName>
                                        </p:attrNameLst>
                                      </p:cBhvr>
                                      <p:tavLst>
                                        <p:tav tm="0">
                                          <p:val>
                                            <p:fltVal val="0"/>
                                          </p:val>
                                        </p:tav>
                                        <p:tav tm="100000">
                                          <p:val>
                                            <p:fltVal val="-90"/>
                                          </p:val>
                                        </p:tav>
                                      </p:tavLst>
                                    </p:anim>
                                    <p:set>
                                      <p:cBhvr>
                                        <p:cTn id="97" dur="1" fill="hold">
                                          <p:stCondLst>
                                            <p:cond delay="999"/>
                                          </p:stCondLst>
                                        </p:cTn>
                                        <p:tgtEl>
                                          <p:spTgt spid="144"/>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145"/>
                                        </p:tgtEl>
                                        <p:attrNameLst>
                                          <p:attrName>style.visibility</p:attrName>
                                        </p:attrNameLst>
                                      </p:cBhvr>
                                      <p:to>
                                        <p:strVal val="visible"/>
                                      </p:to>
                                    </p:set>
                                    <p:anim calcmode="lin" valueType="num">
                                      <p:cBhvr>
                                        <p:cTn id="102" dur="1000" fill="hold"/>
                                        <p:tgtEl>
                                          <p:spTgt spid="145"/>
                                        </p:tgtEl>
                                        <p:attrNameLst>
                                          <p:attrName>ppt_x</p:attrName>
                                        </p:attrNameLst>
                                      </p:cBhvr>
                                      <p:tavLst>
                                        <p:tav tm="0">
                                          <p:val>
                                            <p:strVal val="#ppt_x-.2"/>
                                          </p:val>
                                        </p:tav>
                                        <p:tav tm="100000">
                                          <p:val>
                                            <p:strVal val="#ppt_x"/>
                                          </p:val>
                                        </p:tav>
                                      </p:tavLst>
                                    </p:anim>
                                    <p:anim calcmode="lin" valueType="num">
                                      <p:cBhvr>
                                        <p:cTn id="103" dur="1000" fill="hold"/>
                                        <p:tgtEl>
                                          <p:spTgt spid="145"/>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45"/>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xit" presetSubtype="0" fill="hold" grpId="1" nodeType="clickEffect">
                                  <p:stCondLst>
                                    <p:cond delay="0"/>
                                  </p:stCondLst>
                                  <p:childTnLst>
                                    <p:animEffect transition="out" filter="fade">
                                      <p:cBhvr>
                                        <p:cTn id="108" dur="1000" accel="50000">
                                          <p:stCondLst>
                                            <p:cond delay="0"/>
                                          </p:stCondLst>
                                        </p:cTn>
                                        <p:tgtEl>
                                          <p:spTgt spid="145"/>
                                        </p:tgtEl>
                                      </p:cBhvr>
                                    </p:animEffect>
                                    <p:anim calcmode="lin" valueType="num">
                                      <p:cBhvr>
                                        <p:cTn id="109" dur="500" accel="50000">
                                          <p:stCondLst>
                                            <p:cond delay="0"/>
                                          </p:stCondLst>
                                        </p:cTn>
                                        <p:tgtEl>
                                          <p:spTgt spid="145"/>
                                        </p:tgtEl>
                                        <p:attrNameLst>
                                          <p:attrName>ppt_y</p:attrName>
                                        </p:attrNameLst>
                                      </p:cBhvr>
                                      <p:tavLst>
                                        <p:tav tm="0">
                                          <p:val>
                                            <p:strVal val="ppt_y"/>
                                          </p:val>
                                        </p:tav>
                                        <p:tav tm="100000">
                                          <p:val>
                                            <p:strVal val="ppt_y+.1"/>
                                          </p:val>
                                        </p:tav>
                                      </p:tavLst>
                                    </p:anim>
                                    <p:anim calcmode="lin" valueType="num">
                                      <p:cBhvr>
                                        <p:cTn id="110" dur="500" decel="50000">
                                          <p:stCondLst>
                                            <p:cond delay="500"/>
                                          </p:stCondLst>
                                        </p:cTn>
                                        <p:tgtEl>
                                          <p:spTgt spid="145"/>
                                        </p:tgtEl>
                                        <p:attrNameLst>
                                          <p:attrName>ppt_y</p:attrName>
                                        </p:attrNameLst>
                                      </p:cBhvr>
                                      <p:tavLst>
                                        <p:tav tm="0">
                                          <p:val>
                                            <p:strVal val="ppt_y"/>
                                          </p:val>
                                        </p:tav>
                                        <p:tav tm="100000">
                                          <p:val>
                                            <p:strVal val="ppt_y-.1"/>
                                          </p:val>
                                        </p:tav>
                                      </p:tavLst>
                                    </p:anim>
                                    <p:anim calcmode="lin" valueType="num">
                                      <p:cBhvr>
                                        <p:cTn id="111" dur="500" accel="50000">
                                          <p:stCondLst>
                                            <p:cond delay="500"/>
                                          </p:stCondLst>
                                        </p:cTn>
                                        <p:tgtEl>
                                          <p:spTgt spid="145"/>
                                        </p:tgtEl>
                                        <p:attrNameLst>
                                          <p:attrName>ppt_x</p:attrName>
                                        </p:attrNameLst>
                                      </p:cBhvr>
                                      <p:tavLst>
                                        <p:tav tm="0">
                                          <p:val>
                                            <p:strVal val="ppt_x"/>
                                          </p:val>
                                        </p:tav>
                                        <p:tav tm="100000">
                                          <p:val>
                                            <p:strVal val="ppt_x+.4"/>
                                          </p:val>
                                        </p:tav>
                                      </p:tavLst>
                                    </p:anim>
                                    <p:anim calcmode="lin" valueType="num">
                                      <p:cBhvr>
                                        <p:cTn id="112" dur="1000"/>
                                        <p:tgtEl>
                                          <p:spTgt spid="145"/>
                                        </p:tgtEl>
                                        <p:attrNameLst>
                                          <p:attrName>ppt_h</p:attrName>
                                        </p:attrNameLst>
                                      </p:cBhvr>
                                      <p:tavLst>
                                        <p:tav tm="0">
                                          <p:val>
                                            <p:strVal val="ppt_h"/>
                                          </p:val>
                                        </p:tav>
                                        <p:tav tm="100000">
                                          <p:val>
                                            <p:strVal val="ppt_h"/>
                                          </p:val>
                                        </p:tav>
                                      </p:tavLst>
                                    </p:anim>
                                    <p:anim calcmode="lin" valueType="num">
                                      <p:cBhvr>
                                        <p:cTn id="113" dur="500" accel="50000">
                                          <p:stCondLst>
                                            <p:cond delay="0"/>
                                          </p:stCondLst>
                                        </p:cTn>
                                        <p:tgtEl>
                                          <p:spTgt spid="145"/>
                                        </p:tgtEl>
                                        <p:attrNameLst>
                                          <p:attrName>ppt_w</p:attrName>
                                        </p:attrNameLst>
                                      </p:cBhvr>
                                      <p:tavLst>
                                        <p:tav tm="0">
                                          <p:val>
                                            <p:strVal val="ppt_w"/>
                                          </p:val>
                                        </p:tav>
                                        <p:tav tm="100000">
                                          <p:val>
                                            <p:strVal val="ppt_w*.05"/>
                                          </p:val>
                                        </p:tav>
                                      </p:tavLst>
                                    </p:anim>
                                    <p:anim calcmode="lin" valueType="num">
                                      <p:cBhvr>
                                        <p:cTn id="114" dur="500" decel="50000">
                                          <p:stCondLst>
                                            <p:cond delay="500"/>
                                          </p:stCondLst>
                                        </p:cTn>
                                        <p:tgtEl>
                                          <p:spTgt spid="145"/>
                                        </p:tgtEl>
                                        <p:attrNameLst>
                                          <p:attrName>ppt_w</p:attrName>
                                        </p:attrNameLst>
                                      </p:cBhvr>
                                      <p:tavLst>
                                        <p:tav tm="0">
                                          <p:val>
                                            <p:strVal val="ppt_w"/>
                                          </p:val>
                                        </p:tav>
                                        <p:tav tm="100000">
                                          <p:val>
                                            <p:strVal val="ppt_w/.05"/>
                                          </p:val>
                                        </p:tav>
                                      </p:tavLst>
                                    </p:anim>
                                    <p:anim calcmode="lin" valueType="num">
                                      <p:cBhvr>
                                        <p:cTn id="115" dur="500" accel="50000">
                                          <p:stCondLst>
                                            <p:cond delay="500"/>
                                          </p:stCondLst>
                                        </p:cTn>
                                        <p:tgtEl>
                                          <p:spTgt spid="145"/>
                                        </p:tgtEl>
                                        <p:attrNameLst>
                                          <p:attrName>style.rotation</p:attrName>
                                        </p:attrNameLst>
                                      </p:cBhvr>
                                      <p:tavLst>
                                        <p:tav tm="0">
                                          <p:val>
                                            <p:fltVal val="0"/>
                                          </p:val>
                                        </p:tav>
                                        <p:tav tm="100000">
                                          <p:val>
                                            <p:fltVal val="-90"/>
                                          </p:val>
                                        </p:tav>
                                      </p:tavLst>
                                    </p:anim>
                                    <p:set>
                                      <p:cBhvr>
                                        <p:cTn id="116" dur="1" fill="hold">
                                          <p:stCondLst>
                                            <p:cond delay="999"/>
                                          </p:stCondLst>
                                        </p:cTn>
                                        <p:tgtEl>
                                          <p:spTgt spid="14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146"/>
                                        </p:tgtEl>
                                        <p:attrNameLst>
                                          <p:attrName>style.visibility</p:attrName>
                                        </p:attrNameLst>
                                      </p:cBhvr>
                                      <p:to>
                                        <p:strVal val="visible"/>
                                      </p:to>
                                    </p:set>
                                    <p:anim calcmode="lin" valueType="num">
                                      <p:cBhvr>
                                        <p:cTn id="121" dur="1000" fill="hold"/>
                                        <p:tgtEl>
                                          <p:spTgt spid="146"/>
                                        </p:tgtEl>
                                        <p:attrNameLst>
                                          <p:attrName>ppt_x</p:attrName>
                                        </p:attrNameLst>
                                      </p:cBhvr>
                                      <p:tavLst>
                                        <p:tav tm="0">
                                          <p:val>
                                            <p:strVal val="#ppt_x-.2"/>
                                          </p:val>
                                        </p:tav>
                                        <p:tav tm="100000">
                                          <p:val>
                                            <p:strVal val="#ppt_x"/>
                                          </p:val>
                                        </p:tav>
                                      </p:tavLst>
                                    </p:anim>
                                    <p:anim calcmode="lin" valueType="num">
                                      <p:cBhvr>
                                        <p:cTn id="122" dur="1000" fill="hold"/>
                                        <p:tgtEl>
                                          <p:spTgt spid="146"/>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3" grpId="1"/>
      <p:bldP spid="141" grpId="0"/>
      <p:bldP spid="141" grpId="1"/>
      <p:bldP spid="142" grpId="0"/>
      <p:bldP spid="142" grpId="1"/>
      <p:bldP spid="143" grpId="0"/>
      <p:bldP spid="143" grpId="1"/>
      <p:bldP spid="144" grpId="0"/>
      <p:bldP spid="144" grpId="1"/>
      <p:bldP spid="145" grpId="0"/>
      <p:bldP spid="145" grpId="1"/>
      <p:bldP spid="1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457200" y="1371600"/>
            <a:ext cx="8458200" cy="2906485"/>
            <a:chOff x="675010" y="2965380"/>
            <a:chExt cx="7859390" cy="2906485"/>
          </a:xfrm>
        </p:grpSpPr>
        <p:pic>
          <p:nvPicPr>
            <p:cNvPr id="3" name="Picture 2" descr="51589b3a7dda9dc43fd7dcdc6e92c6906e1a3dd4.gif"/>
            <p:cNvPicPr>
              <a:picLocks noChangeAspect="1"/>
            </p:cNvPicPr>
            <p:nvPr/>
          </p:nvPicPr>
          <p:blipFill>
            <a:blip r:embed="rId2"/>
            <a:srcRect l="-5247" t="43490"/>
            <a:stretch>
              <a:fillRect/>
            </a:stretch>
          </p:blipFill>
          <p:spPr>
            <a:xfrm>
              <a:off x="675010" y="2965380"/>
              <a:ext cx="7859390" cy="2673420"/>
            </a:xfrm>
            <a:prstGeom prst="rect">
              <a:avLst/>
            </a:prstGeom>
          </p:spPr>
        </p:pic>
        <p:sp>
          <p:nvSpPr>
            <p:cNvPr id="4" name="TextBox 3"/>
            <p:cNvSpPr txBox="1"/>
            <p:nvPr/>
          </p:nvSpPr>
          <p:spPr>
            <a:xfrm>
              <a:off x="2590800" y="5410200"/>
              <a:ext cx="1295400" cy="461665"/>
            </a:xfrm>
            <a:prstGeom prst="rect">
              <a:avLst/>
            </a:prstGeom>
            <a:noFill/>
          </p:spPr>
          <p:txBody>
            <a:bodyPr wrap="square" rtlCol="0">
              <a:spAutoFit/>
            </a:bodyPr>
            <a:lstStyle/>
            <a:p>
              <a:r>
                <a:rPr lang="bn-BD" sz="2400" dirty="0" smtClean="0">
                  <a:latin typeface="NikoshBAN" pitchFamily="2" charset="0"/>
                  <a:cs typeface="NikoshBAN" pitchFamily="2" charset="0"/>
                </a:rPr>
                <a:t>৩য় পর্যায়</a:t>
              </a:r>
              <a:endParaRPr lang="en-US" sz="2400" dirty="0">
                <a:latin typeface="NikoshBAN" pitchFamily="2" charset="0"/>
                <a:cs typeface="NikoshBAN" pitchFamily="2" charset="0"/>
              </a:endParaRPr>
            </a:p>
          </p:txBody>
        </p:sp>
        <p:sp>
          <p:nvSpPr>
            <p:cNvPr id="5" name="TextBox 4"/>
            <p:cNvSpPr txBox="1"/>
            <p:nvPr/>
          </p:nvSpPr>
          <p:spPr>
            <a:xfrm>
              <a:off x="6835073" y="3048000"/>
              <a:ext cx="1063013" cy="381000"/>
            </a:xfrm>
            <a:prstGeom prst="rect">
              <a:avLst/>
            </a:prstGeom>
            <a:noFill/>
          </p:spPr>
          <p:txBody>
            <a:bodyPr wrap="square" rtlCol="0">
              <a:spAutoFit/>
            </a:bodyPr>
            <a:lstStyle/>
            <a:p>
              <a:r>
                <a:rPr lang="bn-BD" dirty="0" smtClean="0">
                  <a:latin typeface="NikoshBAN" pitchFamily="2" charset="0"/>
                  <a:cs typeface="NikoshBAN" pitchFamily="2" charset="0"/>
                </a:rPr>
                <a:t>স্ফুটনাংক</a:t>
              </a:r>
              <a:endParaRPr lang="en-US" dirty="0">
                <a:latin typeface="NikoshBAN" pitchFamily="2" charset="0"/>
                <a:cs typeface="NikoshBAN" pitchFamily="2" charset="0"/>
              </a:endParaRPr>
            </a:p>
          </p:txBody>
        </p:sp>
        <p:sp>
          <p:nvSpPr>
            <p:cNvPr id="6" name="TextBox 5"/>
            <p:cNvSpPr txBox="1"/>
            <p:nvPr/>
          </p:nvSpPr>
          <p:spPr>
            <a:xfrm>
              <a:off x="6921129" y="3276600"/>
              <a:ext cx="834413" cy="347282"/>
            </a:xfrm>
            <a:prstGeom prst="rect">
              <a:avLst/>
            </a:prstGeom>
            <a:noFill/>
          </p:spPr>
          <p:txBody>
            <a:bodyPr wrap="square" rtlCol="0">
              <a:spAutoFit/>
            </a:bodyPr>
            <a:lstStyle/>
            <a:p>
              <a:r>
                <a:rPr lang="bn-BD" dirty="0" smtClean="0">
                  <a:latin typeface="NikoshBAN" pitchFamily="2" charset="0"/>
                  <a:cs typeface="NikoshBAN" pitchFamily="2" charset="0"/>
                </a:rPr>
                <a:t>গলনাংক</a:t>
              </a:r>
              <a:endParaRPr lang="en-US" dirty="0">
                <a:latin typeface="NikoshBAN" pitchFamily="2" charset="0"/>
                <a:cs typeface="NikoshBAN" pitchFamily="2" charset="0"/>
              </a:endParaRPr>
            </a:p>
          </p:txBody>
        </p:sp>
        <p:grpSp>
          <p:nvGrpSpPr>
            <p:cNvPr id="7" name="Group 13"/>
            <p:cNvGrpSpPr/>
            <p:nvPr/>
          </p:nvGrpSpPr>
          <p:grpSpPr>
            <a:xfrm>
              <a:off x="685800" y="3591580"/>
              <a:ext cx="1295400" cy="1437620"/>
              <a:chOff x="533400" y="1295400"/>
              <a:chExt cx="1295400" cy="1437620"/>
            </a:xfrm>
          </p:grpSpPr>
          <p:sp>
            <p:nvSpPr>
              <p:cNvPr id="8" name="TextBox 7"/>
              <p:cNvSpPr txBox="1"/>
              <p:nvPr/>
            </p:nvSpPr>
            <p:spPr>
              <a:xfrm>
                <a:off x="533400" y="2209800"/>
                <a:ext cx="1295400" cy="523220"/>
              </a:xfrm>
              <a:prstGeom prst="rect">
                <a:avLst/>
              </a:prstGeom>
              <a:noFill/>
            </p:spPr>
            <p:txBody>
              <a:bodyPr wrap="square" rtlCol="0">
                <a:spAutoFit/>
              </a:bodyPr>
              <a:lstStyle/>
              <a:p>
                <a:r>
                  <a:rPr lang="bn-BD" sz="2800" dirty="0" smtClean="0">
                    <a:latin typeface="NikoshBAN" pitchFamily="2" charset="0"/>
                    <a:cs typeface="NikoshBAN" pitchFamily="2" charset="0"/>
                  </a:rPr>
                  <a:t>১০০০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9" name="TextBox 8"/>
              <p:cNvSpPr txBox="1"/>
              <p:nvPr/>
            </p:nvSpPr>
            <p:spPr>
              <a:xfrm>
                <a:off x="533400" y="19050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2</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0" name="TextBox 9"/>
              <p:cNvSpPr txBox="1"/>
              <p:nvPr/>
            </p:nvSpPr>
            <p:spPr>
              <a:xfrm>
                <a:off x="533400" y="16002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3</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1" name="TextBox 10"/>
              <p:cNvSpPr txBox="1"/>
              <p:nvPr/>
            </p:nvSpPr>
            <p:spPr>
              <a:xfrm>
                <a:off x="533400" y="12954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4</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grpSp>
      </p:grpSp>
      <p:sp>
        <p:nvSpPr>
          <p:cNvPr id="12" name="TextBox 11"/>
          <p:cNvSpPr txBox="1"/>
          <p:nvPr/>
        </p:nvSpPr>
        <p:spPr>
          <a:xfrm>
            <a:off x="304800" y="4953000"/>
            <a:ext cx="8686800" cy="1384995"/>
          </a:xfrm>
          <a:prstGeom prst="rect">
            <a:avLst/>
          </a:prstGeom>
          <a:noFill/>
        </p:spPr>
        <p:txBody>
          <a:bodyPr wrap="square" rtlCol="0">
            <a:spAutoFit/>
          </a:bodyPr>
          <a:lstStyle/>
          <a:p>
            <a:r>
              <a:rPr lang="bn-BD" sz="2800" dirty="0" smtClean="0">
                <a:latin typeface="NikoshBAN" pitchFamily="2" charset="0"/>
                <a:cs typeface="NikoshBAN" pitchFamily="2" charset="0"/>
              </a:rPr>
              <a:t>পর্যায় ৩-এ বিভিন্ন গ্রুপে অবস্থিত মৌলসমূহের ভৌত অবস্থা দেখলে আমরা দেখি যে সোডিয়াম ক্ষার ধাতু, যা কঠিন পদার্থ এবং যাকে ছুরি দিয়ে কাটা যায়। পর্যায় সারণির ডান দিকের মৌলসমূহের ভৌত অবস্থা ক্রমান্বয়ে পরিবর্তিত হয়।</a:t>
            </a:r>
            <a:endParaRPr lang="en-US" sz="2800" dirty="0">
              <a:latin typeface="NikoshBAN" pitchFamily="2" charset="0"/>
              <a:cs typeface="NikoshBAN" pitchFamily="2" charset="0"/>
            </a:endParaRPr>
          </a:p>
        </p:txBody>
      </p:sp>
      <p:sp>
        <p:nvSpPr>
          <p:cNvPr id="13" name="TextBox 12"/>
          <p:cNvSpPr txBox="1"/>
          <p:nvPr/>
        </p:nvSpPr>
        <p:spPr>
          <a:xfrm>
            <a:off x="1981200" y="533400"/>
            <a:ext cx="4343400" cy="58477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পর্যায়গত সুবিধা</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36912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47244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3" name="TextBox 2"/>
          <p:cNvSpPr txBox="1"/>
          <p:nvPr/>
        </p:nvSpPr>
        <p:spPr>
          <a:xfrm>
            <a:off x="762000" y="8382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সহায়ক সামগ্রীঃ বীকার, পানি, সোডিয়াম, ম্যাগনেসিয়াম।</a:t>
            </a:r>
            <a:endParaRPr lang="en-US" sz="2800" dirty="0">
              <a:latin typeface="NikoshBAN" pitchFamily="2" charset="0"/>
              <a:cs typeface="NikoshBAN" pitchFamily="2" charset="0"/>
            </a:endParaRPr>
          </a:p>
        </p:txBody>
      </p:sp>
      <p:sp>
        <p:nvSpPr>
          <p:cNvPr id="4" name="TextBox 3"/>
          <p:cNvSpPr txBox="1"/>
          <p:nvPr/>
        </p:nvSpPr>
        <p:spPr>
          <a:xfrm>
            <a:off x="304800" y="4209871"/>
            <a:ext cx="8610600" cy="1200329"/>
          </a:xfrm>
          <a:prstGeom prst="rect">
            <a:avLst/>
          </a:prstGeom>
          <a:noFill/>
        </p:spPr>
        <p:txBody>
          <a:bodyPr wrap="square" rtlCol="0">
            <a:spAutoFit/>
          </a:bodyPr>
          <a:lstStyle/>
          <a:p>
            <a:r>
              <a:rPr lang="bn-BD" sz="2400" dirty="0" smtClean="0">
                <a:latin typeface="NikoshBAN" pitchFamily="2" charset="0"/>
                <a:cs typeface="NikoshBAN" pitchFamily="2" charset="0"/>
              </a:rPr>
              <a:t>কার্যপদ্ধতিঃ</a:t>
            </a:r>
          </a:p>
          <a:p>
            <a:pPr>
              <a:buFont typeface="Wingdings" pitchFamily="2" charset="2"/>
              <a:buChar char="Ø"/>
            </a:pPr>
            <a:r>
              <a:rPr lang="bn-BD" sz="2400" dirty="0" smtClean="0">
                <a:latin typeface="NikoshBAN" pitchFamily="2" charset="0"/>
                <a:cs typeface="NikoshBAN" pitchFamily="2" charset="0"/>
              </a:rPr>
              <a:t> চিত্রের ন্যায় ( চিত্র-১ ) একটি বীকারে সামান্য পানি নাও এবং কিছু সোডিয়ামের টুকরা ঢাল। কি ঘটে খাতায় লিখ। </a:t>
            </a:r>
            <a:endParaRPr lang="en-US" sz="2400" dirty="0">
              <a:latin typeface="NikoshBAN" pitchFamily="2" charset="0"/>
              <a:cs typeface="NikoshBAN" pitchFamily="2" charset="0"/>
            </a:endParaRPr>
          </a:p>
        </p:txBody>
      </p:sp>
      <p:sp>
        <p:nvSpPr>
          <p:cNvPr id="5" name="TextBox 4"/>
          <p:cNvSpPr txBox="1"/>
          <p:nvPr/>
        </p:nvSpPr>
        <p:spPr>
          <a:xfrm>
            <a:off x="304800" y="5334000"/>
            <a:ext cx="8610600" cy="830997"/>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চিত্রের ন্যায় ( চিত্র -১ ) একটি বীকারে সামান্য পানি নিয়ে তাতে সোডিয়ামের পরিবর্তে</a:t>
            </a:r>
          </a:p>
          <a:p>
            <a:r>
              <a:rPr lang="bn-BD" sz="2400" dirty="0" smtClean="0">
                <a:latin typeface="NikoshBAN" pitchFamily="2" charset="0"/>
                <a:cs typeface="NikoshBAN" pitchFamily="2" charset="0"/>
              </a:rPr>
              <a:t>     কিছু ম্যাগনেসিয়ামের টুকরা ঢাল। কি ঘটে খাতায় লিখ।</a:t>
            </a:r>
            <a:endParaRPr lang="en-US" sz="2400" dirty="0">
              <a:latin typeface="NikoshBAN" pitchFamily="2" charset="0"/>
              <a:cs typeface="NikoshBAN" pitchFamily="2" charset="0"/>
            </a:endParaRPr>
          </a:p>
        </p:txBody>
      </p:sp>
      <p:sp>
        <p:nvSpPr>
          <p:cNvPr id="6" name="TextBox 5"/>
          <p:cNvSpPr txBox="1"/>
          <p:nvPr/>
        </p:nvSpPr>
        <p:spPr>
          <a:xfrm>
            <a:off x="304800" y="6096000"/>
            <a:ext cx="7696200" cy="461665"/>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বিক্রিয়া দুইটির  মিলগুলো খাতায় লিখ।</a:t>
            </a:r>
            <a:endParaRPr lang="en-US" sz="2400" dirty="0">
              <a:latin typeface="NikoshBAN" pitchFamily="2" charset="0"/>
              <a:cs typeface="NikoshBAN" pitchFamily="2" charset="0"/>
            </a:endParaRPr>
          </a:p>
        </p:txBody>
      </p:sp>
      <p:sp>
        <p:nvSpPr>
          <p:cNvPr id="7" name="TextBox 6"/>
          <p:cNvSpPr txBox="1"/>
          <p:nvPr/>
        </p:nvSpPr>
        <p:spPr>
          <a:xfrm>
            <a:off x="6553200" y="228600"/>
            <a:ext cx="1676400" cy="461665"/>
          </a:xfrm>
          <a:prstGeom prst="rect">
            <a:avLst/>
          </a:prstGeom>
          <a:solidFill>
            <a:srgbClr val="00B0F0"/>
          </a:solidFill>
        </p:spPr>
        <p:txBody>
          <a:bodyPr wrap="square" rtlCol="0">
            <a:spAutoFit/>
          </a:bodyPr>
          <a:lstStyle/>
          <a:p>
            <a:r>
              <a:rPr lang="bn-BD" sz="2400" dirty="0" smtClean="0">
                <a:latin typeface="NikoshBAN" pitchFamily="2" charset="0"/>
                <a:cs typeface="NikoshBAN" pitchFamily="2" charset="0"/>
              </a:rPr>
              <a:t>সময়</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১৫ মি</a:t>
            </a:r>
            <a:r>
              <a:rPr lang="en-US" sz="2400" dirty="0" smtClean="0">
                <a:latin typeface="NikoshBAN" pitchFamily="2" charset="0"/>
                <a:cs typeface="NikoshBAN" pitchFamily="2" charset="0"/>
              </a:rPr>
              <a:t>.</a:t>
            </a:r>
            <a:endParaRPr lang="en-US" sz="2400" dirty="0">
              <a:latin typeface="NikoshBAN" pitchFamily="2" charset="0"/>
              <a:cs typeface="NikoshBAN" pitchFamily="2" charset="0"/>
            </a:endParaRPr>
          </a:p>
        </p:txBody>
      </p:sp>
      <p:pic>
        <p:nvPicPr>
          <p:cNvPr id="8" name="Picture 7" descr="P4180596.JPG"/>
          <p:cNvPicPr>
            <a:picLocks noChangeAspect="1"/>
          </p:cNvPicPr>
          <p:nvPr/>
        </p:nvPicPr>
        <p:blipFill>
          <a:blip r:embed="rId2" cstate="print"/>
          <a:srcRect t="12281"/>
          <a:stretch>
            <a:fillRect/>
          </a:stretch>
        </p:blipFill>
        <p:spPr>
          <a:xfrm>
            <a:off x="3505200" y="2514600"/>
            <a:ext cx="1371600" cy="1524000"/>
          </a:xfrm>
          <a:prstGeom prst="rect">
            <a:avLst/>
          </a:prstGeom>
        </p:spPr>
      </p:pic>
      <p:grpSp>
        <p:nvGrpSpPr>
          <p:cNvPr id="9" name="Group 8"/>
          <p:cNvGrpSpPr/>
          <p:nvPr/>
        </p:nvGrpSpPr>
        <p:grpSpPr>
          <a:xfrm>
            <a:off x="5562600" y="2362200"/>
            <a:ext cx="1295400" cy="1752600"/>
            <a:chOff x="2667000" y="1905000"/>
            <a:chExt cx="1295400" cy="1752600"/>
          </a:xfrm>
        </p:grpSpPr>
        <p:sp>
          <p:nvSpPr>
            <p:cNvPr id="10" name="Can 9"/>
            <p:cNvSpPr/>
            <p:nvPr/>
          </p:nvSpPr>
          <p:spPr>
            <a:xfrm>
              <a:off x="2667000" y="1905000"/>
              <a:ext cx="1295400" cy="1752600"/>
            </a:xfrm>
            <a:prstGeom prst="ca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1" name="Can 10"/>
            <p:cNvSpPr/>
            <p:nvPr/>
          </p:nvSpPr>
          <p:spPr>
            <a:xfrm>
              <a:off x="2667000" y="2743200"/>
              <a:ext cx="1295400" cy="91440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2" name="Picture 11" descr="Sodium.jpg"/>
          <p:cNvPicPr>
            <a:picLocks noChangeAspect="1"/>
          </p:cNvPicPr>
          <p:nvPr/>
        </p:nvPicPr>
        <p:blipFill>
          <a:blip r:embed="rId3"/>
          <a:stretch>
            <a:fillRect/>
          </a:stretch>
        </p:blipFill>
        <p:spPr>
          <a:xfrm>
            <a:off x="5257800" y="1393371"/>
            <a:ext cx="1143000" cy="816429"/>
          </a:xfrm>
          <a:prstGeom prst="rect">
            <a:avLst/>
          </a:prstGeom>
        </p:spPr>
      </p:pic>
      <p:sp>
        <p:nvSpPr>
          <p:cNvPr id="13" name="TextBox 12"/>
          <p:cNvSpPr txBox="1"/>
          <p:nvPr/>
        </p:nvSpPr>
        <p:spPr>
          <a:xfrm>
            <a:off x="3733800" y="3581400"/>
            <a:ext cx="1143000" cy="523220"/>
          </a:xfrm>
          <a:prstGeom prst="rect">
            <a:avLst/>
          </a:prstGeom>
          <a:noFill/>
        </p:spPr>
        <p:txBody>
          <a:bodyPr wrap="square" rtlCol="0">
            <a:spAutoFit/>
          </a:bodyPr>
          <a:lstStyle/>
          <a:p>
            <a:r>
              <a:rPr lang="bn-BD" sz="2800" dirty="0" smtClean="0">
                <a:solidFill>
                  <a:srgbClr val="00B0F0"/>
                </a:solidFill>
                <a:latin typeface="NikoshBAN" pitchFamily="2" charset="0"/>
                <a:cs typeface="NikoshBAN" pitchFamily="2" charset="0"/>
              </a:rPr>
              <a:t>চিত্র-১</a:t>
            </a:r>
            <a:endParaRPr lang="en-US" sz="2800" dirty="0">
              <a:solidFill>
                <a:srgbClr val="00B0F0"/>
              </a:solidFill>
              <a:latin typeface="NikoshBAN" pitchFamily="2" charset="0"/>
              <a:cs typeface="NikoshBAN" pitchFamily="2" charset="0"/>
            </a:endParaRPr>
          </a:p>
        </p:txBody>
      </p:sp>
      <p:sp>
        <p:nvSpPr>
          <p:cNvPr id="14" name="TextBox 13"/>
          <p:cNvSpPr txBox="1"/>
          <p:nvPr/>
        </p:nvSpPr>
        <p:spPr>
          <a:xfrm>
            <a:off x="5694218" y="3733800"/>
            <a:ext cx="1143000" cy="523220"/>
          </a:xfrm>
          <a:prstGeom prst="rect">
            <a:avLst/>
          </a:prstGeom>
          <a:noFill/>
        </p:spPr>
        <p:txBody>
          <a:bodyPr wrap="square" rtlCol="0">
            <a:spAutoFit/>
          </a:bodyPr>
          <a:lstStyle/>
          <a:p>
            <a:r>
              <a:rPr lang="bn-BD" sz="2800" dirty="0" smtClean="0">
                <a:latin typeface="NikoshBAN" pitchFamily="2" charset="0"/>
                <a:cs typeface="NikoshBAN" pitchFamily="2" charset="0"/>
              </a:rPr>
              <a:t>চিত্র-২</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777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913401137"/>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3" imgW="914400" imgH="771480" progId="Package">
                  <p:embed/>
                </p:oleObj>
              </mc:Choice>
              <mc:Fallback>
                <p:oleObj name="Packager Shell Object" showAsIcon="1" r:id="rId3" imgW="914400" imgH="771480" progId="Package">
                  <p:embed/>
                  <p:pic>
                    <p:nvPicPr>
                      <p:cNvPr id="0" name=""/>
                      <p:cNvPicPr>
                        <a:picLocks noChangeAspect="1" noChangeArrowheads="1"/>
                      </p:cNvPicPr>
                      <p:nvPr/>
                    </p:nvPicPr>
                    <p:blipFill>
                      <a:blip r:embed="rId4"/>
                      <a:srcRect/>
                      <a:stretch>
                        <a:fillRect/>
                      </a:stretch>
                    </p:blipFill>
                    <p:spPr bwMode="auto">
                      <a:xfrm>
                        <a:off x="4114800" y="304323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3352800" y="533400"/>
            <a:ext cx="1981200"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000" dirty="0" smtClean="0">
                <a:latin typeface="NikoshBAN" pitchFamily="2" charset="0"/>
                <a:cs typeface="NikoshBAN" pitchFamily="2" charset="0"/>
              </a:rPr>
              <a:t>ভিডিও</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41752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3657600" cy="646331"/>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itchFamily="2" charset="0"/>
                <a:cs typeface="NikoshBAN" pitchFamily="2" charset="0"/>
              </a:rPr>
              <a:t> মূল্যায়ন</a:t>
            </a:r>
            <a:endParaRPr lang="en-US" sz="3600" dirty="0">
              <a:latin typeface="NikoshBAN" pitchFamily="2" charset="0"/>
              <a:cs typeface="NikoshBAN" pitchFamily="2" charset="0"/>
            </a:endParaRPr>
          </a:p>
        </p:txBody>
      </p:sp>
      <p:sp>
        <p:nvSpPr>
          <p:cNvPr id="3" name="TextBox 2"/>
          <p:cNvSpPr txBox="1"/>
          <p:nvPr/>
        </p:nvSpPr>
        <p:spPr>
          <a:xfrm>
            <a:off x="381000" y="1828800"/>
            <a:ext cx="5791200" cy="461665"/>
          </a:xfrm>
          <a:prstGeom prst="rect">
            <a:avLst/>
          </a:prstGeom>
          <a:noFill/>
        </p:spPr>
        <p:txBody>
          <a:bodyPr wrap="square" rtlCol="0">
            <a:spAutoFit/>
          </a:bodyPr>
          <a:lstStyle/>
          <a:p>
            <a:r>
              <a:rPr lang="bn-BD" sz="2400" dirty="0" smtClean="0">
                <a:latin typeface="NikoshBAN" pitchFamily="2" charset="0"/>
                <a:cs typeface="NikoshBAN" pitchFamily="2" charset="0"/>
              </a:rPr>
              <a:t>১। এ পর্যন্ত আবিস্কৃত মৌলের সংখ্যা কত?</a:t>
            </a:r>
            <a:endParaRPr lang="en-US" sz="2400" dirty="0">
              <a:latin typeface="NikoshBAN" pitchFamily="2" charset="0"/>
              <a:cs typeface="NikoshBAN" pitchFamily="2" charset="0"/>
            </a:endParaRPr>
          </a:p>
        </p:txBody>
      </p:sp>
      <p:sp>
        <p:nvSpPr>
          <p:cNvPr id="4" name="TextBox 3"/>
          <p:cNvSpPr txBox="1"/>
          <p:nvPr/>
        </p:nvSpPr>
        <p:spPr>
          <a:xfrm>
            <a:off x="381000" y="2372380"/>
            <a:ext cx="8458200" cy="461665"/>
          </a:xfrm>
          <a:prstGeom prst="rect">
            <a:avLst/>
          </a:prstGeom>
          <a:noFill/>
        </p:spPr>
        <p:txBody>
          <a:bodyPr wrap="square" rtlCol="0">
            <a:spAutoFit/>
          </a:bodyPr>
          <a:lstStyle/>
          <a:p>
            <a:r>
              <a:rPr lang="bn-BD" sz="2400" dirty="0" smtClean="0">
                <a:latin typeface="NikoshBAN" pitchFamily="2" charset="0"/>
                <a:cs typeface="NikoshBAN" pitchFamily="2" charset="0"/>
              </a:rPr>
              <a:t>২। মৌলসমূহকে আলাদা ভাবে জানার চেয়ে পর্যায় সারণির মাধ্যমে জানা সহজ কেন?</a:t>
            </a:r>
            <a:endParaRPr lang="en-US" sz="2400" dirty="0">
              <a:latin typeface="NikoshBAN" pitchFamily="2" charset="0"/>
              <a:cs typeface="NikoshBAN" pitchFamily="2" charset="0"/>
            </a:endParaRPr>
          </a:p>
        </p:txBody>
      </p:sp>
      <p:sp>
        <p:nvSpPr>
          <p:cNvPr id="5" name="TextBox 4"/>
          <p:cNvSpPr txBox="1"/>
          <p:nvPr/>
        </p:nvSpPr>
        <p:spPr>
          <a:xfrm>
            <a:off x="381000" y="3048000"/>
            <a:ext cx="8229600" cy="461665"/>
          </a:xfrm>
          <a:prstGeom prst="rect">
            <a:avLst/>
          </a:prstGeom>
          <a:noFill/>
        </p:spPr>
        <p:txBody>
          <a:bodyPr wrap="square" rtlCol="0">
            <a:spAutoFit/>
          </a:bodyPr>
          <a:lstStyle/>
          <a:p>
            <a:r>
              <a:rPr lang="bn-BD" sz="2400" dirty="0" smtClean="0">
                <a:latin typeface="NikoshBAN" pitchFamily="2" charset="0"/>
                <a:cs typeface="NikoshBAN" pitchFamily="2" charset="0"/>
              </a:rPr>
              <a:t>৩। গ্রুপ-১ এ অবস্থিত হাইড্রোজেন ব্যতিত অন্য মৌগুলোকে ক্ষার ধাতু বলা হয় কেন?</a:t>
            </a:r>
            <a:endParaRPr lang="en-US" sz="2400" dirty="0">
              <a:latin typeface="NikoshBAN" pitchFamily="2" charset="0"/>
              <a:cs typeface="NikoshBAN" pitchFamily="2" charset="0"/>
            </a:endParaRPr>
          </a:p>
        </p:txBody>
      </p:sp>
      <p:sp>
        <p:nvSpPr>
          <p:cNvPr id="6" name="TextBox 5"/>
          <p:cNvSpPr txBox="1"/>
          <p:nvPr/>
        </p:nvSpPr>
        <p:spPr>
          <a:xfrm>
            <a:off x="457200" y="3881735"/>
            <a:ext cx="8458200" cy="830997"/>
          </a:xfrm>
          <a:prstGeom prst="rect">
            <a:avLst/>
          </a:prstGeom>
          <a:noFill/>
        </p:spPr>
        <p:txBody>
          <a:bodyPr wrap="square" rtlCol="0">
            <a:spAutoFit/>
          </a:bodyPr>
          <a:lstStyle/>
          <a:p>
            <a:r>
              <a:rPr lang="bn-BD" sz="2400" dirty="0" smtClean="0">
                <a:latin typeface="NikoshBAN" pitchFamily="2" charset="0"/>
                <a:cs typeface="NikoshBAN" pitchFamily="2" charset="0"/>
              </a:rPr>
              <a:t>৪। গ্রুপ-১ এ অবস্থিত হাইড্রোজেন ব্যতিত অন্য মৌগুলো পানির সাথে বিক্রিয়া করে </a:t>
            </a:r>
          </a:p>
          <a:p>
            <a:r>
              <a:rPr lang="bn-BD" sz="2400" dirty="0" smtClean="0">
                <a:latin typeface="NikoshBAN" pitchFamily="2" charset="0"/>
                <a:cs typeface="NikoshBAN" pitchFamily="2" charset="0"/>
              </a:rPr>
              <a:t>    কি উৎপন্ন করে?</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87236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649069"/>
            <a:ext cx="2590800" cy="64633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3" name="TextBox 2"/>
          <p:cNvSpPr txBox="1"/>
          <p:nvPr/>
        </p:nvSpPr>
        <p:spPr>
          <a:xfrm>
            <a:off x="990600" y="2438400"/>
            <a:ext cx="7315200"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pPr algn="ctr"/>
            <a:r>
              <a:rPr lang="bn-BD" sz="3200" dirty="0" smtClean="0">
                <a:latin typeface="NikoshBAN" pitchFamily="2" charset="0"/>
                <a:cs typeface="NikoshBAN" pitchFamily="2" charset="0"/>
              </a:rPr>
              <a:t>পর্যায় সারণির সুবিধাসমূহ লিখে আনবে।</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141785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81000"/>
            <a:ext cx="3124200" cy="923330"/>
          </a:xfrm>
          <a:prstGeom prst="rect">
            <a:avLst/>
          </a:prstGeom>
          <a:solidFill>
            <a:srgbClr val="00B050"/>
          </a:solidFill>
        </p:spPr>
        <p:txBody>
          <a:bodyPr wrap="square" rtlCol="0">
            <a:spAutoFit/>
          </a:bodyPr>
          <a:lstStyle/>
          <a:p>
            <a:pPr algn="ctr"/>
            <a:r>
              <a:rPr lang="bn-BD" sz="5400" dirty="0" smtClean="0">
                <a:solidFill>
                  <a:srgbClr val="FF0000"/>
                </a:solidFill>
                <a:latin typeface="NikoshBAN" pitchFamily="2" charset="0"/>
                <a:cs typeface="NikoshBAN" pitchFamily="2" charset="0"/>
              </a:rPr>
              <a:t>ধন্যবাদ</a:t>
            </a:r>
            <a:endParaRPr lang="en-US" sz="5400" dirty="0">
              <a:solidFill>
                <a:srgbClr val="FF0000"/>
              </a:solidFill>
              <a:latin typeface="NikoshBAN" pitchFamily="2" charset="0"/>
              <a:cs typeface="NikoshBAN" pitchFamily="2" charset="0"/>
            </a:endParaRPr>
          </a:p>
        </p:txBody>
      </p:sp>
      <p:pic>
        <p:nvPicPr>
          <p:cNvPr id="3" name="Picture 2" descr="kkkl.jpg"/>
          <p:cNvPicPr>
            <a:picLocks noChangeAspect="1"/>
          </p:cNvPicPr>
          <p:nvPr/>
        </p:nvPicPr>
        <p:blipFill>
          <a:blip r:embed="rId2"/>
          <a:stretch>
            <a:fillRect/>
          </a:stretch>
        </p:blipFill>
        <p:spPr>
          <a:xfrm>
            <a:off x="1981200" y="1447800"/>
            <a:ext cx="5181600"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94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1524000"/>
            <a:ext cx="8382000" cy="224676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যাঁর নির্দেশনা, পরামর্শ ও তত্ত্বাবধানে এই মডেল কন্টেন্ট সমৃদ্ধ এরা হলেন-</a:t>
            </a:r>
          </a:p>
          <a:p>
            <a:r>
              <a:rPr lang="bn-BD" sz="3200" dirty="0" smtClean="0">
                <a:latin typeface="NikoshBAN" pitchFamily="2" charset="0"/>
                <a:cs typeface="NikoshBAN" pitchFamily="2" charset="0"/>
              </a:rPr>
              <a:t>জনাব সামসুদ্দিন আহমেদ তালুকদার </a:t>
            </a:r>
            <a:endParaRPr lang="bn-BD" sz="2400" dirty="0" smtClean="0">
              <a:latin typeface="NikoshBAN" pitchFamily="2" charset="0"/>
              <a:cs typeface="NikoshBAN" pitchFamily="2" charset="0"/>
            </a:endParaRPr>
          </a:p>
          <a:p>
            <a:r>
              <a:rPr lang="bn-BD" sz="2000" dirty="0" smtClean="0">
                <a:latin typeface="NikoshBAN" pitchFamily="2" charset="0"/>
                <a:cs typeface="NikoshBAN" pitchFamily="2" charset="0"/>
              </a:rPr>
              <a:t>                                        শিক্ষক প্রশিক্ষক, টিটিসি, কুমিল্লা।</a:t>
            </a:r>
          </a:p>
        </p:txBody>
      </p:sp>
    </p:spTree>
    <p:extLst>
      <p:ext uri="{BB962C8B-B14F-4D97-AF65-F5344CB8AC3E}">
        <p14:creationId xmlns:p14="http://schemas.microsoft.com/office/powerpoint/2010/main" val="933816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 y="3048000"/>
            <a:ext cx="4114801" cy="32766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কৃষ্ণ</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চন্দ্র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দাস</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dirty="0" smtClean="0">
                <a:solidFill>
                  <a:schemeClr val="tx1"/>
                </a:solidFill>
                <a:latin typeface="NikoshBAN" pitchFamily="2" charset="0"/>
                <a:cs typeface="NikoshBAN" pitchFamily="2" charset="0"/>
              </a:rPr>
              <a:t>রী</a:t>
            </a:r>
            <a:r>
              <a:rPr lang="en-US" sz="2000" dirty="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খিলবাইছা</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বালিকা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বিদ্যানিকেতন</a:t>
            </a:r>
            <a:r>
              <a:rPr lang="en-US" sz="2400" dirty="0" smtClean="0">
                <a:solidFill>
                  <a:schemeClr val="tx1"/>
                </a:solidFill>
                <a:latin typeface="NikoshBAN" pitchFamily="2" charset="0"/>
                <a:cs typeface="NikoshBAN" pitchFamily="2" charset="0"/>
              </a:rPr>
              <a:t>,</a:t>
            </a:r>
          </a:p>
          <a:p>
            <a:pPr algn="ctr"/>
            <a:r>
              <a:rPr lang="en-US" sz="2400" dirty="0" err="1" smtClean="0">
                <a:solidFill>
                  <a:schemeClr val="tx1"/>
                </a:solidFill>
                <a:latin typeface="NikoshBAN" pitchFamily="2" charset="0"/>
                <a:cs typeface="NikoshBAN" pitchFamily="2" charset="0"/>
              </a:rPr>
              <a:t>লক্ষ্মীপুর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সদর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লক্ষ্মীপুর</a:t>
            </a:r>
            <a:r>
              <a:rPr lang="en-US" sz="2400" dirty="0" smtClean="0">
                <a:solidFill>
                  <a:schemeClr val="tx1"/>
                </a:solidFill>
                <a:latin typeface="NikoshBAN" pitchFamily="2" charset="0"/>
                <a:cs typeface="NikoshBAN" pitchFamily="2" charset="0"/>
              </a:rPr>
              <a:t>। </a:t>
            </a:r>
          </a:p>
          <a:p>
            <a:r>
              <a:rPr lang="bn-BD" dirty="0">
                <a:latin typeface="NikoshBAN" pitchFamily="2" charset="0"/>
                <a:cs typeface="NikoshBAN" pitchFamily="2" charset="0"/>
              </a:rPr>
              <a:t>E-mail: krisna</a:t>
            </a:r>
            <a:r>
              <a:rPr lang="en-US" dirty="0"/>
              <a:t>2597</a:t>
            </a:r>
            <a:r>
              <a:rPr lang="en-US" dirty="0">
                <a:latin typeface="NikoshBAN" pitchFamily="2" charset="0"/>
                <a:cs typeface="NikoshBAN" pitchFamily="2" charset="0"/>
              </a:rPr>
              <a:t>@gmail.com</a:t>
            </a:r>
            <a:endParaRPr lang="en-US" dirty="0"/>
          </a:p>
          <a:p>
            <a:pPr algn="ctr"/>
            <a:r>
              <a:rPr lang="en-US" sz="2000" dirty="0" smtClean="0">
                <a:solidFill>
                  <a:schemeClr val="tx1"/>
                </a:solidFill>
                <a:latin typeface="Times New Roman" pitchFamily="18" charset="0"/>
                <a:cs typeface="Times New Roman" pitchFamily="18" charset="0"/>
              </a:rPr>
              <a:t>Mob.-</a:t>
            </a:r>
            <a:r>
              <a:rPr lang="bn-BD" sz="2000" dirty="0"/>
              <a:t>01725862597</a:t>
            </a:r>
            <a:endParaRPr lang="en-US" sz="2000" dirty="0"/>
          </a:p>
          <a:p>
            <a:pPr algn="ctr"/>
            <a:endParaRPr lang="bn-BD" sz="2400" dirty="0" smtClean="0">
              <a:solidFill>
                <a:schemeClr val="tx1"/>
              </a:solidFill>
              <a:latin typeface="NikoshBAN" pitchFamily="2" charset="0"/>
              <a:cs typeface="NikoshBAN" pitchFamily="2" charset="0"/>
            </a:endParaRPr>
          </a:p>
        </p:txBody>
      </p:sp>
      <p:sp>
        <p:nvSpPr>
          <p:cNvPr id="3" name="Rounded Rectangle 2"/>
          <p:cNvSpPr/>
          <p:nvPr/>
        </p:nvSpPr>
        <p:spPr>
          <a:xfrm>
            <a:off x="4648200" y="3124200"/>
            <a:ext cx="4114799" cy="32004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নবম</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রসায়ন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চতুর্থ</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পর্যায়</a:t>
            </a:r>
            <a:r>
              <a:rPr lang="en-US" sz="2800" dirty="0" smtClean="0">
                <a:solidFill>
                  <a:schemeClr val="tx1"/>
                </a:solidFill>
                <a:latin typeface="NikoshBAN" pitchFamily="2" charset="0"/>
                <a:cs typeface="NikoshBAN" pitchFamily="2" charset="0"/>
              </a:rPr>
              <a:t> </a:t>
            </a:r>
            <a:r>
              <a:rPr lang="en-US" sz="2800" dirty="0" err="1" smtClean="0">
                <a:solidFill>
                  <a:schemeClr val="tx1"/>
                </a:solidFill>
                <a:latin typeface="NikoshBAN" pitchFamily="2" charset="0"/>
                <a:cs typeface="NikoshBAN" pitchFamily="2" charset="0"/>
              </a:rPr>
              <a:t>সারণি</a:t>
            </a:r>
            <a:r>
              <a:rPr lang="en-US" sz="2800" dirty="0" smtClean="0">
                <a:solidFill>
                  <a:schemeClr val="tx1"/>
                </a:solidFill>
                <a:latin typeface="NikoshBAN" pitchFamily="2" charset="0"/>
                <a:cs typeface="NikoshBAN" pitchFamily="2" charset="0"/>
              </a:rPr>
              <a:t>)</a:t>
            </a:r>
            <a:endParaRPr lang="bn-BD" sz="2800" dirty="0" smtClean="0">
              <a:solidFill>
                <a:schemeClr val="tx1"/>
              </a:solidFill>
              <a:latin typeface="NikoshBAN" pitchFamily="2" charset="0"/>
              <a:cs typeface="NikoshBAN" pitchFamily="2" charset="0"/>
            </a:endParaRPr>
          </a:p>
        </p:txBody>
      </p:sp>
      <p:sp>
        <p:nvSpPr>
          <p:cNvPr id="4" name="Rectangle 3"/>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smtClean="0">
                <a:solidFill>
                  <a:schemeClr val="tx1"/>
                </a:solidFill>
                <a:latin typeface="NikoshBAN" pitchFamily="2" charset="0"/>
                <a:cs typeface="NikoshBAN" pitchFamily="2" charset="0"/>
              </a:rPr>
              <a:t> </a:t>
            </a:r>
            <a:r>
              <a:rPr lang="bn-BD" sz="3600" b="1" smtClean="0">
                <a:solidFill>
                  <a:schemeClr val="tx1"/>
                </a:solidFill>
                <a:latin typeface="NikoshBAN" pitchFamily="2" charset="0"/>
                <a:cs typeface="NikoshBAN" pitchFamily="2" charset="0"/>
              </a:rPr>
              <a:t>পরিচিতি</a:t>
            </a:r>
            <a:endParaRPr lang="en-US" sz="3600" b="1" dirty="0">
              <a:solidFill>
                <a:schemeClr val="tx1"/>
              </a:solidFill>
              <a:latin typeface="NikoshBAN" pitchFamily="2" charset="0"/>
              <a:cs typeface="NikoshBAN" pitchFamily="2" charset="0"/>
            </a:endParaRPr>
          </a:p>
        </p:txBody>
      </p:sp>
      <p:cxnSp>
        <p:nvCxnSpPr>
          <p:cNvPr id="5" name="Straight Connector 4"/>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015" t="5644"/>
          <a:stretch/>
        </p:blipFill>
        <p:spPr>
          <a:xfrm>
            <a:off x="6553200" y="381000"/>
            <a:ext cx="1990725" cy="243839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76899"/>
            <a:ext cx="1905000" cy="1915381"/>
          </a:xfrm>
          <a:prstGeom prst="ellipse">
            <a:avLst/>
          </a:prstGeom>
          <a:ln>
            <a:noFill/>
          </a:ln>
          <a:effectLst>
            <a:softEdge rad="112500"/>
          </a:effectLst>
        </p:spPr>
      </p:pic>
    </p:spTree>
    <p:extLst>
      <p:ext uri="{BB962C8B-B14F-4D97-AF65-F5344CB8AC3E}">
        <p14:creationId xmlns:p14="http://schemas.microsoft.com/office/powerpoint/2010/main" val="224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strVal val="#ppt_w*0.70"/>
                                          </p:val>
                                        </p:tav>
                                        <p:tav tm="100000">
                                          <p:val>
                                            <p:strVal val="#ppt_w"/>
                                          </p:val>
                                        </p:tav>
                                      </p:tavLst>
                                    </p:anim>
                                    <p:anim calcmode="lin" valueType="num">
                                      <p:cBhvr>
                                        <p:cTn id="8" dur="3000" fill="hold"/>
                                        <p:tgtEl>
                                          <p:spTgt spid="4"/>
                                        </p:tgtEl>
                                        <p:attrNameLst>
                                          <p:attrName>ppt_h</p:attrName>
                                        </p:attrNameLst>
                                      </p:cBhvr>
                                      <p:tavLst>
                                        <p:tav tm="0">
                                          <p:val>
                                            <p:strVal val="#ppt_h"/>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Effect transition="in" filter="fade">
                                      <p:cBhvr>
                                        <p:cTn id="16" dur="3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3000"/>
                                        <p:tgtEl>
                                          <p:spTgt spid="3"/>
                                        </p:tgtEl>
                                      </p:cBhvr>
                                    </p:animEffect>
                                    <p:anim calcmode="lin" valueType="num">
                                      <p:cBhvr>
                                        <p:cTn id="22" dur="3000" fill="hold"/>
                                        <p:tgtEl>
                                          <p:spTgt spid="3"/>
                                        </p:tgtEl>
                                        <p:attrNameLst>
                                          <p:attrName>ppt_x</p:attrName>
                                        </p:attrNameLst>
                                      </p:cBhvr>
                                      <p:tavLst>
                                        <p:tav tm="0">
                                          <p:val>
                                            <p:strVal val="#ppt_x"/>
                                          </p:val>
                                        </p:tav>
                                        <p:tav tm="100000">
                                          <p:val>
                                            <p:strVal val="#ppt_x"/>
                                          </p:val>
                                        </p:tav>
                                      </p:tavLst>
                                    </p:anim>
                                    <p:anim calcmode="lin" valueType="num">
                                      <p:cBhvr>
                                        <p:cTn id="23" dur="3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3000" fill="hold"/>
                                        <p:tgtEl>
                                          <p:spTgt spid="6"/>
                                        </p:tgtEl>
                                        <p:attrNameLst>
                                          <p:attrName>ppt_w</p:attrName>
                                        </p:attrNameLst>
                                      </p:cBhvr>
                                      <p:tavLst>
                                        <p:tav tm="0">
                                          <p:val>
                                            <p:fltVal val="0"/>
                                          </p:val>
                                        </p:tav>
                                        <p:tav tm="100000">
                                          <p:val>
                                            <p:strVal val="#ppt_w"/>
                                          </p:val>
                                        </p:tav>
                                      </p:tavLst>
                                    </p:anim>
                                    <p:anim calcmode="lin" valueType="num">
                                      <p:cBhvr>
                                        <p:cTn id="29" dur="3000" fill="hold"/>
                                        <p:tgtEl>
                                          <p:spTgt spid="6"/>
                                        </p:tgtEl>
                                        <p:attrNameLst>
                                          <p:attrName>ppt_h</p:attrName>
                                        </p:attrNameLst>
                                      </p:cBhvr>
                                      <p:tavLst>
                                        <p:tav tm="0">
                                          <p:val>
                                            <p:fltVal val="0"/>
                                          </p:val>
                                        </p:tav>
                                        <p:tav tm="100000">
                                          <p:val>
                                            <p:strVal val="#ppt_h"/>
                                          </p:val>
                                        </p:tav>
                                      </p:tavLst>
                                    </p:anim>
                                    <p:animEffect transition="in" filter="fade">
                                      <p:cBhvr>
                                        <p:cTn id="30" dur="3000"/>
                                        <p:tgtEl>
                                          <p:spTgt spid="6"/>
                                        </p:tgtEl>
                                      </p:cBhvr>
                                    </p:animEffect>
                                  </p:childTnLst>
                                </p:cTn>
                              </p:par>
                              <p:par>
                                <p:cTn id="31" presetID="53" presetClass="entr" presetSubtype="1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3000" fill="hold"/>
                                        <p:tgtEl>
                                          <p:spTgt spid="8"/>
                                        </p:tgtEl>
                                        <p:attrNameLst>
                                          <p:attrName>ppt_w</p:attrName>
                                        </p:attrNameLst>
                                      </p:cBhvr>
                                      <p:tavLst>
                                        <p:tav tm="0">
                                          <p:val>
                                            <p:fltVal val="0"/>
                                          </p:val>
                                        </p:tav>
                                        <p:tav tm="100000">
                                          <p:val>
                                            <p:strVal val="#ppt_w"/>
                                          </p:val>
                                        </p:tav>
                                      </p:tavLst>
                                    </p:anim>
                                    <p:anim calcmode="lin" valueType="num">
                                      <p:cBhvr>
                                        <p:cTn id="34" dur="3000" fill="hold"/>
                                        <p:tgtEl>
                                          <p:spTgt spid="8"/>
                                        </p:tgtEl>
                                        <p:attrNameLst>
                                          <p:attrName>ppt_h</p:attrName>
                                        </p:attrNameLst>
                                      </p:cBhvr>
                                      <p:tavLst>
                                        <p:tav tm="0">
                                          <p:val>
                                            <p:fltVal val="0"/>
                                          </p:val>
                                        </p:tav>
                                        <p:tav tm="100000">
                                          <p:val>
                                            <p:strVal val="#ppt_h"/>
                                          </p:val>
                                        </p:tav>
                                      </p:tavLst>
                                    </p:anim>
                                    <p:animEffect transition="in" filter="fade">
                                      <p:cBhvr>
                                        <p:cTn id="35"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cking book.jpeg"/>
          <p:cNvPicPr>
            <a:picLocks noChangeAspect="1"/>
          </p:cNvPicPr>
          <p:nvPr/>
        </p:nvPicPr>
        <p:blipFill>
          <a:blip r:embed="rId2"/>
          <a:stretch>
            <a:fillRect/>
          </a:stretch>
        </p:blipFill>
        <p:spPr>
          <a:xfrm>
            <a:off x="76200" y="1752600"/>
            <a:ext cx="4419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boolshelf.jpeg"/>
          <p:cNvPicPr>
            <a:picLocks noChangeAspect="1"/>
          </p:cNvPicPr>
          <p:nvPr/>
        </p:nvPicPr>
        <p:blipFill>
          <a:blip r:embed="rId3"/>
          <a:stretch>
            <a:fillRect/>
          </a:stretch>
        </p:blipFill>
        <p:spPr>
          <a:xfrm>
            <a:off x="4648200" y="1752600"/>
            <a:ext cx="4419600" cy="4572000"/>
          </a:xfrm>
          <a:prstGeom prst="rect">
            <a:avLst/>
          </a:prstGeom>
        </p:spPr>
      </p:pic>
      <p:sp>
        <p:nvSpPr>
          <p:cNvPr id="4" name="TextBox 3"/>
          <p:cNvSpPr txBox="1"/>
          <p:nvPr/>
        </p:nvSpPr>
        <p:spPr>
          <a:xfrm>
            <a:off x="304800" y="762000"/>
            <a:ext cx="8686800" cy="58477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0" scaled="1"/>
            <a:tileRect/>
          </a:gradFill>
        </p:spPr>
        <p:txBody>
          <a:bodyPr wrap="square" rtlCol="0">
            <a:spAutoFit/>
          </a:bodyPr>
          <a:lstStyle/>
          <a:p>
            <a:pPr algn="ctr"/>
            <a:r>
              <a:rPr lang="bn-BD" sz="3200" dirty="0" smtClean="0">
                <a:latin typeface="NikoshBAN" pitchFamily="2" charset="0"/>
                <a:cs typeface="NikoshBAN" pitchFamily="2" charset="0"/>
              </a:rPr>
              <a:t>এলোমেলোভাবে পরে থাকা বইগুলোকে তাকে সাজানোর কারণ কি?</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1521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09600"/>
            <a:ext cx="4114800" cy="584775"/>
          </a:xfrm>
          <a:prstGeom prst="rect">
            <a:avLst/>
          </a:prstGeom>
          <a:solidFill>
            <a:srgbClr val="00B050"/>
          </a:solidFill>
        </p:spPr>
        <p:txBody>
          <a:bodyPr wrap="square" rtlCol="0">
            <a:spAutoFit/>
          </a:bodyPr>
          <a:lstStyle/>
          <a:p>
            <a:pPr algn="ctr"/>
            <a:r>
              <a:rPr lang="bn-BD" sz="3200" dirty="0" smtClean="0">
                <a:latin typeface="NikoshBAN" pitchFamily="2" charset="0"/>
                <a:cs typeface="NikoshBAN" pitchFamily="2" charset="0"/>
              </a:rPr>
              <a:t>পর্যায় সারণির সুবিধা</a:t>
            </a:r>
            <a:endParaRPr lang="en-US" sz="3200" dirty="0">
              <a:latin typeface="NikoshBAN" pitchFamily="2" charset="0"/>
              <a:cs typeface="NikoshBAN" pitchFamily="2" charset="0"/>
            </a:endParaRPr>
          </a:p>
        </p:txBody>
      </p:sp>
      <p:pic>
        <p:nvPicPr>
          <p:cNvPr id="3" name="Picture 2" descr="7168804_orig.png"/>
          <p:cNvPicPr>
            <a:picLocks noChangeAspect="1"/>
          </p:cNvPicPr>
          <p:nvPr/>
        </p:nvPicPr>
        <p:blipFill>
          <a:blip r:embed="rId2"/>
          <a:stretch>
            <a:fillRect/>
          </a:stretch>
        </p:blipFill>
        <p:spPr>
          <a:xfrm>
            <a:off x="1219200" y="1752600"/>
            <a:ext cx="7013359" cy="3940232"/>
          </a:xfrm>
          <a:prstGeom prst="rect">
            <a:avLst/>
          </a:prstGeom>
        </p:spPr>
      </p:pic>
    </p:spTree>
    <p:extLst>
      <p:ext uri="{BB962C8B-B14F-4D97-AF65-F5344CB8AC3E}">
        <p14:creationId xmlns:p14="http://schemas.microsoft.com/office/powerpoint/2010/main" val="223515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57200"/>
            <a:ext cx="3124200" cy="70788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3" name="TextBox 2"/>
          <p:cNvSpPr txBox="1"/>
          <p:nvPr/>
        </p:nvSpPr>
        <p:spPr>
          <a:xfrm>
            <a:off x="1676400" y="2087940"/>
            <a:ext cx="6172200" cy="2062103"/>
          </a:xfrm>
          <a:prstGeom prst="rect">
            <a:avLst/>
          </a:prstGeom>
          <a:solidFill>
            <a:schemeClr val="accent5">
              <a:lumMod val="40000"/>
              <a:lumOff val="60000"/>
            </a:schemeClr>
          </a:solidFill>
          <a:ln w="28575">
            <a:solidFill>
              <a:srgbClr val="FF0000"/>
            </a:solidFill>
          </a:ln>
        </p:spPr>
        <p:txBody>
          <a:bodyPr wrap="square" rtlCol="0">
            <a:spAutoFit/>
          </a:bodyPr>
          <a:lstStyle/>
          <a:p>
            <a:r>
              <a:rPr lang="bn-BD" sz="3200" dirty="0" smtClean="0">
                <a:latin typeface="NikoshBAN" pitchFamily="2" charset="0"/>
                <a:cs typeface="NikoshBAN" pitchFamily="2" charset="0"/>
              </a:rPr>
              <a:t>এই পাঠ শেষে শিক্ষার্থীরা---</a:t>
            </a:r>
            <a:endParaRPr lang="en-US" sz="3200" dirty="0" smtClean="0">
              <a:latin typeface="NikoshBAN" pitchFamily="2" charset="0"/>
              <a:cs typeface="NikoshBAN" pitchFamily="2" charset="0"/>
            </a:endParaRPr>
          </a:p>
          <a:p>
            <a:r>
              <a:rPr lang="bn-BD" sz="3200" dirty="0" smtClean="0">
                <a:latin typeface="NikoshBAN" pitchFamily="2" charset="0"/>
                <a:cs typeface="NikoshBAN" pitchFamily="2" charset="0"/>
              </a:rPr>
              <a:t>১</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ক্ষার ধাতু কি তা বলতে পারবে</a:t>
            </a:r>
          </a:p>
          <a:p>
            <a:r>
              <a:rPr lang="bn-BD" sz="3200" dirty="0" smtClean="0">
                <a:latin typeface="NikoshBAN" pitchFamily="2" charset="0"/>
                <a:cs typeface="NikoshBAN" pitchFamily="2" charset="0"/>
              </a:rPr>
              <a:t>২</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ক্ষার ধাতুর বৈশিষ্ট্য বলতে পারবে</a:t>
            </a:r>
          </a:p>
          <a:p>
            <a:r>
              <a:rPr lang="en-US" sz="3200" dirty="0" smtClean="0">
                <a:latin typeface="NikoshBAN" pitchFamily="2" charset="0"/>
                <a:cs typeface="NikoshBAN" pitchFamily="2" charset="0"/>
              </a:rPr>
              <a:t>3. </a:t>
            </a:r>
            <a:r>
              <a:rPr lang="bn-BD" sz="3200" dirty="0" smtClean="0">
                <a:latin typeface="NikoshBAN" pitchFamily="2" charset="0"/>
                <a:cs typeface="NikoshBAN" pitchFamily="2" charset="0"/>
              </a:rPr>
              <a:t>পর্যায় সারণির সুবিধা ব্যাখ্যা করতে পারবে।</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97594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351182"/>
            <a:ext cx="5867400" cy="523220"/>
          </a:xfrm>
          <a:prstGeom prst="rect">
            <a:avLst/>
          </a:prstGeom>
          <a:solidFill>
            <a:srgbClr val="00B0F0"/>
          </a:solidFill>
        </p:spPr>
        <p:txBody>
          <a:bodyPr wrap="square" rtlCol="0">
            <a:spAutoFit/>
          </a:bodyPr>
          <a:lstStyle/>
          <a:p>
            <a:pPr algn="ctr"/>
            <a:r>
              <a:rPr lang="bn-BD" sz="2800" dirty="0" smtClean="0">
                <a:latin typeface="NikoshBAN" pitchFamily="2" charset="0"/>
                <a:cs typeface="NikoshBAN" pitchFamily="2" charset="0"/>
              </a:rPr>
              <a:t>নিচের মৌলসমূহের ইলেকট্রন বিন্যাস লক্ষ কর।</a:t>
            </a:r>
            <a:endParaRPr lang="en-US" sz="2800" dirty="0">
              <a:latin typeface="NikoshBAN" pitchFamily="2" charset="0"/>
              <a:cs typeface="NikoshBAN" pitchFamily="2" charset="0"/>
            </a:endParaRPr>
          </a:p>
        </p:txBody>
      </p:sp>
      <p:grpSp>
        <p:nvGrpSpPr>
          <p:cNvPr id="3" name="Group 2"/>
          <p:cNvGrpSpPr/>
          <p:nvPr/>
        </p:nvGrpSpPr>
        <p:grpSpPr>
          <a:xfrm>
            <a:off x="609600" y="1192081"/>
            <a:ext cx="7543800" cy="1552707"/>
            <a:chOff x="609600" y="1192081"/>
            <a:chExt cx="7543800" cy="1552707"/>
          </a:xfrm>
        </p:grpSpPr>
        <p:sp>
          <p:nvSpPr>
            <p:cNvPr id="8" name="TextBox 7"/>
            <p:cNvSpPr txBox="1"/>
            <p:nvPr/>
          </p:nvSpPr>
          <p:spPr>
            <a:xfrm>
              <a:off x="609600" y="1192081"/>
              <a:ext cx="7543800" cy="1549142"/>
            </a:xfrm>
            <a:prstGeom prst="rect">
              <a:avLst/>
            </a:prstGeom>
            <a:noFill/>
          </p:spPr>
          <p:txBody>
            <a:bodyPr wrap="square" rtlCol="0">
              <a:spAutoFit/>
            </a:bodyPr>
            <a:lstStyle/>
            <a:p>
              <a:r>
                <a:rPr lang="en-US" sz="3600" dirty="0" smtClean="0">
                  <a:latin typeface="NikoshBAN" pitchFamily="2" charset="0"/>
                  <a:cs typeface="NikoshBAN" pitchFamily="2" charset="0"/>
                </a:rPr>
                <a:t>Li</a:t>
              </a:r>
              <a:r>
                <a:rPr lang="en-US" sz="4400" baseline="-20000" dirty="0" smtClean="0">
                  <a:cs typeface="NikoshBAN" pitchFamily="2" charset="0"/>
                </a:rPr>
                <a:t>3                                2,</a:t>
              </a:r>
              <a:r>
                <a:rPr lang="en-US" sz="4400" baseline="-20000" dirty="0" smtClean="0">
                  <a:solidFill>
                    <a:srgbClr val="FF0000"/>
                  </a:solidFill>
                  <a:cs typeface="NikoshBAN" pitchFamily="2" charset="0"/>
                </a:rPr>
                <a:t>1</a:t>
              </a:r>
              <a:endParaRPr lang="en-US" sz="4400" baseline="-20000" dirty="0" smtClean="0">
                <a:cs typeface="NikoshBAN" pitchFamily="2" charset="0"/>
              </a:endParaRPr>
            </a:p>
            <a:p>
              <a:r>
                <a:rPr lang="en-US" sz="4400" baseline="-20000" dirty="0" smtClean="0">
                  <a:cs typeface="NikoshBAN" pitchFamily="2" charset="0"/>
                </a:rPr>
                <a:t>Na</a:t>
              </a:r>
              <a:r>
                <a:rPr lang="en-US" sz="4400" baseline="-42000" dirty="0" smtClean="0">
                  <a:cs typeface="NikoshBAN" pitchFamily="2" charset="0"/>
                </a:rPr>
                <a:t>11                               2,8,</a:t>
              </a:r>
              <a:r>
                <a:rPr lang="en-US" sz="4400" baseline="-42000" dirty="0" smtClean="0">
                  <a:solidFill>
                    <a:srgbClr val="FF0000"/>
                  </a:solidFill>
                  <a:cs typeface="NikoshBAN" pitchFamily="2" charset="0"/>
                </a:rPr>
                <a:t>1</a:t>
              </a:r>
              <a:endParaRPr lang="en-US" sz="4400" baseline="-42000" dirty="0" smtClean="0">
                <a:cs typeface="NikoshBAN" pitchFamily="2" charset="0"/>
              </a:endParaRPr>
            </a:p>
            <a:p>
              <a:r>
                <a:rPr lang="en-US" sz="4400" baseline="-42000" dirty="0" smtClean="0">
                  <a:cs typeface="NikoshBAN" pitchFamily="2" charset="0"/>
                </a:rPr>
                <a:t>K</a:t>
              </a:r>
              <a:r>
                <a:rPr lang="en-US" sz="4400" baseline="-56000" dirty="0" smtClean="0">
                  <a:cs typeface="NikoshBAN" pitchFamily="2" charset="0"/>
                </a:rPr>
                <a:t>19                                 2,8,8,</a:t>
              </a:r>
              <a:r>
                <a:rPr lang="en-US" sz="4400" baseline="-56000" dirty="0" smtClean="0">
                  <a:solidFill>
                    <a:srgbClr val="FF0000"/>
                  </a:solidFill>
                  <a:cs typeface="NikoshBAN" pitchFamily="2" charset="0"/>
                </a:rPr>
                <a:t>1</a:t>
              </a:r>
            </a:p>
          </p:txBody>
        </p:sp>
        <p:cxnSp>
          <p:nvCxnSpPr>
            <p:cNvPr id="9" name="Straight Arrow Connector 8"/>
            <p:cNvCxnSpPr/>
            <p:nvPr/>
          </p:nvCxnSpPr>
          <p:spPr>
            <a:xfrm>
              <a:off x="1905000" y="1573081"/>
              <a:ext cx="2743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001" y="2743200"/>
              <a:ext cx="2819399"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001" y="2282056"/>
              <a:ext cx="2819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297873" y="3352800"/>
            <a:ext cx="8153400" cy="954107"/>
          </a:xfrm>
          <a:prstGeom prst="rect">
            <a:avLst/>
          </a:prstGeom>
          <a:noFill/>
        </p:spPr>
        <p:txBody>
          <a:bodyPr wrap="square" rtlCol="0">
            <a:spAutoFit/>
          </a:bodyPr>
          <a:lstStyle/>
          <a:p>
            <a:r>
              <a:rPr lang="en-US" sz="2800" dirty="0" smtClean="0">
                <a:latin typeface="NikoshBAN" pitchFamily="2" charset="0"/>
                <a:cs typeface="NikoshBAN" pitchFamily="2" charset="0"/>
              </a:rPr>
              <a:t>গ্রুপ-১ এ </a:t>
            </a:r>
            <a:r>
              <a:rPr lang="en-US" sz="2800" dirty="0" err="1" smtClean="0">
                <a:latin typeface="NikoshBAN" pitchFamily="2" charset="0"/>
                <a:cs typeface="NikoshBAN" pitchFamily="2" charset="0"/>
              </a:rPr>
              <a:t>অবস্থিত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বৈশিষ্ট্যের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অন্যটির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নয়</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কী</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13" name="TextBox 12"/>
          <p:cNvSpPr txBox="1"/>
          <p:nvPr/>
        </p:nvSpPr>
        <p:spPr>
          <a:xfrm>
            <a:off x="349827" y="4306907"/>
            <a:ext cx="7010400" cy="523220"/>
          </a:xfrm>
          <a:prstGeom prst="rect">
            <a:avLst/>
          </a:prstGeom>
          <a:noFill/>
        </p:spPr>
        <p:txBody>
          <a:bodyPr wrap="square" rtlCol="0">
            <a:spAutoFit/>
          </a:bodyPr>
          <a:lstStyle/>
          <a:p>
            <a:r>
              <a:rPr lang="bn-BD" sz="2800" dirty="0" smtClean="0">
                <a:latin typeface="NikoshBAN" pitchFamily="2" charset="0"/>
                <a:cs typeface="NikoshBAN" pitchFamily="2" charset="0"/>
              </a:rPr>
              <a:t>যৌগ গঠনের ক্ষেত্রে মৌলগুলো ইলেকট্রন গ্রহণ না বর্জন করে?</a:t>
            </a:r>
            <a:endParaRPr lang="en-US" sz="2800" dirty="0">
              <a:latin typeface="NikoshBAN" pitchFamily="2" charset="0"/>
              <a:cs typeface="NikoshBAN" pitchFamily="2" charset="0"/>
            </a:endParaRPr>
          </a:p>
        </p:txBody>
      </p:sp>
      <p:sp>
        <p:nvSpPr>
          <p:cNvPr id="14" name="TextBox 13"/>
          <p:cNvSpPr txBox="1"/>
          <p:nvPr/>
        </p:nvSpPr>
        <p:spPr>
          <a:xfrm>
            <a:off x="318655" y="4845009"/>
            <a:ext cx="5562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গ্রুপ-</a:t>
            </a:r>
            <a:r>
              <a:rPr lang="en-US" sz="2800" dirty="0" smtClean="0">
                <a:cs typeface="NikoshBAN" pitchFamily="2" charset="0"/>
              </a:rPr>
              <a:t>1 </a:t>
            </a:r>
            <a:r>
              <a:rPr lang="bn-BD" sz="2800" dirty="0" smtClean="0">
                <a:cs typeface="NikoshBAN" pitchFamily="2" charset="0"/>
              </a:rPr>
              <a:t>এর মৌলগুলো কী ধরণের যৌগ গঠন করে?</a:t>
            </a:r>
            <a:endParaRPr lang="en-US" sz="2800" dirty="0">
              <a:latin typeface="NikoshBAN" pitchFamily="2" charset="0"/>
              <a:cs typeface="NikoshBAN" pitchFamily="2" charset="0"/>
            </a:endParaRPr>
          </a:p>
        </p:txBody>
      </p:sp>
      <p:sp>
        <p:nvSpPr>
          <p:cNvPr id="15" name="TextBox 14"/>
          <p:cNvSpPr txBox="1"/>
          <p:nvPr/>
        </p:nvSpPr>
        <p:spPr>
          <a:xfrm>
            <a:off x="297873" y="5894716"/>
            <a:ext cx="6705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 তিনটির ইলেকট্রন বিন্যাসে কোন মিল খুজে পাও কী? </a:t>
            </a:r>
            <a:endParaRPr lang="en-US" sz="2800" dirty="0">
              <a:latin typeface="NikoshBAN" pitchFamily="2" charset="0"/>
              <a:cs typeface="NikoshBAN" pitchFamily="2" charset="0"/>
            </a:endParaRPr>
          </a:p>
        </p:txBody>
      </p:sp>
      <p:sp>
        <p:nvSpPr>
          <p:cNvPr id="16" name="TextBox 15"/>
          <p:cNvSpPr txBox="1"/>
          <p:nvPr/>
        </p:nvSpPr>
        <p:spPr>
          <a:xfrm>
            <a:off x="342900" y="5368229"/>
            <a:ext cx="59436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মৌলগুলো পর্যায় সারণির কত নম্বর গ্রুপে অবস্থিত?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5540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3000"/>
                                        <p:tgtEl>
                                          <p:spTgt spid="3"/>
                                        </p:tgtEl>
                                      </p:cBhvr>
                                    </p:animEffect>
                                    <p:anim calcmode="lin" valueType="num">
                                      <p:cBhvr>
                                        <p:cTn id="15" dur="3000" fill="hold"/>
                                        <p:tgtEl>
                                          <p:spTgt spid="3"/>
                                        </p:tgtEl>
                                        <p:attrNameLst>
                                          <p:attrName>ppt_x</p:attrName>
                                        </p:attrNameLst>
                                      </p:cBhvr>
                                      <p:tavLst>
                                        <p:tav tm="0">
                                          <p:val>
                                            <p:strVal val="#ppt_x"/>
                                          </p:val>
                                        </p:tav>
                                        <p:tav tm="100000">
                                          <p:val>
                                            <p:strVal val="#ppt_x"/>
                                          </p:val>
                                        </p:tav>
                                      </p:tavLst>
                                    </p:anim>
                                    <p:anim calcmode="lin" valueType="num">
                                      <p:cBhvr>
                                        <p:cTn id="16" dur="3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ppt_x</p:attrName>
                                        </p:attrNameLst>
                                      </p:cBhvr>
                                      <p:tavLst>
                                        <p:tav tm="0">
                                          <p:val>
                                            <p:strVal val="#ppt_x-.2"/>
                                          </p:val>
                                        </p:tav>
                                        <p:tav tm="100000">
                                          <p:val>
                                            <p:strVal val="#ppt_x"/>
                                          </p:val>
                                        </p:tav>
                                      </p:tavLst>
                                    </p:anim>
                                    <p:anim calcmode="lin" valueType="num">
                                      <p:cBhvr>
                                        <p:cTn id="29"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xit" presetSubtype="0" fill="hold" grpId="1" nodeType="clickEffect">
                                  <p:stCondLst>
                                    <p:cond delay="0"/>
                                  </p:stCondLst>
                                  <p:childTnLst>
                                    <p:animEffect transition="out" filter="dissolv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ppt_x</p:attrName>
                                        </p:attrNameLst>
                                      </p:cBhvr>
                                      <p:tavLst>
                                        <p:tav tm="0">
                                          <p:val>
                                            <p:strVal val="#ppt_x-.2"/>
                                          </p:val>
                                        </p:tav>
                                        <p:tav tm="100000">
                                          <p:val>
                                            <p:strVal val="#ppt_x"/>
                                          </p:val>
                                        </p:tav>
                                      </p:tavLst>
                                    </p:anim>
                                    <p:anim calcmode="lin" valueType="num">
                                      <p:cBhvr>
                                        <p:cTn id="4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1" nodeType="clickEffect">
                                  <p:stCondLst>
                                    <p:cond delay="0"/>
                                  </p:stCondLst>
                                  <p:childTnLst>
                                    <p:animEffect transition="out" filter="dissolv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1000" fill="hold"/>
                                        <p:tgtEl>
                                          <p:spTgt spid="15"/>
                                        </p:tgtEl>
                                        <p:attrNameLst>
                                          <p:attrName>ppt_x</p:attrName>
                                        </p:attrNameLst>
                                      </p:cBhvr>
                                      <p:tavLst>
                                        <p:tav tm="0">
                                          <p:val>
                                            <p:strVal val="#ppt_x-.2"/>
                                          </p:val>
                                        </p:tav>
                                        <p:tav tm="100000">
                                          <p:val>
                                            <p:strVal val="#ppt_x"/>
                                          </p:val>
                                        </p:tav>
                                      </p:tavLst>
                                    </p:anim>
                                    <p:anim calcmode="lin" valueType="num">
                                      <p:cBhvr>
                                        <p:cTn id="53"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3" grpId="0"/>
      <p:bldP spid="13" grpId="1"/>
      <p:bldP spid="14" grpId="0"/>
      <p:bldP spid="14" grpId="1"/>
      <p:bldP spid="15" grpId="0"/>
      <p:bldP spid="15" grpId="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24200" y="48220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143000" y="915962"/>
            <a:ext cx="25146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582615" y="86320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88677" y="122076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417277" y="214981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71800" y="274476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297336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25415" y="243996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0600" y="144936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2200" y="76356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76400" y="1332131"/>
            <a:ext cx="1606062"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95600" y="175416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47800" y="1902166"/>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17080" y="1865531"/>
            <a:ext cx="1182255" cy="646331"/>
          </a:xfrm>
          <a:prstGeom prst="rect">
            <a:avLst/>
          </a:prstGeom>
          <a:noFill/>
          <a:ln>
            <a:solidFill>
              <a:schemeClr val="bg2">
                <a:lumMod val="90000"/>
              </a:schemeClr>
            </a:solid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207818" y="3733800"/>
            <a:ext cx="8915400" cy="830997"/>
          </a:xfrm>
          <a:prstGeom prst="rect">
            <a:avLst/>
          </a:prstGeom>
          <a:noFill/>
        </p:spPr>
        <p:txBody>
          <a:bodyPr wrap="square" rtlCol="0">
            <a:spAutoFit/>
          </a:bodyPr>
          <a:lstStyle/>
          <a:p>
            <a:r>
              <a:rPr lang="bn-BD" sz="2400" dirty="0" smtClean="0">
                <a:latin typeface="NikoshBAN" pitchFamily="2" charset="0"/>
                <a:cs typeface="NikoshBAN" pitchFamily="2" charset="0"/>
              </a:rPr>
              <a:t>তাহলে ১১৮টি মৌলের মধ্যে যে সকল মৌলেকে ইলেকট্রন বিন্যাস করলে  সর্বশেষ  শক্তি স্তরে ১টি ইলেকট্রন থাকে তারা সহজেই ইলেকট্রন ত্যাগ করে আয়নিক বন্ধন তৈরি করতে পারে। </a:t>
            </a:r>
            <a:endParaRPr lang="en-US" sz="2400" dirty="0">
              <a:latin typeface="NikoshBAN" pitchFamily="2" charset="0"/>
              <a:cs typeface="NikoshBAN" pitchFamily="2" charset="0"/>
            </a:endParaRPr>
          </a:p>
        </p:txBody>
      </p:sp>
      <p:sp>
        <p:nvSpPr>
          <p:cNvPr id="32" name="TextBox 31"/>
          <p:cNvSpPr txBox="1"/>
          <p:nvPr/>
        </p:nvSpPr>
        <p:spPr>
          <a:xfrm>
            <a:off x="457200" y="5638800"/>
            <a:ext cx="8229600" cy="461665"/>
          </a:xfrm>
          <a:prstGeom prst="rect">
            <a:avLst/>
          </a:prstGeom>
          <a:noFill/>
        </p:spPr>
        <p:txBody>
          <a:bodyPr wrap="square" rtlCol="0">
            <a:spAutoFit/>
          </a:bodyPr>
          <a:lstStyle/>
          <a:p>
            <a:r>
              <a:rPr lang="bn-BD" sz="2400" dirty="0" smtClean="0">
                <a:latin typeface="NikoshBAN" pitchFamily="2" charset="0"/>
                <a:cs typeface="NikoshBAN" pitchFamily="2" charset="0"/>
              </a:rPr>
              <a:t>অনুরুপভাবে গ্রুপ-১ এ অবস্থিত সকল মৌল তার শেষ কক্ষ পথের ইলেক্ট্রনটি প্রদান করে।</a:t>
            </a:r>
            <a:endParaRPr lang="en-US" sz="2400" dirty="0">
              <a:latin typeface="NikoshBAN" pitchFamily="2" charset="0"/>
              <a:cs typeface="NikoshBAN" pitchFamily="2" charset="0"/>
            </a:endParaRPr>
          </a:p>
        </p:txBody>
      </p:sp>
      <p:sp>
        <p:nvSpPr>
          <p:cNvPr id="37" name="Oval 36"/>
          <p:cNvSpPr/>
          <p:nvPr/>
        </p:nvSpPr>
        <p:spPr>
          <a:xfrm>
            <a:off x="2039814" y="1754162"/>
            <a:ext cx="817685" cy="7577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99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grpId="0" nodeType="clickEffect">
                                  <p:stCondLst>
                                    <p:cond delay="0"/>
                                  </p:stCondLst>
                                  <p:childTnLst>
                                    <p:animMotion origin="layout" path="M -1.66667E-6 0.01562 L 0.08355 -0.10764 C 0.10113 -0.13581 0.12739 -0.15105 0.15495 -0.15105 C 0.1862 -0.15105 0.21116 -0.13581 0.22873 -0.10764 L 0.3125 0.01562 " pathEditMode="relative" rAng="0" ptsTypes="FffFF">
                                      <p:cBhvr>
                                        <p:cTn id="6" dur="2000" fill="hold"/>
                                        <p:tgtEl>
                                          <p:spTgt spid="2"/>
                                        </p:tgtEl>
                                        <p:attrNameLst>
                                          <p:attrName>ppt_x</p:attrName>
                                          <p:attrName>ppt_y</p:attrName>
                                        </p:attrNameLst>
                                      </p:cBhvr>
                                      <p:rCtr x="15625" y="-8333"/>
                                    </p:animMotion>
                                  </p:childTnLst>
                                </p:cTn>
                              </p:par>
                              <p:par>
                                <p:cTn id="7" presetID="53" presetClass="entr" presetSubtype="16"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ppt_x</p:attrName>
                                        </p:attrNameLst>
                                      </p:cBhvr>
                                      <p:tavLst>
                                        <p:tav tm="0">
                                          <p:val>
                                            <p:strVal val="#ppt_x-.2"/>
                                          </p:val>
                                        </p:tav>
                                        <p:tav tm="100000">
                                          <p:val>
                                            <p:strVal val="#ppt_x"/>
                                          </p:val>
                                        </p:tav>
                                      </p:tavLst>
                                    </p:anim>
                                    <p:anim calcmode="lin" valueType="num">
                                      <p:cBhvr>
                                        <p:cTn id="1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1000" fill="hold"/>
                                        <p:tgtEl>
                                          <p:spTgt spid="32"/>
                                        </p:tgtEl>
                                        <p:attrNameLst>
                                          <p:attrName>ppt_x</p:attrName>
                                        </p:attrNameLst>
                                      </p:cBhvr>
                                      <p:tavLst>
                                        <p:tav tm="0">
                                          <p:val>
                                            <p:strVal val="#ppt_x-.2"/>
                                          </p:val>
                                        </p:tav>
                                        <p:tav tm="100000">
                                          <p:val>
                                            <p:strVal val="#ppt_x"/>
                                          </p:val>
                                        </p:tav>
                                      </p:tavLst>
                                    </p:anim>
                                    <p:anim calcmode="lin" valueType="num">
                                      <p:cBhvr>
                                        <p:cTn id="2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p:bldP spid="32" grpId="0"/>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n 1"/>
          <p:cNvSpPr/>
          <p:nvPr/>
        </p:nvSpPr>
        <p:spPr>
          <a:xfrm>
            <a:off x="990600" y="3581400"/>
            <a:ext cx="2895600" cy="2743200"/>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Can 2"/>
          <p:cNvSpPr/>
          <p:nvPr/>
        </p:nvSpPr>
        <p:spPr>
          <a:xfrm>
            <a:off x="990600" y="4724400"/>
            <a:ext cx="2895600" cy="160020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4" name="Picture 3" descr="Sodium.jpg"/>
          <p:cNvPicPr>
            <a:picLocks noChangeAspect="1"/>
          </p:cNvPicPr>
          <p:nvPr/>
        </p:nvPicPr>
        <p:blipFill>
          <a:blip r:embed="rId2"/>
          <a:stretch>
            <a:fillRect/>
          </a:stretch>
        </p:blipFill>
        <p:spPr>
          <a:xfrm>
            <a:off x="1600200" y="381000"/>
            <a:ext cx="2133600" cy="1524000"/>
          </a:xfrm>
          <a:prstGeom prst="rect">
            <a:avLst/>
          </a:prstGeom>
        </p:spPr>
      </p:pic>
      <p:cxnSp>
        <p:nvCxnSpPr>
          <p:cNvPr id="5" name="Straight Arrow Connector 4"/>
          <p:cNvCxnSpPr/>
          <p:nvPr/>
        </p:nvCxnSpPr>
        <p:spPr>
          <a:xfrm flipV="1">
            <a:off x="3352800" y="1447800"/>
            <a:ext cx="2057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10200" y="990600"/>
            <a:ext cx="838200" cy="646331"/>
          </a:xfrm>
          <a:prstGeom prst="rect">
            <a:avLst/>
          </a:prstGeom>
          <a:noFill/>
        </p:spPr>
        <p:txBody>
          <a:bodyPr wrap="square" rtlCol="0">
            <a:spAutoFit/>
          </a:bodyPr>
          <a:lstStyle/>
          <a:p>
            <a:r>
              <a:rPr lang="en-US" sz="3600" dirty="0" smtClean="0">
                <a:solidFill>
                  <a:srgbClr val="FF0000"/>
                </a:solidFill>
              </a:rPr>
              <a:t>Na</a:t>
            </a:r>
            <a:endParaRPr lang="en-US" sz="3600" dirty="0">
              <a:solidFill>
                <a:srgbClr val="FF0000"/>
              </a:solidFill>
            </a:endParaRPr>
          </a:p>
        </p:txBody>
      </p:sp>
      <p:cxnSp>
        <p:nvCxnSpPr>
          <p:cNvPr id="7" name="Straight Arrow Connector 6"/>
          <p:cNvCxnSpPr/>
          <p:nvPr/>
        </p:nvCxnSpPr>
        <p:spPr>
          <a:xfrm flipV="1">
            <a:off x="3505200" y="5410200"/>
            <a:ext cx="2057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105400"/>
            <a:ext cx="1143000" cy="523220"/>
          </a:xfrm>
          <a:prstGeom prst="rect">
            <a:avLst/>
          </a:prstGeom>
          <a:noFill/>
        </p:spPr>
        <p:txBody>
          <a:bodyPr wrap="square" rtlCol="0">
            <a:spAutoFit/>
          </a:bodyPr>
          <a:lstStyle/>
          <a:p>
            <a:r>
              <a:rPr lang="en-US" sz="2800" dirty="0" smtClean="0">
                <a:solidFill>
                  <a:srgbClr val="FF0000"/>
                </a:solidFill>
              </a:rPr>
              <a:t>H</a:t>
            </a:r>
            <a:r>
              <a:rPr lang="en-US" sz="2800" baseline="-16000" dirty="0" smtClean="0">
                <a:solidFill>
                  <a:srgbClr val="FF0000"/>
                </a:solidFill>
              </a:rPr>
              <a:t>2</a:t>
            </a:r>
            <a:r>
              <a:rPr lang="en-US" sz="2800" dirty="0" smtClean="0">
                <a:solidFill>
                  <a:srgbClr val="FF0000"/>
                </a:solidFill>
              </a:rPr>
              <a:t>O</a:t>
            </a:r>
            <a:endParaRPr lang="en-US" sz="2800" dirty="0">
              <a:solidFill>
                <a:srgbClr val="FF0000"/>
              </a:solidFill>
            </a:endParaRPr>
          </a:p>
        </p:txBody>
      </p:sp>
      <p:sp>
        <p:nvSpPr>
          <p:cNvPr id="9" name="TextBox 8"/>
          <p:cNvSpPr txBox="1"/>
          <p:nvPr/>
        </p:nvSpPr>
        <p:spPr>
          <a:xfrm>
            <a:off x="7315200" y="3581400"/>
            <a:ext cx="1295400" cy="523220"/>
          </a:xfrm>
          <a:prstGeom prst="rect">
            <a:avLst/>
          </a:prstGeom>
          <a:noFill/>
        </p:spPr>
        <p:txBody>
          <a:bodyPr wrap="square" rtlCol="0">
            <a:spAutoFit/>
          </a:bodyPr>
          <a:lstStyle/>
          <a:p>
            <a:r>
              <a:rPr lang="en-US" sz="2800" dirty="0" err="1" smtClean="0"/>
              <a:t>NaOH</a:t>
            </a:r>
            <a:endParaRPr lang="en-US" sz="2800" dirty="0"/>
          </a:p>
        </p:txBody>
      </p:sp>
      <p:sp>
        <p:nvSpPr>
          <p:cNvPr id="10" name="TextBox 9"/>
          <p:cNvSpPr txBox="1"/>
          <p:nvPr/>
        </p:nvSpPr>
        <p:spPr>
          <a:xfrm>
            <a:off x="7620000" y="4191000"/>
            <a:ext cx="609600" cy="523220"/>
          </a:xfrm>
          <a:prstGeom prst="rect">
            <a:avLst/>
          </a:prstGeom>
          <a:noFill/>
        </p:spPr>
        <p:txBody>
          <a:bodyPr wrap="square" rtlCol="0">
            <a:spAutoFit/>
          </a:bodyPr>
          <a:lstStyle/>
          <a:p>
            <a:r>
              <a:rPr lang="en-US" sz="2800" dirty="0" smtClean="0">
                <a:solidFill>
                  <a:srgbClr val="FF0000"/>
                </a:solidFill>
              </a:rPr>
              <a:t>H</a:t>
            </a:r>
            <a:r>
              <a:rPr lang="en-US" sz="2800" baseline="-16000" dirty="0" smtClean="0">
                <a:solidFill>
                  <a:srgbClr val="FF0000"/>
                </a:solidFill>
              </a:rPr>
              <a:t>2</a:t>
            </a:r>
            <a:endParaRPr lang="en-US" sz="2800" dirty="0">
              <a:solidFill>
                <a:srgbClr val="FF0000"/>
              </a:solidFill>
            </a:endParaRPr>
          </a:p>
        </p:txBody>
      </p:sp>
      <p:grpSp>
        <p:nvGrpSpPr>
          <p:cNvPr id="11" name="Group 18"/>
          <p:cNvGrpSpPr/>
          <p:nvPr/>
        </p:nvGrpSpPr>
        <p:grpSpPr>
          <a:xfrm>
            <a:off x="1295400" y="5257800"/>
            <a:ext cx="228600" cy="457200"/>
            <a:chOff x="6781800" y="3657600"/>
            <a:chExt cx="228600" cy="457200"/>
          </a:xfrm>
        </p:grpSpPr>
        <p:sp>
          <p:nvSpPr>
            <p:cNvPr id="12" name="Oval 11"/>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4" name="Group 19"/>
          <p:cNvGrpSpPr/>
          <p:nvPr/>
        </p:nvGrpSpPr>
        <p:grpSpPr>
          <a:xfrm>
            <a:off x="1828800" y="5334000"/>
            <a:ext cx="228600" cy="457200"/>
            <a:chOff x="6781800" y="3657600"/>
            <a:chExt cx="228600" cy="457200"/>
          </a:xfrm>
        </p:grpSpPr>
        <p:sp>
          <p:nvSpPr>
            <p:cNvPr id="15" name="Oval 14"/>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Oval 15"/>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7" name="Group 22"/>
          <p:cNvGrpSpPr/>
          <p:nvPr/>
        </p:nvGrpSpPr>
        <p:grpSpPr>
          <a:xfrm>
            <a:off x="2667000" y="5257800"/>
            <a:ext cx="228600" cy="457200"/>
            <a:chOff x="6781800" y="3657600"/>
            <a:chExt cx="228600" cy="457200"/>
          </a:xfrm>
        </p:grpSpPr>
        <p:sp>
          <p:nvSpPr>
            <p:cNvPr id="18" name="Oval 17"/>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Oval 18"/>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0" name="Group 25"/>
          <p:cNvGrpSpPr/>
          <p:nvPr/>
        </p:nvGrpSpPr>
        <p:grpSpPr>
          <a:xfrm>
            <a:off x="3200400" y="5257800"/>
            <a:ext cx="228600" cy="457200"/>
            <a:chOff x="6781800" y="3657600"/>
            <a:chExt cx="228600" cy="457200"/>
          </a:xfrm>
        </p:grpSpPr>
        <p:sp>
          <p:nvSpPr>
            <p:cNvPr id="21" name="Oval 20"/>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3" name="Group 28"/>
          <p:cNvGrpSpPr/>
          <p:nvPr/>
        </p:nvGrpSpPr>
        <p:grpSpPr>
          <a:xfrm>
            <a:off x="6248400" y="3581400"/>
            <a:ext cx="228600" cy="457200"/>
            <a:chOff x="6781800" y="3657600"/>
            <a:chExt cx="228600" cy="457200"/>
          </a:xfrm>
        </p:grpSpPr>
        <p:sp>
          <p:nvSpPr>
            <p:cNvPr id="24" name="Oval 23"/>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cxnSp>
        <p:nvCxnSpPr>
          <p:cNvPr id="26" name="Straight Arrow Connector 25"/>
          <p:cNvCxnSpPr/>
          <p:nvPr/>
        </p:nvCxnSpPr>
        <p:spPr>
          <a:xfrm>
            <a:off x="6629400" y="38100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514600" y="58674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Oval 27"/>
          <p:cNvSpPr/>
          <p:nvPr/>
        </p:nvSpPr>
        <p:spPr>
          <a:xfrm>
            <a:off x="6248400" y="4267200"/>
            <a:ext cx="2286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 name="TextBox 28"/>
          <p:cNvSpPr txBox="1"/>
          <p:nvPr/>
        </p:nvSpPr>
        <p:spPr>
          <a:xfrm>
            <a:off x="4191000" y="6019800"/>
            <a:ext cx="4724400" cy="523220"/>
          </a:xfrm>
          <a:prstGeom prst="rect">
            <a:avLst/>
          </a:prstGeom>
          <a:noFill/>
        </p:spPr>
        <p:txBody>
          <a:bodyPr wrap="square" rtlCol="0">
            <a:spAutoFit/>
          </a:bodyPr>
          <a:lstStyle/>
          <a:p>
            <a:r>
              <a:rPr lang="en-US" sz="2800" dirty="0" smtClean="0"/>
              <a:t>2Na+ 2H</a:t>
            </a:r>
            <a:r>
              <a:rPr lang="en-US" sz="2800" baseline="-10000" dirty="0" smtClean="0"/>
              <a:t>2</a:t>
            </a:r>
            <a:r>
              <a:rPr lang="en-US" sz="2800" dirty="0" smtClean="0"/>
              <a:t>O  =  2NaOH +H</a:t>
            </a:r>
            <a:r>
              <a:rPr lang="en-US" sz="2800" baseline="-10000" dirty="0" smtClean="0"/>
              <a:t>2</a:t>
            </a:r>
            <a:r>
              <a:rPr lang="en-US" sz="2800" dirty="0" smtClean="0"/>
              <a:t>  </a:t>
            </a:r>
            <a:endParaRPr lang="en-US" sz="2800" baseline="-10000" dirty="0"/>
          </a:p>
        </p:txBody>
      </p:sp>
      <p:sp>
        <p:nvSpPr>
          <p:cNvPr id="30" name="TextBox 29"/>
          <p:cNvSpPr txBox="1"/>
          <p:nvPr/>
        </p:nvSpPr>
        <p:spPr>
          <a:xfrm>
            <a:off x="4343400" y="5562600"/>
            <a:ext cx="4343400" cy="523220"/>
          </a:xfrm>
          <a:prstGeom prst="rect">
            <a:avLst/>
          </a:prstGeom>
          <a:noFill/>
        </p:spPr>
        <p:txBody>
          <a:bodyPr wrap="square" rtlCol="0">
            <a:spAutoFit/>
          </a:bodyPr>
          <a:lstStyle/>
          <a:p>
            <a:r>
              <a:rPr lang="en-US" sz="2800" dirty="0" smtClean="0"/>
              <a:t>2Na+ 2H</a:t>
            </a:r>
            <a:r>
              <a:rPr lang="en-US" sz="2800" baseline="-10000" dirty="0" smtClean="0"/>
              <a:t>2</a:t>
            </a:r>
            <a:r>
              <a:rPr lang="en-US" sz="2800" dirty="0" smtClean="0"/>
              <a:t>O  =  ?  </a:t>
            </a:r>
            <a:endParaRPr lang="en-US" sz="2800" baseline="-10000" dirty="0"/>
          </a:p>
        </p:txBody>
      </p:sp>
    </p:spTree>
    <p:extLst>
      <p:ext uri="{BB962C8B-B14F-4D97-AF65-F5344CB8AC3E}">
        <p14:creationId xmlns:p14="http://schemas.microsoft.com/office/powerpoint/2010/main" val="3708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0" presetClass="path" presetSubtype="0" repeatCount="2600" accel="50000" decel="50000" fill="hold" grpId="1" nodeType="withEffect">
                                  <p:stCondLst>
                                    <p:cond delay="0"/>
                                  </p:stCondLst>
                                  <p:childTnLst>
                                    <p:animMotion origin="layout" path="M 0.0007 -0.02404 C 0.00122 -0.05641 0.00087 -0.08878 0.00226 -0.12092 C 0.0033 -0.14682 0.0132 -0.16809 0.01997 -0.19121 C 0.02622 -0.21317 0.01997 -0.1993 0.02691 -0.21317 C 0.02969 -0.22404 0.03281 -0.23514 0.0375 -0.24462 C 0.04184 -0.26289 0.04132 -0.25965 0.04983 -0.27375 C 0.05538 -0.28323 0.05226 -0.28578 0.06025 -0.29317 C 0.07639 -0.32693 0.06094 -0.29456 0.07084 -0.31491 C 0.07205 -0.31745 0.07448 -0.32231 0.07448 -0.32208 C 0.07865 -0.33942 0.0757 -0.33248 0.08143 -0.34404 C 0.08872 -0.37734 0.10261 -0.39445 0.12361 -0.40948 C 0.13108 -0.41479 0.13802 -0.41988 0.14653 -0.42173 C 0.16233 -0.4252 0.1783 -0.42728 0.19393 -0.43144 C 0.20226 -0.43329 0.21268 -0.43306 0.22031 -0.43861 C 0.23386 -0.44832 0.24653 -0.4608 0.25903 -0.4726 C 0.26754 -0.48023 0.27639 -0.49664 0.28368 -0.50659 C 0.2908 -0.51653 0.30122 -0.52346 0.30834 -0.53317 C 0.31007 -0.53572 0.31146 -0.53849 0.31354 -0.54034 C 0.31858 -0.5452 0.32552 -0.54705 0.33108 -0.55005 C 0.33698 -0.55306 0.33768 -0.55606 0.34341 -0.55745 C 0.36736 -0.56393 0.39288 -0.56601 0.41719 -0.56948 C 0.43125 -0.57433 0.44757 -0.57618 0.46129 -0.58404 C 0.47483 -0.5919 0.46163 -0.58497 0.47709 -0.59861 C 0.48038 -0.60161 0.4842 -0.603 0.48768 -0.60601 C 0.4967 -0.61387 0.50504 -0.62427 0.51406 -0.6326 C 0.525 -0.64231 0.53281 -0.65364 0.54202 -0.66659 C 0.54618 -0.67213 0.55278 -0.68578 0.55278 -0.68554 C 0.55608 -0.69919 0.56545 -0.71237 0.56858 -0.72462 C 0.57066 -0.73341 0.57917 -0.763 0.58438 -0.76832 C 0.59132 -0.77526 0.59809 -0.77988 0.60556 -0.7852 C 0.60729 -0.78635 0.60868 -0.78936 0.61077 -0.79005 C 0.63004 -0.79583 0.65087 -0.79445 0.67049 -0.79745 C 0.67552 -0.80439 0.68195 -0.80901 0.68646 -0.81664 C 0.69653 -0.83352 0.70226 -0.85063 0.71806 -0.85803 C 0.71997 -0.85965 0.72136 -0.86173 0.72327 -0.86289 C 0.72674 -0.86497 0.73403 -0.86751 0.73403 -0.86728 " pathEditMode="relative" rAng="0" ptsTypes="fffffffffffffffffffffffffffffffffffA">
                                      <p:cBhvr>
                                        <p:cTn id="8" dur="1200" fill="hold"/>
                                        <p:tgtEl>
                                          <p:spTgt spid="27"/>
                                        </p:tgtEl>
                                        <p:attrNameLst>
                                          <p:attrName>ppt_x</p:attrName>
                                          <p:attrName>ppt_y</p:attrName>
                                        </p:attrNameLst>
                                      </p:cBhvr>
                                      <p:rCtr x="367" y="-422"/>
                                    </p:animMotion>
                                  </p:childTnLst>
                                </p:cTn>
                              </p:par>
                              <p:par>
                                <p:cTn id="9" presetID="42" presetClass="path" presetSubtype="0" repeatCount="indefinite" accel="50000" decel="50000" fill="hold" nodeType="withEffect">
                                  <p:stCondLst>
                                    <p:cond delay="0"/>
                                  </p:stCondLst>
                                  <p:childTnLst>
                                    <p:animMotion origin="layout" path="M 3.33333E-6 1.85185E-6 L 3.33333E-6 0.02754 " pathEditMode="relative" rAng="0" ptsTypes="AA">
                                      <p:cBhvr>
                                        <p:cTn id="10" dur="2000" fill="hold"/>
                                        <p:tgtEl>
                                          <p:spTgt spid="20"/>
                                        </p:tgtEl>
                                        <p:attrNameLst>
                                          <p:attrName>ppt_x</p:attrName>
                                          <p:attrName>ppt_y</p:attrName>
                                        </p:attrNameLst>
                                      </p:cBhvr>
                                      <p:rCtr x="0" y="14"/>
                                    </p:animMotion>
                                  </p:childTnLst>
                                </p:cTn>
                              </p:par>
                              <p:par>
                                <p:cTn id="11" presetID="42" presetClass="path" presetSubtype="0" repeatCount="indefinite" accel="50000" decel="50000" fill="hold" nodeType="withEffect">
                                  <p:stCondLst>
                                    <p:cond delay="0"/>
                                  </p:stCondLst>
                                  <p:childTnLst>
                                    <p:animMotion origin="layout" path="M -0.00416 -0.06655 L -3.33333E-6 -4.61752E-6 " pathEditMode="relative" rAng="0" ptsTypes="AA">
                                      <p:cBhvr>
                                        <p:cTn id="12" dur="2000" fill="hold"/>
                                        <p:tgtEl>
                                          <p:spTgt spid="11"/>
                                        </p:tgtEl>
                                        <p:attrNameLst>
                                          <p:attrName>ppt_x</p:attrName>
                                          <p:attrName>ppt_y</p:attrName>
                                        </p:attrNameLst>
                                      </p:cBhvr>
                                      <p:rCtr x="2" y="33"/>
                                    </p:animMotion>
                                  </p:childTnLst>
                                </p:cTn>
                              </p:par>
                              <p:par>
                                <p:cTn id="13" presetID="42" presetClass="path" presetSubtype="0" repeatCount="indefinite" accel="50000" decel="50000" fill="hold" nodeType="withEffect">
                                  <p:stCondLst>
                                    <p:cond delay="0"/>
                                  </p:stCondLst>
                                  <p:childTnLst>
                                    <p:animMotion origin="layout" path="M -0.01667 -0.01109 L -0.0125 0.06656 " pathEditMode="relative" rAng="0" ptsTypes="AA">
                                      <p:cBhvr>
                                        <p:cTn id="14" dur="2000" fill="hold"/>
                                        <p:tgtEl>
                                          <p:spTgt spid="14"/>
                                        </p:tgtEl>
                                        <p:attrNameLst>
                                          <p:attrName>ppt_x</p:attrName>
                                          <p:attrName>ppt_y</p:attrName>
                                        </p:attrNameLst>
                                      </p:cBhvr>
                                      <p:rCtr x="2" y="39"/>
                                    </p:animMotion>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ppt_x</p:attrName>
                                        </p:attrNameLst>
                                      </p:cBhvr>
                                      <p:tavLst>
                                        <p:tav tm="0">
                                          <p:val>
                                            <p:strVal val="#ppt_x-.2"/>
                                          </p:val>
                                        </p:tav>
                                        <p:tav tm="100000">
                                          <p:val>
                                            <p:strVal val="#ppt_x"/>
                                          </p:val>
                                        </p:tav>
                                      </p:tavLst>
                                    </p:anim>
                                    <p:anim calcmode="lin" valueType="num">
                                      <p:cBhvr>
                                        <p:cTn id="20"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xit" presetSubtype="0" fill="hold" grpId="1" nodeType="clickEffect">
                                  <p:stCondLst>
                                    <p:cond delay="0"/>
                                  </p:stCondLst>
                                  <p:childTnLst>
                                    <p:anim calcmode="lin" valueType="num">
                                      <p:cBhvr>
                                        <p:cTn id="25" dur="1000"/>
                                        <p:tgtEl>
                                          <p:spTgt spid="30"/>
                                        </p:tgtEl>
                                        <p:attrNameLst>
                                          <p:attrName>ppt_x</p:attrName>
                                        </p:attrNameLst>
                                      </p:cBhvr>
                                      <p:tavLst>
                                        <p:tav tm="0">
                                          <p:val>
                                            <p:strVal val="ppt_x"/>
                                          </p:val>
                                        </p:tav>
                                        <p:tav tm="100000">
                                          <p:val>
                                            <p:strVal val="ppt_x-.2"/>
                                          </p:val>
                                        </p:tav>
                                      </p:tavLst>
                                    </p:anim>
                                    <p:anim calcmode="lin" valueType="num">
                                      <p:cBhvr>
                                        <p:cTn id="26" dur="1000"/>
                                        <p:tgtEl>
                                          <p:spTgt spid="30"/>
                                        </p:tgtEl>
                                        <p:attrNameLst>
                                          <p:attrName>ppt_y</p:attrName>
                                        </p:attrNameLst>
                                      </p:cBhvr>
                                      <p:tavLst>
                                        <p:tav tm="0">
                                          <p:val>
                                            <p:strVal val="ppt_y"/>
                                          </p:val>
                                        </p:tav>
                                        <p:tav tm="100000">
                                          <p:val>
                                            <p:strVal val="ppt_y"/>
                                          </p:val>
                                        </p:tav>
                                      </p:tavLst>
                                    </p:anim>
                                    <p:animEffect transition="out" filter="fade">
                                      <p:cBhvr>
                                        <p:cTn id="27" dur="1000"/>
                                        <p:tgtEl>
                                          <p:spTgt spid="30"/>
                                        </p:tgtEl>
                                      </p:cBhvr>
                                    </p:animEffect>
                                    <p:set>
                                      <p:cBhvr>
                                        <p:cTn id="28" dur="1" fill="hold">
                                          <p:stCondLst>
                                            <p:cond delay="999"/>
                                          </p:stCondLst>
                                        </p:cTn>
                                        <p:tgtEl>
                                          <p:spTgt spid="3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1000" fill="hold"/>
                                        <p:tgtEl>
                                          <p:spTgt spid="29"/>
                                        </p:tgtEl>
                                        <p:attrNameLst>
                                          <p:attrName>ppt_x</p:attrName>
                                        </p:attrNameLst>
                                      </p:cBhvr>
                                      <p:tavLst>
                                        <p:tav tm="0">
                                          <p:val>
                                            <p:strVal val="#ppt_x-.2"/>
                                          </p:val>
                                        </p:tav>
                                        <p:tav tm="100000">
                                          <p:val>
                                            <p:strVal val="#ppt_x"/>
                                          </p:val>
                                        </p:tav>
                                      </p:tavLst>
                                    </p:anim>
                                    <p:anim calcmode="lin" valueType="num">
                                      <p:cBhvr>
                                        <p:cTn id="34"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9" grpId="0"/>
      <p:bldP spid="30" grpId="0"/>
      <p:bldP spid="3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124200"/>
            <a:ext cx="5562600" cy="1077218"/>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200" dirty="0" smtClean="0">
                <a:latin typeface="NikoshBAN" pitchFamily="2" charset="0"/>
                <a:cs typeface="NikoshBAN" pitchFamily="2" charset="0"/>
              </a:rPr>
              <a:t> পর্যায় সারণির গ্রুপ-১ এর মৌলগুলোর মধ্যে</a:t>
            </a:r>
          </a:p>
          <a:p>
            <a:r>
              <a:rPr lang="bn-BD" sz="3200" dirty="0" smtClean="0">
                <a:latin typeface="NikoshBAN" pitchFamily="2" charset="0"/>
                <a:cs typeface="NikoshBAN" pitchFamily="2" charset="0"/>
              </a:rPr>
              <a:t>  কী কী মিল আছে উল্লেখ কর।</a:t>
            </a:r>
            <a:endParaRPr lang="en-US" sz="3200" dirty="0">
              <a:latin typeface="NikoshBAN" pitchFamily="2" charset="0"/>
              <a:cs typeface="NikoshBAN" pitchFamily="2" charset="0"/>
            </a:endParaRPr>
          </a:p>
        </p:txBody>
      </p:sp>
      <p:sp>
        <p:nvSpPr>
          <p:cNvPr id="3" name="TextBox 2"/>
          <p:cNvSpPr txBox="1"/>
          <p:nvPr/>
        </p:nvSpPr>
        <p:spPr>
          <a:xfrm>
            <a:off x="2895600" y="457200"/>
            <a:ext cx="3429000" cy="646331"/>
          </a:xfrm>
          <a:prstGeom prst="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3600" dirty="0" smtClean="0">
                <a:latin typeface="NikoshBAN" pitchFamily="2" charset="0"/>
                <a:cs typeface="NikoshBAN" pitchFamily="2" charset="0"/>
              </a:rPr>
              <a:t>একক কাজ</a:t>
            </a:r>
            <a:endParaRPr lang="en-US" sz="3600" dirty="0">
              <a:latin typeface="NikoshBAN" pitchFamily="2" charset="0"/>
              <a:cs typeface="NikoshBAN" pitchFamily="2" charset="0"/>
            </a:endParaRPr>
          </a:p>
        </p:txBody>
      </p:sp>
      <p:sp>
        <p:nvSpPr>
          <p:cNvPr id="4" name="TextBox 3"/>
          <p:cNvSpPr txBox="1"/>
          <p:nvPr/>
        </p:nvSpPr>
        <p:spPr>
          <a:xfrm>
            <a:off x="6705600" y="609600"/>
            <a:ext cx="1524000" cy="523220"/>
          </a:xfrm>
          <a:prstGeom prst="rect">
            <a:avLst/>
          </a:prstGeom>
          <a:solidFill>
            <a:schemeClr val="tx2">
              <a:lumMod val="20000"/>
              <a:lumOff val="80000"/>
            </a:schemeClr>
          </a:solidFill>
        </p:spPr>
        <p:txBody>
          <a:bodyPr wrap="square" rtlCol="0">
            <a:spAutoFit/>
          </a:bodyPr>
          <a:lstStyle/>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৫ 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239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TotalTime>
  <Words>549</Words>
  <Application>Microsoft Office PowerPoint</Application>
  <PresentationFormat>On-screen Show (4:3)</PresentationFormat>
  <Paragraphs>88</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Slipstream</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PC-TECH</dc:creator>
  <cp:lastModifiedBy>PC-TECH</cp:lastModifiedBy>
  <cp:revision>26</cp:revision>
  <dcterms:created xsi:type="dcterms:W3CDTF">2020-03-14T14:52:47Z</dcterms:created>
  <dcterms:modified xsi:type="dcterms:W3CDTF">2020-03-14T06:00:56Z</dcterms:modified>
</cp:coreProperties>
</file>