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8" r:id="rId10"/>
    <p:sldId id="270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6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CBD2C-630B-48FF-B6FE-866338F9EEC4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269E-4820-4893-9A67-4FEAF8681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0269E-4820-4893-9A67-4FEAF8681C1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0269E-4820-4893-9A67-4FEAF8681C1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0269E-4820-4893-9A67-4FEAF8681C1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895600" y="304800"/>
            <a:ext cx="3505200" cy="1143000"/>
          </a:xfrm>
          <a:prstGeom prst="wave">
            <a:avLst/>
          </a:prstGeom>
          <a:solidFill>
            <a:srgbClr val="FFFF0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416140"/>
            <a:ext cx="5562600" cy="393757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5791200" cy="23083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cs typeface="NikoshBAN" pitchFamily="2" charset="0"/>
              </a:rPr>
              <a:t>2a+4b+5c,3a+2b-6c</a:t>
            </a:r>
          </a:p>
          <a:p>
            <a:r>
              <a:rPr lang="en-US" sz="3600" dirty="0" smtClean="0">
                <a:latin typeface="+mj-lt"/>
                <a:cs typeface="NikoshBAN" pitchFamily="2" charset="0"/>
              </a:rPr>
              <a:t>=(2a+3a)+(4b+2b)+(5c-6c)   </a:t>
            </a:r>
          </a:p>
          <a:p>
            <a:r>
              <a:rPr lang="en-US" sz="3600" dirty="0" smtClean="0">
                <a:latin typeface="+mj-lt"/>
                <a:cs typeface="NikoshBAN" pitchFamily="2" charset="0"/>
              </a:rPr>
              <a:t>=5a+6b-c</a:t>
            </a:r>
          </a:p>
          <a:p>
            <a:r>
              <a:rPr lang="bn-IN" sz="3600" dirty="0" smtClean="0">
                <a:latin typeface="+mj-lt"/>
                <a:cs typeface="NikoshBAN" pitchFamily="2" charset="0"/>
              </a:rPr>
              <a:t>নির্ণেয় যোগফল </a:t>
            </a:r>
            <a:r>
              <a:rPr lang="en-US" sz="3600" dirty="0" smtClean="0">
                <a:latin typeface="+mj-lt"/>
                <a:cs typeface="NikoshBAN" pitchFamily="2" charset="0"/>
              </a:rPr>
              <a:t>5a+6b-c.</a:t>
            </a:r>
            <a:endParaRPr lang="en-US" sz="3600" dirty="0" smtClean="0">
              <a:latin typeface="+mj-lt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4343400"/>
            <a:ext cx="518160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4xy+2yz+5zx,3xy-yz+2zx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4xy+2yz+5zx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3xy-yz+2zx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(-)             (+)            (-)</a:t>
            </a:r>
          </a:p>
          <a:p>
            <a:endParaRPr lang="en-US" sz="1200" dirty="0" smtClean="0">
              <a:solidFill>
                <a:schemeClr val="tx1"/>
              </a:solidFill>
              <a:latin typeface="+mj-lt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09600"/>
            <a:ext cx="3200400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276600"/>
            <a:ext cx="7924800" cy="2971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5x+3y </a:t>
            </a:r>
            <a:r>
              <a:rPr lang="bn-IN" sz="3600" dirty="0" smtClean="0">
                <a:latin typeface="+mj-lt"/>
                <a:cs typeface="NikoshBAN" pitchFamily="2" charset="0"/>
              </a:rPr>
              <a:t>রাশিতে</a:t>
            </a:r>
            <a:r>
              <a:rPr lang="en-US" sz="3600" dirty="0" smtClean="0">
                <a:latin typeface="+mj-lt"/>
                <a:cs typeface="NikoshBAN" pitchFamily="2" charset="0"/>
              </a:rPr>
              <a:t> x</a:t>
            </a:r>
            <a:r>
              <a:rPr lang="bn-IN" sz="3600" dirty="0" smtClean="0">
                <a:latin typeface="+mj-lt"/>
                <a:cs typeface="NikoshBAN" pitchFamily="2" charset="0"/>
              </a:rPr>
              <a:t>এর সহগ নিচের কোনটি?</a:t>
            </a:r>
          </a:p>
          <a:p>
            <a:pPr marL="1200150" lvl="1" indent="-742950" algn="ctr">
              <a:buFont typeface="+mj-lt"/>
              <a:buAutoNum type="arabicPeriod"/>
            </a:pPr>
            <a:r>
              <a:rPr lang="bn-IN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ক</a:t>
            </a:r>
            <a:r>
              <a:rPr lang="en-US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.8   </a:t>
            </a:r>
            <a:r>
              <a:rPr lang="bn-IN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খ</a:t>
            </a:r>
            <a:r>
              <a:rPr lang="en-US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.5x  </a:t>
            </a:r>
            <a:r>
              <a:rPr lang="bn-IN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গ</a:t>
            </a:r>
            <a:r>
              <a:rPr lang="en-US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. 3y  </a:t>
            </a:r>
            <a:r>
              <a:rPr lang="bn-IN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 ঘ</a:t>
            </a:r>
            <a:r>
              <a:rPr lang="en-US" sz="3600" dirty="0" smtClean="0">
                <a:solidFill>
                  <a:srgbClr val="7030A0"/>
                </a:solidFill>
                <a:latin typeface="+mj-lt"/>
                <a:cs typeface="NikoshBAN" pitchFamily="2" charset="0"/>
              </a:rPr>
              <a:t>. 5</a:t>
            </a:r>
            <a:endParaRPr lang="en-US" sz="3600" dirty="0">
              <a:solidFill>
                <a:srgbClr val="7030A0"/>
              </a:solidFill>
              <a:latin typeface="+mj-lt"/>
              <a:cs typeface="NikoshBAN" pitchFamily="2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6172200" y="4800600"/>
            <a:ext cx="381000" cy="381000"/>
          </a:xfrm>
          <a:prstGeom prst="donut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2 2"/>
          <p:cNvSpPr/>
          <p:nvPr/>
        </p:nvSpPr>
        <p:spPr>
          <a:xfrm rot="9008520" flipV="1">
            <a:off x="4454801" y="-114953"/>
            <a:ext cx="4288710" cy="4039907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810000"/>
            <a:ext cx="80010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6477000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8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362200"/>
            <a:ext cx="8534400" cy="4048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819400" y="0"/>
            <a:ext cx="3962400" cy="17526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>
                  <a:lumMod val="50000"/>
                  <a:lumOff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2590800"/>
            <a:ext cx="3733800" cy="3505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  ষষ্ঠ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বিষয়ঃ গণিত 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  চর্তুথ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তারিখঃ </a:t>
            </a:r>
          </a:p>
          <a:p>
            <a:pPr algn="ctr"/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590800"/>
            <a:ext cx="3581400" cy="3657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নাম তহমিনা বেগম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তাফাল বাড়িয়া হাকিমিয়া মহিলা আলিম মাদ্রাসা । </a:t>
            </a:r>
          </a:p>
          <a:p>
            <a:pPr algn="ctr"/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57200" y="533399"/>
            <a:ext cx="8381999" cy="6019801"/>
            <a:chOff x="457200" y="533399"/>
            <a:chExt cx="8381999" cy="6019801"/>
          </a:xfrm>
        </p:grpSpPr>
        <p:pic>
          <p:nvPicPr>
            <p:cNvPr id="2" name="Picture 1" descr="images (1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75022" y="609600"/>
              <a:ext cx="4664177" cy="2514600"/>
            </a:xfrm>
            <a:prstGeom prst="rect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</p:pic>
        <p:pic>
          <p:nvPicPr>
            <p:cNvPr id="3" name="Picture 2" descr="0_HowtoStudyMath_Algebra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" y="533399"/>
              <a:ext cx="3606233" cy="3665057"/>
            </a:xfrm>
            <a:prstGeom prst="plus">
              <a:avLst/>
            </a:prstGeom>
            <a:solidFill>
              <a:srgbClr val="FF0000"/>
            </a:solidFill>
            <a:ln w="63500" cap="rnd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</p:pic>
        <p:sp>
          <p:nvSpPr>
            <p:cNvPr id="27" name="Plus 26"/>
            <p:cNvSpPr/>
            <p:nvPr/>
          </p:nvSpPr>
          <p:spPr>
            <a:xfrm>
              <a:off x="762000" y="3733800"/>
              <a:ext cx="3429000" cy="2819400"/>
            </a:xfrm>
            <a:prstGeom prst="mathPlus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/>
                <a:t> </a:t>
              </a:r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038600" y="3581400"/>
              <a:ext cx="4164187" cy="2781691"/>
              <a:chOff x="3654255" y="2514600"/>
              <a:chExt cx="4164187" cy="2781691"/>
            </a:xfrm>
          </p:grpSpPr>
          <p:grpSp>
            <p:nvGrpSpPr>
              <p:cNvPr id="14" name="Group 31"/>
              <p:cNvGrpSpPr/>
              <p:nvPr/>
            </p:nvGrpSpPr>
            <p:grpSpPr>
              <a:xfrm rot="986854">
                <a:off x="3654255" y="2763795"/>
                <a:ext cx="2112107" cy="2434642"/>
                <a:chOff x="3487967" y="2633141"/>
                <a:chExt cx="2744009" cy="2438763"/>
              </a:xfrm>
              <a:solidFill>
                <a:srgbClr val="00B050"/>
              </a:solidFill>
            </p:grpSpPr>
            <p:sp>
              <p:nvSpPr>
                <p:cNvPr id="19" name="Minus 18"/>
                <p:cNvSpPr/>
                <p:nvPr/>
              </p:nvSpPr>
              <p:spPr>
                <a:xfrm rot="17559660">
                  <a:off x="3583943" y="2707179"/>
                  <a:ext cx="2438763" cy="2290687"/>
                </a:xfrm>
                <a:prstGeom prst="mathMinus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Minus 19"/>
                <p:cNvSpPr/>
                <p:nvPr/>
              </p:nvSpPr>
              <p:spPr>
                <a:xfrm rot="1421519">
                  <a:off x="3487967" y="2828927"/>
                  <a:ext cx="2744009" cy="2006876"/>
                </a:xfrm>
                <a:prstGeom prst="mathMinus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" name="Minus 14"/>
              <p:cNvSpPr/>
              <p:nvPr/>
            </p:nvSpPr>
            <p:spPr>
              <a:xfrm>
                <a:off x="5562600" y="3429000"/>
                <a:ext cx="914400" cy="914400"/>
              </a:xfrm>
              <a:prstGeom prst="mathMinu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35"/>
              <p:cNvGrpSpPr/>
              <p:nvPr/>
            </p:nvGrpSpPr>
            <p:grpSpPr>
              <a:xfrm>
                <a:off x="5867400" y="2514600"/>
                <a:ext cx="1951042" cy="2781691"/>
                <a:chOff x="6927683" y="2723955"/>
                <a:chExt cx="1951042" cy="2781691"/>
              </a:xfrm>
            </p:grpSpPr>
            <p:sp>
              <p:nvSpPr>
                <p:cNvPr id="17" name="Minus 16"/>
                <p:cNvSpPr/>
                <p:nvPr/>
              </p:nvSpPr>
              <p:spPr>
                <a:xfrm rot="6101541">
                  <a:off x="6688423" y="3315345"/>
                  <a:ext cx="2781691" cy="1598912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Minus 17"/>
                <p:cNvSpPr/>
                <p:nvPr/>
              </p:nvSpPr>
              <p:spPr>
                <a:xfrm rot="1775884">
                  <a:off x="6927683" y="3034358"/>
                  <a:ext cx="1524043" cy="1306091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810000" y="609600"/>
            <a:ext cx="3657600" cy="1600200"/>
          </a:xfrm>
          <a:prstGeom prst="horizontalScroll">
            <a:avLst>
              <a:gd name="adj" fmla="val 1434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ross 7"/>
          <p:cNvSpPr/>
          <p:nvPr/>
        </p:nvSpPr>
        <p:spPr>
          <a:xfrm>
            <a:off x="3412327" y="3720650"/>
            <a:ext cx="4724400" cy="2133600"/>
          </a:xfrm>
          <a:prstGeom prst="pl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বীজ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গণিতীয়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524000" y="0"/>
            <a:ext cx="5562600" cy="16764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838200" y="2819400"/>
            <a:ext cx="7543800" cy="37338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শেষে শিক্ষার্থীরা-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বীজ গণিতীয় প্রতীক,সহগ,ওসূচক কী বলতে পারবে ।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বীজ গণিতীয় রাশির যোগ ও বিয়োগ করতে পারবে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53000" y="4648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533400" y="5334000"/>
            <a:ext cx="2362200" cy="838200"/>
          </a:xfrm>
          <a:prstGeom prst="rect">
            <a:avLst/>
          </a:prstGeom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প্রতীক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rcRect t="8194" r="9847" b="14786"/>
          <a:stretch>
            <a:fillRect/>
          </a:stretch>
        </p:blipFill>
        <p:spPr>
          <a:xfrm>
            <a:off x="4038600" y="457200"/>
            <a:ext cx="4419600" cy="40729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Left-Up Arrow 10"/>
          <p:cNvSpPr/>
          <p:nvPr/>
        </p:nvSpPr>
        <p:spPr>
          <a:xfrm>
            <a:off x="3581400" y="4572000"/>
            <a:ext cx="2667000" cy="1752600"/>
          </a:xfrm>
          <a:prstGeom prst="left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3505200"/>
            <a:ext cx="7772400" cy="2743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কোনো একপদী রাশিতে চলকের সাথে যখন কোনো সংখ্যা গূণক হিসেবে যুক্ত থাকে ,তখন ঐ গূণককে রাশিটির সাংখ্যিক সহগ বলে। যেমন, </a:t>
            </a:r>
            <a:r>
              <a:rPr lang="en-US" sz="3600" dirty="0" smtClean="0">
                <a:latin typeface="Calibri" pitchFamily="34" charset="0"/>
                <a:cs typeface="NikoshBAN" pitchFamily="2" charset="0"/>
              </a:rPr>
              <a:t>3x,8xy,9a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ইত্যাদি একপদী রাশি এবং </a:t>
            </a:r>
            <a:r>
              <a:rPr lang="en-US" sz="3600" dirty="0" smtClean="0">
                <a:latin typeface="Calibri" pitchFamily="34" charset="0"/>
                <a:cs typeface="NikoshBAN" pitchFamily="2" charset="0"/>
              </a:rPr>
              <a:t>3,8,9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যথাক্রমে এদের সহগ।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ross 2"/>
          <p:cNvSpPr/>
          <p:nvPr/>
        </p:nvSpPr>
        <p:spPr>
          <a:xfrm>
            <a:off x="3200400" y="838200"/>
            <a:ext cx="2362200" cy="990600"/>
          </a:xfrm>
          <a:prstGeom prst="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সহগ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(3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447800"/>
            <a:ext cx="2690812" cy="9738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066800" y="1447800"/>
            <a:ext cx="1295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সূচক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352800" y="1524000"/>
            <a:ext cx="1295400" cy="838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3886200"/>
            <a:ext cx="6705600" cy="2286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কোনো রাশিতে একই উৎপাদক যতবার গূণ আকারে থাকে,সেই সংখ্যাকে উৎপাদকতির সূচক বলে। যেমন, </a:t>
            </a:r>
            <a:r>
              <a:rPr lang="en-US" sz="3600" dirty="0" smtClean="0">
                <a:latin typeface="Calibri" pitchFamily="34" charset="0"/>
                <a:cs typeface="NikoshBAN" pitchFamily="2" charset="0"/>
              </a:rPr>
              <a:t>a </a:t>
            </a:r>
            <a:r>
              <a:rPr lang="bn-IN" sz="3600" dirty="0" smtClean="0">
                <a:latin typeface="Calibri" pitchFamily="34" charset="0"/>
                <a:cs typeface="NikoshBAN" pitchFamily="2" charset="0"/>
              </a:rPr>
              <a:t>এর সূচক </a:t>
            </a:r>
            <a:r>
              <a:rPr lang="en-US" sz="3600" dirty="0" smtClean="0">
                <a:latin typeface="Calibri" pitchFamily="34" charset="0"/>
                <a:cs typeface="NikoshBAN" pitchFamily="2" charset="0"/>
              </a:rPr>
              <a:t>3</a:t>
            </a:r>
            <a:r>
              <a:rPr lang="bn-IN" sz="3600" dirty="0" smtClean="0">
                <a:latin typeface="Calibri" pitchFamily="34" charset="0"/>
                <a:cs typeface="NikoshBAN" pitchFamily="2" charset="0"/>
              </a:rPr>
              <a:t>ও ভিত্তি </a:t>
            </a:r>
            <a:r>
              <a:rPr lang="en-US" sz="3600" dirty="0" smtClean="0">
                <a:latin typeface="Calibri" pitchFamily="34" charset="0"/>
                <a:cs typeface="NikoshBAN" pitchFamily="2" charset="0"/>
              </a:rPr>
              <a:t>a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4419600" y="914400"/>
            <a:ext cx="3733800" cy="841248"/>
          </a:xfrm>
          <a:prstGeom prst="flowChart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3048000"/>
            <a:ext cx="4495800" cy="1261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 সহগ নির্ণয় করঃ</a:t>
            </a:r>
          </a:p>
          <a:p>
            <a:pPr marL="857250" indent="-857250" algn="ctr">
              <a:buFont typeface="+mj-lt"/>
              <a:buAutoNum type="romanUcPeriod"/>
            </a:pPr>
            <a:r>
              <a:rPr lang="en-US" sz="2000" dirty="0" smtClean="0">
                <a:solidFill>
                  <a:srgbClr val="C00000"/>
                </a:solidFill>
                <a:latin typeface="+mj-lt"/>
                <a:cs typeface="NikoshBAN" pitchFamily="2" charset="0"/>
              </a:rPr>
              <a:t>6x </a:t>
            </a:r>
          </a:p>
          <a:p>
            <a:pPr marL="857250" indent="-857250" algn="ctr">
              <a:buFont typeface="+mj-lt"/>
              <a:buAutoNum type="romanUcPeriod"/>
            </a:pPr>
            <a:r>
              <a:rPr lang="en-US" sz="2000" dirty="0" smtClean="0">
                <a:solidFill>
                  <a:srgbClr val="C00000"/>
                </a:solidFill>
                <a:latin typeface="+mj-lt"/>
                <a:cs typeface="NikoshBAN" pitchFamily="2" charset="0"/>
              </a:rPr>
              <a:t>5ab</a:t>
            </a:r>
            <a:endParaRPr lang="en-US" sz="2000" dirty="0" smtClean="0">
              <a:solidFill>
                <a:srgbClr val="C00000"/>
              </a:solidFill>
              <a:latin typeface="+mj-lt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75000"/>
          </a:schemeClr>
        </a:solidFill>
      </a:spPr>
      <a:bodyPr wrap="square" rtlCol="0">
        <a:spAutoFit/>
      </a:bodyPr>
      <a:lstStyle>
        <a:defPPr>
          <a:defRPr sz="8800" dirty="0" smtClean="0">
            <a:latin typeface="NikoshBAN" pitchFamily="2" charset="0"/>
            <a:cs typeface="NikoshBAN" pitchFamily="2" charset="0"/>
          </a:defRPr>
        </a:defPPr>
      </a:lstStyle>
      <a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158</Words>
  <Application>Microsoft Office PowerPoint</Application>
  <PresentationFormat>On-screen Show (4:3)</PresentationFormat>
  <Paragraphs>42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usr</dc:creator>
  <cp:lastModifiedBy>usr</cp:lastModifiedBy>
  <cp:revision>153</cp:revision>
  <dcterms:created xsi:type="dcterms:W3CDTF">2006-08-16T00:00:00Z</dcterms:created>
  <dcterms:modified xsi:type="dcterms:W3CDTF">2020-03-14T06:04:56Z</dcterms:modified>
</cp:coreProperties>
</file>