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B47D5-2D93-4E76-AC2E-23FBE75CEB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5B0D14-7301-4ADE-AA3E-E7D1BB92A8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BEEB3A-F8FA-43F8-8A65-E83CBB061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EA99C-B5DC-4255-AB82-3E125433ACC0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87D06F-BFE4-4B94-85BD-90BC01AB8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76695-42EB-4ED7-BE8C-4CFD6785D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1A017-D32F-47B1-B738-98956FA73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95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C80C8-696D-4247-A555-EC0A23182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FF95A2-4522-4120-B173-BDA7A02F8E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FFF450-AFC1-4777-BB44-120639D1E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EA99C-B5DC-4255-AB82-3E125433ACC0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D6DA7-CD21-431F-A7CB-254BD76B8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337DB-CF60-475E-B7DC-4D0838C18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1A017-D32F-47B1-B738-98956FA73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813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D2DA01-4296-4911-945B-ADC64D5CE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97B5D1-6BB3-4089-A6DC-5A381C302D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9C63D4-8CED-49E8-97A1-38B22F0A4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EA99C-B5DC-4255-AB82-3E125433ACC0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C344A1-1B7B-4721-BEE0-71BD67018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E0D44-8992-41E3-913C-BCF36D80C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1A017-D32F-47B1-B738-98956FA73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96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CF753-1225-4755-9BA0-716E609AC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77381-B860-4F53-BFFD-1C80D5BEB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68209D-0BFE-4B13-84F9-767ED442F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EA99C-B5DC-4255-AB82-3E125433ACC0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F89388-64F1-400D-ADE8-0DB7355F5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E005E-3181-461F-B715-06B5ECDF9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1A017-D32F-47B1-B738-98956FA73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513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E18A1-B12B-46E3-BA7E-8ADFF2DE3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3498F-D6CC-471D-B48D-45B7DB4F0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AB3D0-D383-444E-A545-F82F56568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EA99C-B5DC-4255-AB82-3E125433ACC0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2E3790-637F-496F-B201-780758AED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D9BFF-8FB7-4E6D-8D46-93BF0C284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1A017-D32F-47B1-B738-98956FA73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425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4EE44-5C71-4C1E-8A7D-AC4F07279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5CFF5-8136-4D8C-9996-800950462E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25466B-118C-4F2D-A781-31BEEC536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01ACA8-D3AE-4612-B314-AF628E2F5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EA99C-B5DC-4255-AB82-3E125433ACC0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E53B6F-4374-4A01-AF51-0AFEC2A47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9A9D92-CC02-4794-B15C-D138CA4D0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1A017-D32F-47B1-B738-98956FA73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283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A876B-C668-45DF-9C52-8393DD685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4240BF-92EF-4BB4-A28C-4AA4CC02B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7E8774-9EF2-42AD-BCED-6102A3DB5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DD5B88-56AE-400B-9E1D-B82E6EB32B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0A7714-D1CC-49D7-BE05-906926C5AD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143FF5-3CD8-4CEE-8AA0-6C53E0DB3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EA99C-B5DC-4255-AB82-3E125433ACC0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A037B1-ED57-4B8F-B498-1B1160F66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534811-2A12-476C-9484-33405BEA4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1A017-D32F-47B1-B738-98956FA73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33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BFD6C-EC04-43D4-949D-714FCBDCE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871E18-8331-4D1B-BC18-C7D5C62B5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EA99C-B5DC-4255-AB82-3E125433ACC0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8ADE72-C8FB-4101-A1E6-00E642F25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C82184-9C05-44A8-97E2-5A8786DA0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1A017-D32F-47B1-B738-98956FA73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295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EF08B3-35CA-4BB8-ACAC-887763752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EA99C-B5DC-4255-AB82-3E125433ACC0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92DBCB-A99C-4BE2-8189-3DB1808D1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D14B91-F492-413E-A5EC-958A1A481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1A017-D32F-47B1-B738-98956FA73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99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A6B1E-3D86-40DD-9963-277A27664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63304-36DC-462B-BDD5-D0FBA074A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DF8E20-E480-4FE3-8BC4-7FA2C2A768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7E5DD7-D9D5-4392-9D1F-D95378658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EA99C-B5DC-4255-AB82-3E125433ACC0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0B380-4E57-466C-81CF-5BD1C0C6A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96C77A-5539-493A-8A60-8AC856392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1A017-D32F-47B1-B738-98956FA73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639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ED202-0629-4BEF-9140-9EA07FAF0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3AB01E-551D-47C4-9C77-E147DDC45E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D5B166-33A0-4396-A4E3-DAA1F015C6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73EED5-F1F4-4A43-9919-BC1FF7CCD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EA99C-B5DC-4255-AB82-3E125433ACC0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C3CCFE-C550-44B4-BFB8-DE60B5151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3790E9-39BC-4EC4-9FBC-CC607B6FE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1A017-D32F-47B1-B738-98956FA73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197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31364C-E3CB-4AC0-BC07-F225EC71C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E5CF8E-C2DE-416F-888E-11537E2BA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C9A8B-B09F-476F-AFDC-81F9DD423F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EA99C-B5DC-4255-AB82-3E125433ACC0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459D6-2379-4A80-828F-56AE42FDD5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D07EFA-AEC6-4038-929F-5C29877D3A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1A017-D32F-47B1-B738-98956FA73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092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6884EFD-EEA4-4E62-9C17-C377FF090AB9}"/>
              </a:ext>
            </a:extLst>
          </p:cNvPr>
          <p:cNvGrpSpPr/>
          <p:nvPr/>
        </p:nvGrpSpPr>
        <p:grpSpPr>
          <a:xfrm>
            <a:off x="2689673" y="1073426"/>
            <a:ext cx="5615808" cy="5108299"/>
            <a:chOff x="2689673" y="1073426"/>
            <a:chExt cx="5615808" cy="5108299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9F22078-F06D-4852-87AD-B2681CCB72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1795" y="2531165"/>
              <a:ext cx="4873686" cy="365056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8E883CA-F775-4012-B125-4EF55BAF640F}"/>
                </a:ext>
              </a:extLst>
            </p:cNvPr>
            <p:cNvSpPr txBox="1"/>
            <p:nvPr/>
          </p:nvSpPr>
          <p:spPr>
            <a:xfrm>
              <a:off x="2689673" y="1073426"/>
              <a:ext cx="533699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solidFill>
                    <a:schemeClr val="accent1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Welcome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314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49066-951C-4DA7-90D5-AE9BA5CB49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8080" y="1825625"/>
            <a:ext cx="5181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ফেরদৌস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marL="0" indent="0" algn="ctr">
              <a:buNone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শাহজাদপুর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, স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ঞ্জ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 algn="ctr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ID-1036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AD14E-0336-4541-8124-5116F13B54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22807" y="1825625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শ্রেনি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৮ম</a:t>
            </a:r>
          </a:p>
          <a:p>
            <a:pPr marL="0" indent="0">
              <a:buNone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বিশেষ পাঠঃ রসায়ন ও শক্তি </a:t>
            </a:r>
          </a:p>
          <a:p>
            <a:pPr marL="0" indent="0">
              <a:buNone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সময়: ৫০ মিনিট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B7F4384-D28A-45EF-81AC-CAE78C7B0C8B}"/>
              </a:ext>
            </a:extLst>
          </p:cNvPr>
          <p:cNvCxnSpPr/>
          <p:nvPr/>
        </p:nvCxnSpPr>
        <p:spPr>
          <a:xfrm>
            <a:off x="5954232" y="1783095"/>
            <a:ext cx="0" cy="2937761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17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025217-9C7C-4F2F-B914-45EFE18A47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86" y="1108562"/>
            <a:ext cx="5018114" cy="418296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0EB9F1-BA8F-40B9-A897-42B8ED1FBA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072" y="1108563"/>
            <a:ext cx="4497752" cy="418296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D0EACD-BCE8-4611-87D8-D2CE959935EE}"/>
              </a:ext>
            </a:extLst>
          </p:cNvPr>
          <p:cNvSpPr txBox="1"/>
          <p:nvPr/>
        </p:nvSpPr>
        <p:spPr>
          <a:xfrm>
            <a:off x="2728561" y="4401949"/>
            <a:ext cx="4976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ব্যাটারি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FD1AEE-8E78-4330-9DAB-B55116AAA3F9}"/>
              </a:ext>
            </a:extLst>
          </p:cNvPr>
          <p:cNvSpPr txBox="1"/>
          <p:nvPr/>
        </p:nvSpPr>
        <p:spPr>
          <a:xfrm>
            <a:off x="8589364" y="2846101"/>
            <a:ext cx="3912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34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D6B9E8-057D-4D2C-BBD5-612B42D0AE6A}"/>
              </a:ext>
            </a:extLst>
          </p:cNvPr>
          <p:cNvSpPr txBox="1"/>
          <p:nvPr/>
        </p:nvSpPr>
        <p:spPr>
          <a:xfrm>
            <a:off x="3447738" y="1394085"/>
            <a:ext cx="5951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“গ্যালভানিক কোষ”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94AFCF-87CD-4B43-A601-6902FBB02BEA}"/>
              </a:ext>
            </a:extLst>
          </p:cNvPr>
          <p:cNvSpPr txBox="1"/>
          <p:nvPr/>
        </p:nvSpPr>
        <p:spPr>
          <a:xfrm>
            <a:off x="1588957" y="2728210"/>
            <a:ext cx="86343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</a:t>
            </a:r>
          </a:p>
          <a:p>
            <a:endParaRPr lang="bn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গ্যালভানিক কোষ কি তা বলতে পারবে।</a:t>
            </a:r>
          </a:p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গ্যালভানিক কোষের গঠন বলতে পারবে।</a:t>
            </a:r>
          </a:p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গ্যালভানিক কোষে বিদ্যুৎ উৎপাদন কৌশল ব্যাখ্যা করতে পারবে।</a:t>
            </a:r>
            <a:endParaRPr lang="as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  <a:hlinkHover r:id="" action="ppaction://ole?verb=0"/>
            <a:extLst>
              <a:ext uri="{FF2B5EF4-FFF2-40B4-BE49-F238E27FC236}">
                <a16:creationId xmlns:a16="http://schemas.microsoft.com/office/drawing/2014/main" id="{011966F3-36F2-4D2C-A7AB-A6C08CD888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5841955"/>
              </p:ext>
            </p:extLst>
          </p:nvPr>
        </p:nvGraphicFramePr>
        <p:xfrm>
          <a:off x="5721350" y="2098675"/>
          <a:ext cx="104298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ackager Shell Object" showAsIcon="1" r:id="rId4" imgW="1042560" imgH="488520" progId="Package">
                  <p:embed/>
                </p:oleObj>
              </mc:Choice>
              <mc:Fallback>
                <p:oleObj name="Packager Shell Object" showAsIcon="1" r:id="rId4" imgW="104256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21350" y="2098675"/>
                        <a:ext cx="1042988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92642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40F143A1-346A-425F-AF17-E240756120F4}"/>
              </a:ext>
            </a:extLst>
          </p:cNvPr>
          <p:cNvGrpSpPr/>
          <p:nvPr/>
        </p:nvGrpSpPr>
        <p:grpSpPr>
          <a:xfrm>
            <a:off x="611120" y="1260433"/>
            <a:ext cx="602104" cy="3416498"/>
            <a:chOff x="584615" y="1260433"/>
            <a:chExt cx="602105" cy="3416498"/>
          </a:xfrm>
          <a:solidFill>
            <a:schemeClr val="bg2">
              <a:lumMod val="90000"/>
            </a:schemeClr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80197AF-C97F-4E8A-AB71-58B1AF3FD0DC}"/>
                </a:ext>
              </a:extLst>
            </p:cNvPr>
            <p:cNvSpPr/>
            <p:nvPr/>
          </p:nvSpPr>
          <p:spPr>
            <a:xfrm>
              <a:off x="584615" y="1588957"/>
              <a:ext cx="602105" cy="308797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Zn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7B26E73-4DA6-4E01-AE9C-E23A2160BD3C}"/>
                </a:ext>
              </a:extLst>
            </p:cNvPr>
            <p:cNvCxnSpPr>
              <a:cxnSpLocks/>
              <a:stCxn id="3" idx="0"/>
            </p:cNvCxnSpPr>
            <p:nvPr/>
          </p:nvCxnSpPr>
          <p:spPr>
            <a:xfrm flipV="1">
              <a:off x="885668" y="1260433"/>
              <a:ext cx="0" cy="328524"/>
            </a:xfrm>
            <a:prstGeom prst="line">
              <a:avLst/>
            </a:prstGeom>
            <a:grpFill/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8D46A1A-BC70-4629-A1BD-F530C19D0C78}"/>
              </a:ext>
            </a:extLst>
          </p:cNvPr>
          <p:cNvGrpSpPr/>
          <p:nvPr/>
        </p:nvGrpSpPr>
        <p:grpSpPr>
          <a:xfrm>
            <a:off x="1843791" y="1419719"/>
            <a:ext cx="502062" cy="3257212"/>
            <a:chOff x="1843790" y="1419719"/>
            <a:chExt cx="602105" cy="325721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9B0D1DD-DFD7-4D45-82A4-B3B88BE96CCD}"/>
                </a:ext>
              </a:extLst>
            </p:cNvPr>
            <p:cNvSpPr/>
            <p:nvPr/>
          </p:nvSpPr>
          <p:spPr>
            <a:xfrm>
              <a:off x="1843790" y="1588957"/>
              <a:ext cx="602105" cy="3087974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Cu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6F9F4ED-4BD7-4FE6-89CE-662F61A96A7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44842" y="1419719"/>
              <a:ext cx="1" cy="381532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3FA915F-75AC-4464-B0E0-901CC6C10448}"/>
              </a:ext>
            </a:extLst>
          </p:cNvPr>
          <p:cNvGrpSpPr/>
          <p:nvPr/>
        </p:nvGrpSpPr>
        <p:grpSpPr>
          <a:xfrm>
            <a:off x="5145379" y="2335106"/>
            <a:ext cx="1819238" cy="1696110"/>
            <a:chOff x="5145379" y="2335106"/>
            <a:chExt cx="1819238" cy="1696110"/>
          </a:xfrm>
          <a:scene3d>
            <a:camera prst="orthographicFront">
              <a:rot lat="0" lon="0" rev="0"/>
            </a:camera>
            <a:lightRig rig="threePt" dir="t">
              <a:rot lat="0" lon="0" rev="12000000"/>
            </a:lightRig>
          </a:scene3d>
        </p:grpSpPr>
        <p:sp>
          <p:nvSpPr>
            <p:cNvPr id="12" name="Left Bracket 11">
              <a:extLst>
                <a:ext uri="{FF2B5EF4-FFF2-40B4-BE49-F238E27FC236}">
                  <a16:creationId xmlns:a16="http://schemas.microsoft.com/office/drawing/2014/main" id="{1216076C-4B34-40A9-B663-B38A0DB209D6}"/>
                </a:ext>
              </a:extLst>
            </p:cNvPr>
            <p:cNvSpPr/>
            <p:nvPr/>
          </p:nvSpPr>
          <p:spPr>
            <a:xfrm rot="5400000">
              <a:off x="5177323" y="2306814"/>
              <a:ext cx="1692458" cy="1756345"/>
            </a:xfrm>
            <a:prstGeom prst="leftBracket">
              <a:avLst/>
            </a:prstGeom>
            <a:ln w="1746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en-US" dirty="0">
                <a:effectLst>
                  <a:reflection blurRad="647700" stA="45000" endPos="65000" dist="50800" dir="5400000" sy="-100000" algn="bl" rotWithShape="0"/>
                </a:effectLst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C53A0CB-F99E-4EF2-9A6D-0A069D8C0CB8}"/>
                </a:ext>
              </a:extLst>
            </p:cNvPr>
            <p:cNvSpPr txBox="1"/>
            <p:nvPr/>
          </p:nvSpPr>
          <p:spPr>
            <a:xfrm>
              <a:off x="5640728" y="2335106"/>
              <a:ext cx="13238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flatTx/>
            </a:bodyPr>
            <a:lstStyle/>
            <a:p>
              <a:r>
                <a:rPr lang="en-US" dirty="0" err="1">
                  <a:effectLst>
                    <a:reflection blurRad="647700" stA="45000" endPos="65000" dist="508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লবণ</a:t>
              </a:r>
              <a:r>
                <a:rPr lang="en-US" dirty="0">
                  <a:effectLst>
                    <a:reflection blurRad="647700" stA="45000" endPos="65000" dist="508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effectLst>
                    <a:reflection blurRad="647700" stA="45000" endPos="65000" dist="508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সেতু</a:t>
              </a:r>
              <a:endParaRPr lang="en-US" dirty="0">
                <a:effectLst>
                  <a:reflection blurRad="647700" stA="45000" endPos="65000" dist="508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27E9C42-A93F-4025-8E4A-2502D6AE28C6}"/>
              </a:ext>
            </a:extLst>
          </p:cNvPr>
          <p:cNvSpPr txBox="1"/>
          <p:nvPr/>
        </p:nvSpPr>
        <p:spPr>
          <a:xfrm>
            <a:off x="4601975" y="-16881"/>
            <a:ext cx="3330130" cy="92333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“গ্যালভানিক কোষ”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02784B8-3B10-4F90-ABC0-5C4F9F02D425}"/>
              </a:ext>
            </a:extLst>
          </p:cNvPr>
          <p:cNvGrpSpPr/>
          <p:nvPr/>
        </p:nvGrpSpPr>
        <p:grpSpPr>
          <a:xfrm>
            <a:off x="6739951" y="2503357"/>
            <a:ext cx="1888761" cy="2308486"/>
            <a:chOff x="3387777" y="2488367"/>
            <a:chExt cx="1888761" cy="2308486"/>
          </a:xfrm>
        </p:grpSpPr>
        <p:sp>
          <p:nvSpPr>
            <p:cNvPr id="5" name="Cylinder 4">
              <a:extLst>
                <a:ext uri="{FF2B5EF4-FFF2-40B4-BE49-F238E27FC236}">
                  <a16:creationId xmlns:a16="http://schemas.microsoft.com/office/drawing/2014/main" id="{5D40A4B0-5431-4744-8445-6C8805FBEAAB}"/>
                </a:ext>
              </a:extLst>
            </p:cNvPr>
            <p:cNvSpPr/>
            <p:nvPr/>
          </p:nvSpPr>
          <p:spPr>
            <a:xfrm>
              <a:off x="3387777" y="2488367"/>
              <a:ext cx="1888761" cy="2188564"/>
            </a:xfrm>
            <a:prstGeom prst="ca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Flowchart: Magnetic Disk 5">
              <a:extLst>
                <a:ext uri="{FF2B5EF4-FFF2-40B4-BE49-F238E27FC236}">
                  <a16:creationId xmlns:a16="http://schemas.microsoft.com/office/drawing/2014/main" id="{57857C6B-6C73-4C71-B67F-CDF33F38BFCA}"/>
                </a:ext>
              </a:extLst>
            </p:cNvPr>
            <p:cNvSpPr/>
            <p:nvPr/>
          </p:nvSpPr>
          <p:spPr>
            <a:xfrm>
              <a:off x="3387777" y="3537679"/>
              <a:ext cx="1888761" cy="1259174"/>
            </a:xfrm>
            <a:prstGeom prst="flowChartMagneticDisk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</a:t>
              </a:r>
              <a:r>
                <a:rPr lang="en-US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Cu</a:t>
              </a:r>
              <a:r>
                <a:rPr lang="en-US" baseline="30000" dirty="0">
                  <a:solidFill>
                    <a:schemeClr val="tx1"/>
                  </a:solidFill>
                </a:rPr>
                <a:t>++ </a:t>
              </a:r>
              <a:r>
                <a:rPr lang="bn-IN" sz="1600" b="1" dirty="0">
                  <a:solidFill>
                    <a:schemeClr val="tx1"/>
                  </a:solidFill>
                </a:rPr>
                <a:t> </a:t>
              </a:r>
              <a:r>
                <a:rPr lang="en-US" sz="1600" b="1" dirty="0">
                  <a:solidFill>
                    <a:schemeClr val="tx1"/>
                  </a:solidFill>
                </a:rPr>
                <a:t>SO</a:t>
              </a:r>
              <a:r>
                <a:rPr lang="en-US" sz="1600" b="1" baseline="-25000" dirty="0">
                  <a:solidFill>
                    <a:schemeClr val="tx1"/>
                  </a:solidFill>
                </a:rPr>
                <a:t>4</a:t>
              </a:r>
              <a:r>
                <a:rPr lang="en-US" sz="1600" b="1" baseline="30000" dirty="0">
                  <a:solidFill>
                    <a:schemeClr val="tx1"/>
                  </a:solidFill>
                </a:rPr>
                <a:t>2-</a:t>
              </a:r>
              <a:r>
                <a:rPr lang="bn-IN" sz="1600" b="1" baseline="30000" dirty="0">
                  <a:solidFill>
                    <a:schemeClr val="tx1"/>
                  </a:solidFill>
                </a:rPr>
                <a:t> 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82F4E8F7-EBD2-47DA-96CE-D131C4161B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846" y="4931763"/>
            <a:ext cx="2223540" cy="1933731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A2BE462-B3F3-4A16-983E-4304A7622540}"/>
              </a:ext>
            </a:extLst>
          </p:cNvPr>
          <p:cNvGrpSpPr/>
          <p:nvPr/>
        </p:nvGrpSpPr>
        <p:grpSpPr>
          <a:xfrm>
            <a:off x="10078386" y="4576465"/>
            <a:ext cx="2012089" cy="2080073"/>
            <a:chOff x="9671181" y="2083633"/>
            <a:chExt cx="2316848" cy="290352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44B570E-476E-4A60-B319-151EBDD73B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1181" y="2083633"/>
              <a:ext cx="2174840" cy="2903523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4A8D933-2DB9-4631-A985-3C634F7B968E}"/>
                </a:ext>
              </a:extLst>
            </p:cNvPr>
            <p:cNvSpPr txBox="1"/>
            <p:nvPr/>
          </p:nvSpPr>
          <p:spPr>
            <a:xfrm>
              <a:off x="9813189" y="4342729"/>
              <a:ext cx="2174840" cy="644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জিঙ্ক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সালফেট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4C722E82-E9B5-4805-98E7-C049AA6472E5}"/>
              </a:ext>
            </a:extLst>
          </p:cNvPr>
          <p:cNvSpPr txBox="1"/>
          <p:nvPr/>
        </p:nvSpPr>
        <p:spPr>
          <a:xfrm>
            <a:off x="2464365" y="690692"/>
            <a:ext cx="1847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 তার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B1C105C-ACF3-4A06-B645-EB96DED491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08486" y="358434"/>
            <a:ext cx="685348" cy="1001000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E0F42057-1673-4A81-87E5-8DBD06C3C459}"/>
              </a:ext>
            </a:extLst>
          </p:cNvPr>
          <p:cNvGrpSpPr/>
          <p:nvPr/>
        </p:nvGrpSpPr>
        <p:grpSpPr>
          <a:xfrm>
            <a:off x="3388094" y="2441933"/>
            <a:ext cx="1888761" cy="2308486"/>
            <a:chOff x="3387777" y="2488367"/>
            <a:chExt cx="1888761" cy="2308486"/>
          </a:xfrm>
        </p:grpSpPr>
        <p:sp>
          <p:nvSpPr>
            <p:cNvPr id="33" name="Cylinder 32">
              <a:extLst>
                <a:ext uri="{FF2B5EF4-FFF2-40B4-BE49-F238E27FC236}">
                  <a16:creationId xmlns:a16="http://schemas.microsoft.com/office/drawing/2014/main" id="{3951EEEB-0F91-48E9-BF33-DC46E72707C3}"/>
                </a:ext>
              </a:extLst>
            </p:cNvPr>
            <p:cNvSpPr/>
            <p:nvPr/>
          </p:nvSpPr>
          <p:spPr>
            <a:xfrm>
              <a:off x="3387777" y="2488367"/>
              <a:ext cx="1888761" cy="2188564"/>
            </a:xfrm>
            <a:prstGeom prst="ca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Flowchart: Magnetic Disk 33">
              <a:extLst>
                <a:ext uri="{FF2B5EF4-FFF2-40B4-BE49-F238E27FC236}">
                  <a16:creationId xmlns:a16="http://schemas.microsoft.com/office/drawing/2014/main" id="{7761779F-86D3-4A27-9863-531195CE48D8}"/>
                </a:ext>
              </a:extLst>
            </p:cNvPr>
            <p:cNvSpPr/>
            <p:nvPr/>
          </p:nvSpPr>
          <p:spPr>
            <a:xfrm>
              <a:off x="3387777" y="3537679"/>
              <a:ext cx="1888761" cy="1259174"/>
            </a:xfrm>
            <a:prstGeom prst="flowChartMagneticDisk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Zn</a:t>
              </a:r>
              <a:r>
                <a:rPr lang="en-US" sz="1600" b="1" baseline="30000" dirty="0">
                  <a:solidFill>
                    <a:schemeClr val="tx1"/>
                  </a:solidFill>
                </a:rPr>
                <a:t>++ </a:t>
              </a:r>
              <a:r>
                <a:rPr lang="en-US" sz="1600" b="1" dirty="0">
                  <a:solidFill>
                    <a:schemeClr val="tx1"/>
                  </a:solidFill>
                </a:rPr>
                <a:t>SO</a:t>
              </a:r>
              <a:r>
                <a:rPr lang="en-US" sz="1600" b="1" baseline="-25000" dirty="0">
                  <a:solidFill>
                    <a:schemeClr val="tx1"/>
                  </a:solidFill>
                </a:rPr>
                <a:t>4</a:t>
              </a:r>
              <a:r>
                <a:rPr lang="en-US" sz="1600" b="1" baseline="30000" dirty="0">
                  <a:solidFill>
                    <a:schemeClr val="tx1"/>
                  </a:solidFill>
                </a:rPr>
                <a:t>2-</a:t>
              </a:r>
              <a:r>
                <a:rPr lang="en-US" sz="1600" b="1" baseline="-25000" dirty="0">
                  <a:solidFill>
                    <a:schemeClr val="tx1"/>
                  </a:solidFill>
                </a:rPr>
                <a:t> 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E35E28C0-D113-4A18-A51E-18A6DD193B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4515" y="965749"/>
            <a:ext cx="1741442" cy="5140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1E5DE74-E088-4179-87B2-261B4B3633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556" y="1186777"/>
            <a:ext cx="1548831" cy="4571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A8A9CB0-6928-4711-BF7A-A7C1F555050E}"/>
              </a:ext>
            </a:extLst>
          </p:cNvPr>
          <p:cNvSpPr txBox="1"/>
          <p:nvPr/>
        </p:nvSpPr>
        <p:spPr>
          <a:xfrm>
            <a:off x="3947272" y="3470939"/>
            <a:ext cx="945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Zn</a:t>
            </a:r>
            <a:r>
              <a:rPr lang="en-US" b="1" baseline="30000" dirty="0"/>
              <a:t>++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1F91AD-DE35-423B-9C8D-932EEE251B22}"/>
              </a:ext>
            </a:extLst>
          </p:cNvPr>
          <p:cNvSpPr txBox="1"/>
          <p:nvPr/>
        </p:nvSpPr>
        <p:spPr>
          <a:xfrm>
            <a:off x="3984405" y="3523385"/>
            <a:ext cx="878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e-</a:t>
            </a:r>
          </a:p>
        </p:txBody>
      </p:sp>
      <p:sp>
        <p:nvSpPr>
          <p:cNvPr id="18" name="Left Bracket 17">
            <a:extLst>
              <a:ext uri="{FF2B5EF4-FFF2-40B4-BE49-F238E27FC236}">
                <a16:creationId xmlns:a16="http://schemas.microsoft.com/office/drawing/2014/main" id="{812D38DA-F878-4399-946C-9FC96FF3BA07}"/>
              </a:ext>
            </a:extLst>
          </p:cNvPr>
          <p:cNvSpPr/>
          <p:nvPr/>
        </p:nvSpPr>
        <p:spPr>
          <a:xfrm rot="5400000">
            <a:off x="4540597" y="932070"/>
            <a:ext cx="2870423" cy="3527149"/>
          </a:xfrm>
          <a:prstGeom prst="leftBracket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530C42-4D61-4DB0-9D39-F9B90A35F84B}"/>
              </a:ext>
            </a:extLst>
          </p:cNvPr>
          <p:cNvSpPr txBox="1"/>
          <p:nvPr/>
        </p:nvSpPr>
        <p:spPr>
          <a:xfrm>
            <a:off x="7315355" y="3507996"/>
            <a:ext cx="1036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Cu</a:t>
            </a:r>
            <a:r>
              <a:rPr lang="en-US" baseline="30000" dirty="0"/>
              <a:t>++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12B0CBF-6049-47DA-B081-48DD940B0878}"/>
              </a:ext>
            </a:extLst>
          </p:cNvPr>
          <p:cNvSpPr txBox="1"/>
          <p:nvPr/>
        </p:nvSpPr>
        <p:spPr>
          <a:xfrm>
            <a:off x="7312947" y="3510133"/>
            <a:ext cx="1328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Cu</a:t>
            </a:r>
          </a:p>
        </p:txBody>
      </p:sp>
      <p:sp>
        <p:nvSpPr>
          <p:cNvPr id="24" name="Explosion: 14 Points 23">
            <a:extLst>
              <a:ext uri="{FF2B5EF4-FFF2-40B4-BE49-F238E27FC236}">
                <a16:creationId xmlns:a16="http://schemas.microsoft.com/office/drawing/2014/main" id="{704182CD-09E2-4E93-83C9-E4C8C0384BED}"/>
              </a:ext>
            </a:extLst>
          </p:cNvPr>
          <p:cNvSpPr/>
          <p:nvPr/>
        </p:nvSpPr>
        <p:spPr>
          <a:xfrm rot="20471930">
            <a:off x="5561012" y="-165631"/>
            <a:ext cx="1324960" cy="1933731"/>
          </a:xfrm>
          <a:prstGeom prst="irregularSeal2">
            <a:avLst/>
          </a:prstGeom>
          <a:solidFill>
            <a:srgbClr val="FFC000"/>
          </a:solidFill>
          <a:ln>
            <a:solidFill>
              <a:srgbClr val="FFFFFF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01449A4-C5E4-461E-B747-ED8256F88B75}"/>
              </a:ext>
            </a:extLst>
          </p:cNvPr>
          <p:cNvSpPr txBox="1"/>
          <p:nvPr/>
        </p:nvSpPr>
        <p:spPr>
          <a:xfrm>
            <a:off x="5321479" y="1989420"/>
            <a:ext cx="1486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&lt;   K</a:t>
            </a:r>
            <a:r>
              <a:rPr lang="en-US" sz="2400" dirty="0"/>
              <a:t>+</a:t>
            </a:r>
            <a:r>
              <a:rPr lang="en-US" sz="1200" dirty="0"/>
              <a:t>   </a:t>
            </a:r>
            <a:r>
              <a:rPr lang="en-US" sz="1600" dirty="0"/>
              <a:t>Cl</a:t>
            </a:r>
            <a:r>
              <a:rPr lang="en-US" sz="3200" dirty="0"/>
              <a:t>-  </a:t>
            </a:r>
            <a:r>
              <a:rPr lang="en-US" sz="100" dirty="0"/>
              <a:t>   </a:t>
            </a:r>
            <a:r>
              <a:rPr lang="en-US" sz="2000" dirty="0"/>
              <a:t>&gt;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7D85F0F-1B67-4BDA-B984-595DE7A994FF}"/>
              </a:ext>
            </a:extLst>
          </p:cNvPr>
          <p:cNvSpPr txBox="1"/>
          <p:nvPr/>
        </p:nvSpPr>
        <p:spPr>
          <a:xfrm>
            <a:off x="7812184" y="4112112"/>
            <a:ext cx="17891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SO</a:t>
            </a:r>
            <a:r>
              <a:rPr lang="en-US" sz="1600" b="1" baseline="-25000" dirty="0"/>
              <a:t>4</a:t>
            </a:r>
            <a:r>
              <a:rPr lang="en-US" sz="1600" b="1" baseline="30000" dirty="0"/>
              <a:t>2-</a:t>
            </a:r>
            <a:r>
              <a:rPr lang="en-US" sz="1600" b="1" dirty="0"/>
              <a:t> 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B54B848F-2DF8-45B3-97C7-AAC284CC8145}"/>
              </a:ext>
            </a:extLst>
          </p:cNvPr>
          <p:cNvSpPr/>
          <p:nvPr/>
        </p:nvSpPr>
        <p:spPr>
          <a:xfrm rot="16200000">
            <a:off x="3823132" y="4871807"/>
            <a:ext cx="718888" cy="628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CCBAC34B-F6ED-4D9E-A8E7-B49627915059}"/>
              </a:ext>
            </a:extLst>
          </p:cNvPr>
          <p:cNvSpPr/>
          <p:nvPr/>
        </p:nvSpPr>
        <p:spPr>
          <a:xfrm rot="16200000">
            <a:off x="7267565" y="4924061"/>
            <a:ext cx="718888" cy="628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0E8CC5-F54B-4F1C-9816-DB3B3C6C2E29}"/>
              </a:ext>
            </a:extLst>
          </p:cNvPr>
          <p:cNvSpPr txBox="1"/>
          <p:nvPr/>
        </p:nvSpPr>
        <p:spPr>
          <a:xfrm>
            <a:off x="2394622" y="5561353"/>
            <a:ext cx="3527149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Zn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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Zn</a:t>
            </a:r>
            <a:r>
              <a:rPr lang="en-US" sz="2800" b="1" baseline="30000" dirty="0"/>
              <a:t>++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+ 2e-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0593E2-69B1-477F-9193-57595633CD61}"/>
              </a:ext>
            </a:extLst>
          </p:cNvPr>
          <p:cNvSpPr txBox="1"/>
          <p:nvPr/>
        </p:nvSpPr>
        <p:spPr>
          <a:xfrm>
            <a:off x="5471401" y="5471411"/>
            <a:ext cx="3837492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Cu</a:t>
            </a:r>
            <a:r>
              <a:rPr lang="en-US" sz="2800" baseline="30000" dirty="0"/>
              <a:t>++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2e-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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Cu</a:t>
            </a:r>
            <a:endParaRPr lang="bn-IN" sz="2800" baseline="300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25072E2-0B59-4A83-A488-45E450161BC0}"/>
              </a:ext>
            </a:extLst>
          </p:cNvPr>
          <p:cNvSpPr txBox="1"/>
          <p:nvPr/>
        </p:nvSpPr>
        <p:spPr>
          <a:xfrm>
            <a:off x="3541625" y="4766459"/>
            <a:ext cx="4798383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সামগ্রিক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কোষ বিক্রিয়ার সমীকরণটি লিখ।</a:t>
            </a:r>
            <a:endParaRPr lang="bn-IN" sz="2800" baseline="300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ADA6F9F-CA06-4B2E-92E5-5832DC27F112}"/>
              </a:ext>
            </a:extLst>
          </p:cNvPr>
          <p:cNvSpPr txBox="1"/>
          <p:nvPr/>
        </p:nvSpPr>
        <p:spPr>
          <a:xfrm>
            <a:off x="3541625" y="5273201"/>
            <a:ext cx="4625752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Zn + Cu</a:t>
            </a:r>
            <a:r>
              <a:rPr lang="en-US" sz="2800" baseline="30000" dirty="0"/>
              <a:t>++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Cu+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Zn</a:t>
            </a:r>
            <a:r>
              <a:rPr lang="en-US" sz="2800" b="1" baseline="30000" dirty="0"/>
              <a:t>++</a:t>
            </a:r>
            <a:endParaRPr lang="bn-IN" sz="2800" baseline="30000" dirty="0"/>
          </a:p>
        </p:txBody>
      </p:sp>
    </p:spTree>
    <p:extLst>
      <p:ext uri="{BB962C8B-B14F-4D97-AF65-F5344CB8AC3E}">
        <p14:creationId xmlns:p14="http://schemas.microsoft.com/office/powerpoint/2010/main" val="403006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81481E-6 L 0.28268 0.0069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28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22222E-6 L 0.45729 0.0011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65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59259E-6 L -0.00091 0.045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07407E-6 L -0.00039 0.0356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5" presetClass="path" presetSubtype="0" accel="39000" decel="3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48148E-6 L -0.19531 0.01204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66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0.06319 L -0.04609 0.06065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5" y="-139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72 0.02708 L 0.00938 -0.37523 L 0.13229 -0.37755 L 0.12982 -0.4757 L 0.15677 -0.4757 L 0.15807 -0.39722 L 0.15925 -0.35556 L 0.28099 -0.35556 C 0.28138 -0.24329 0.28177 -0.13125 0.28229 -0.01898 " pathEditMode="relative" rAng="0" ptsTypes="AAAAAAAAA">
                                      <p:cBhvr>
                                        <p:cTn id="126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11" y="-25139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1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0" presetClass="path" presetSubtype="0" repeatCount="indefinite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54167E-6 3.7037E-7 L -0.04558 0.0919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9" y="4583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63" presetClass="path" presetSubtype="0" repeatCount="indefinite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0912 -0.0095 L -0.0694 0.03865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2" y="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3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7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3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0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7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allAtOnce"/>
      <p:bldP spid="15" grpId="0" build="allAtOnce"/>
      <p:bldP spid="16" grpId="0" build="allAtOnce"/>
      <p:bldP spid="18" grpId="0" animBg="1"/>
      <p:bldP spid="22" grpId="0"/>
      <p:bldP spid="23" grpId="0" build="allAtOnce"/>
      <p:bldP spid="24" grpId="0" animBg="1"/>
      <p:bldP spid="26" grpId="0"/>
      <p:bldP spid="28" grpId="0"/>
      <p:bldP spid="28" grpId="1"/>
      <p:bldP spid="8" grpId="0" animBg="1"/>
      <p:bldP spid="8" grpId="1" animBg="1"/>
      <p:bldP spid="8" grpId="2" animBg="1"/>
      <p:bldP spid="35" grpId="0" animBg="1"/>
      <p:bldP spid="35" grpId="1" animBg="1"/>
      <p:bldP spid="35" grpId="2" animBg="1"/>
      <p:bldP spid="9" grpId="0" animBg="1"/>
      <p:bldP spid="9" grpId="1" animBg="1"/>
      <p:bldP spid="10" grpId="0" animBg="1"/>
      <p:bldP spid="10" grpId="1" animBg="1"/>
      <p:bldP spid="43" grpId="0" animBg="1"/>
      <p:bldP spid="43" grpId="1" animBg="1"/>
      <p:bldP spid="44" grpId="0" animBg="1"/>
      <p:bldP spid="4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8B2160-2326-4A91-9AA9-99669FC6F17F}"/>
              </a:ext>
            </a:extLst>
          </p:cNvPr>
          <p:cNvSpPr txBox="1"/>
          <p:nvPr/>
        </p:nvSpPr>
        <p:spPr>
          <a:xfrm>
            <a:off x="4304675" y="509666"/>
            <a:ext cx="3582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945860-EDB1-4D85-8372-538E3C3440F5}"/>
              </a:ext>
            </a:extLst>
          </p:cNvPr>
          <p:cNvSpPr txBox="1"/>
          <p:nvPr/>
        </p:nvSpPr>
        <p:spPr>
          <a:xfrm>
            <a:off x="1178703" y="1694852"/>
            <a:ext cx="536520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কার ক্ষেত্রে জারণ ক্রিয়া সংগঠিত হয়?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DB05AB-B46B-43A0-A748-A3A9E720423B}"/>
              </a:ext>
            </a:extLst>
          </p:cNvPr>
          <p:cNvSpPr txBox="1"/>
          <p:nvPr/>
        </p:nvSpPr>
        <p:spPr>
          <a:xfrm>
            <a:off x="7887324" y="1801306"/>
            <a:ext cx="2957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 জিংক।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D715A5-436A-455E-92BB-515630D5F781}"/>
              </a:ext>
            </a:extLst>
          </p:cNvPr>
          <p:cNvSpPr txBox="1"/>
          <p:nvPr/>
        </p:nvSpPr>
        <p:spPr>
          <a:xfrm>
            <a:off x="1178703" y="2607646"/>
            <a:ext cx="55353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২।কার ক্ষেত্রে বিজারণ ক্রিয়া সংগঠিত হয়?</a:t>
            </a:r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153FF7-312C-462B-B573-EFB9A143F669}"/>
              </a:ext>
            </a:extLst>
          </p:cNvPr>
          <p:cNvSpPr/>
          <p:nvPr/>
        </p:nvSpPr>
        <p:spPr>
          <a:xfrm>
            <a:off x="7887325" y="2556626"/>
            <a:ext cx="20919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 কপার।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815227-1A0F-4E8D-9E8C-469566DC14BF}"/>
              </a:ext>
            </a:extLst>
          </p:cNvPr>
          <p:cNvSpPr txBox="1"/>
          <p:nvPr/>
        </p:nvSpPr>
        <p:spPr>
          <a:xfrm>
            <a:off x="1178703" y="3520440"/>
            <a:ext cx="6251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 কোন পাত্রে ধনাত্বক আয়ন এর আধিক্য হবে?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03FE5D-F851-4163-8F1A-715C5C05C6DC}"/>
              </a:ext>
            </a:extLst>
          </p:cNvPr>
          <p:cNvSpPr/>
          <p:nvPr/>
        </p:nvSpPr>
        <p:spPr>
          <a:xfrm>
            <a:off x="7887324" y="3520440"/>
            <a:ext cx="28616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 জিংক পাত্রে।  </a:t>
            </a:r>
            <a:endParaRPr lang="en-US" sz="3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02E889-2055-4785-AD2F-2C819DD80E3B}"/>
              </a:ext>
            </a:extLst>
          </p:cNvPr>
          <p:cNvSpPr/>
          <p:nvPr/>
        </p:nvSpPr>
        <p:spPr>
          <a:xfrm>
            <a:off x="1178703" y="4490182"/>
            <a:ext cx="61831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৪। কোন পাত্রে ঋনাত্বক আয়ন এর আধিক্য হবে?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90C2F9-F869-4C54-B5E9-63ECC80C9554}"/>
              </a:ext>
            </a:extLst>
          </p:cNvPr>
          <p:cNvSpPr/>
          <p:nvPr/>
        </p:nvSpPr>
        <p:spPr>
          <a:xfrm>
            <a:off x="7887324" y="4490182"/>
            <a:ext cx="26276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 কপার পাত্রে।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FAFB69-CD35-46BB-8EA2-854BDF812875}"/>
              </a:ext>
            </a:extLst>
          </p:cNvPr>
          <p:cNvSpPr/>
          <p:nvPr/>
        </p:nvSpPr>
        <p:spPr>
          <a:xfrm>
            <a:off x="1178703" y="5537890"/>
            <a:ext cx="48830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৫।আয়ন এর সমতা সাধন করবে কে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6D14C0-7056-474A-AF8B-FA0CB5E66F69}"/>
              </a:ext>
            </a:extLst>
          </p:cNvPr>
          <p:cNvSpPr/>
          <p:nvPr/>
        </p:nvSpPr>
        <p:spPr>
          <a:xfrm>
            <a:off x="7887324" y="5537889"/>
            <a:ext cx="24994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 লবণ সেতু।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14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028BBF-06A3-48D2-BFC8-3400133ABB31}"/>
              </a:ext>
            </a:extLst>
          </p:cNvPr>
          <p:cNvSpPr txBox="1"/>
          <p:nvPr/>
        </p:nvSpPr>
        <p:spPr>
          <a:xfrm>
            <a:off x="1531089" y="1148316"/>
            <a:ext cx="969689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কাজঃ</a:t>
            </a:r>
          </a:p>
          <a:p>
            <a:pPr algn="ctr"/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“গ্যালভানিক কোষে জারণ-বিজারণ ই বিদ্যুৎ উৎপাদনের মূল প্রতিপাদ্য তা বিশ্লেষণ কর”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56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888303-E563-477B-AC82-6ACD11B4209D}"/>
              </a:ext>
            </a:extLst>
          </p:cNvPr>
          <p:cNvSpPr txBox="1"/>
          <p:nvPr/>
        </p:nvSpPr>
        <p:spPr>
          <a:xfrm>
            <a:off x="3083442" y="1828800"/>
            <a:ext cx="66559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69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926</TotalTime>
  <Words>268</Words>
  <Application>Microsoft Office PowerPoint</Application>
  <PresentationFormat>Widescreen</PresentationFormat>
  <Paragraphs>63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NikoshBAN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74</cp:revision>
  <dcterms:created xsi:type="dcterms:W3CDTF">2020-03-10T08:14:21Z</dcterms:created>
  <dcterms:modified xsi:type="dcterms:W3CDTF">2020-03-14T06:41:32Z</dcterms:modified>
</cp:coreProperties>
</file>