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1" r:id="rId17"/>
    <p:sldId id="270" r:id="rId18"/>
    <p:sldId id="275" r:id="rId19"/>
    <p:sldId id="272" r:id="rId20"/>
  </p:sldIdLst>
  <p:sldSz cx="11430000" cy="6858000"/>
  <p:notesSz cx="6858000" cy="9144000"/>
  <p:defaultTextStyle>
    <a:defPPr>
      <a:defRPr lang="en-US"/>
    </a:defPPr>
    <a:lvl1pPr marL="0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427939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855878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283818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1711757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2139696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2567635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2995574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3423514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AE410"/>
    <a:srgbClr val="00CC00"/>
    <a:srgbClr val="339933"/>
    <a:srgbClr val="006600"/>
    <a:srgbClr val="EAEAEA"/>
    <a:srgbClr val="F8F8F8"/>
    <a:srgbClr val="7E0000"/>
    <a:srgbClr val="377177"/>
    <a:srgbClr val="034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7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796"/>
            </a:avLst>
          </a:prstGeom>
          <a:blipFill>
            <a:blip r:embed="rId2"/>
            <a:stretch>
              <a:fillRect/>
            </a:stretch>
          </a:blipFill>
          <a:ln w="22225">
            <a:solidFill>
              <a:srgbClr val="9933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71" tIns="48986" rIns="97971" bIns="489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5"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0355" y="6462764"/>
            <a:ext cx="4430149" cy="265457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71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1071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 রশিদ, সহকারী শিক্ষক (আইসিটি) জোত আতাউল্যা দাখিল মাদ্রাসা, গোপালপুর, টাংগাইল</a:t>
            </a:r>
            <a:r>
              <a:rPr lang="en-US" sz="1125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8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6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7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8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1EF6-A0F7-4132-858A-9D11CB64787E}" type="datetimeFigureOut">
              <a:rPr lang="en-US" smtClean="0"/>
              <a:t>03/14/20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03" y="2047756"/>
            <a:ext cx="6749944" cy="426991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658272" y="99167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5400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183" flipH="1">
            <a:off x="3188632" y="31599"/>
            <a:ext cx="1896968" cy="12052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0659" y="3320647"/>
            <a:ext cx="1280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n w="0"/>
                <a:solidFill>
                  <a:srgbClr val="1A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8000" dirty="0">
              <a:ln w="0"/>
              <a:solidFill>
                <a:srgbClr val="1AE41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4382465" y="401318"/>
            <a:ext cx="309281" cy="893605"/>
          </a:xfrm>
          <a:prstGeom prst="ellipse">
            <a:avLst/>
          </a:prstGeom>
          <a:noFill/>
          <a:ln w="476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74682" y="3920811"/>
            <a:ext cx="12801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smtClean="0">
                <a:ln w="0"/>
                <a:solidFill>
                  <a:srgbClr val="1A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8800" dirty="0">
              <a:ln w="0"/>
              <a:solidFill>
                <a:srgbClr val="1AE41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4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2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2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25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120471" y="272196"/>
            <a:ext cx="1795415" cy="951562"/>
          </a:xfrm>
          <a:prstGeom prst="hexagon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‘ণ’ ব্যবহারের নিয়ম..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9641" y="455589"/>
            <a:ext cx="80216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২.ঋ, ঋ-কার, র, র-ফলা, রেফ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ষ এর পরে মূর্ধন্য ‘ণ’ হয়।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2" y="1509484"/>
            <a:ext cx="2518423" cy="2206173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04" y="1509483"/>
            <a:ext cx="2518423" cy="2206174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30" y="1482174"/>
            <a:ext cx="2518423" cy="2260792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82" y="1460402"/>
            <a:ext cx="2518423" cy="2304335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800107" y="3819819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0564" y="3805304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তৃণ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6813" y="3819818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3062" y="3819819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909" y="4390079"/>
            <a:ext cx="2365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এর পরে </a:t>
            </a:r>
          </a:p>
          <a:p>
            <a:pPr algn="ctr"/>
            <a:r>
              <a:rPr lang="en-US" sz="32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‘ণ’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8343" y="4460025"/>
            <a:ext cx="2365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ঋ-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 এর পরে </a:t>
            </a:r>
          </a:p>
          <a:p>
            <a:pPr algn="ctr"/>
            <a:r>
              <a:rPr lang="en-US" sz="32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‘ণ’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58365" y="4384015"/>
            <a:ext cx="2365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এর পরে </a:t>
            </a:r>
          </a:p>
          <a:p>
            <a:pPr algn="ctr"/>
            <a:r>
              <a:rPr lang="en-US" sz="32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‘ণ’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33157" y="4384015"/>
            <a:ext cx="2365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</a:p>
          <a:p>
            <a:pPr algn="ctr"/>
            <a:r>
              <a:rPr lang="en-US" sz="32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‘ণ’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1228" y="5576411"/>
            <a:ext cx="9445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নিয়মে হয়-কর্ণ, বর্ণ, বর্ণনা, কারণ, মরণ, পাষাণ ভীষণ,উষ্ণ 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ত্যাদি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9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7656" y="5458604"/>
            <a:ext cx="7664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নিয়মে হয়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-কৃপণ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অর্পণ, লক্ষণ, দর্পণ, রামায়ণ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ইত্যাদি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exagon 5"/>
          <p:cNvSpPr/>
          <p:nvPr/>
        </p:nvSpPr>
        <p:spPr>
          <a:xfrm>
            <a:off x="120471" y="272196"/>
            <a:ext cx="1795415" cy="951562"/>
          </a:xfrm>
          <a:prstGeom prst="hexagon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‘ণ’ ব্যবহারের নিয়ম..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07656" y="382143"/>
            <a:ext cx="8657144" cy="1138773"/>
            <a:chOff x="1807656" y="382143"/>
            <a:chExt cx="8657144" cy="1138773"/>
          </a:xfrm>
        </p:grpSpPr>
        <p:sp>
          <p:nvSpPr>
            <p:cNvPr id="7" name="Rectangle 6"/>
            <p:cNvSpPr/>
            <p:nvPr/>
          </p:nvSpPr>
          <p:spPr>
            <a:xfrm>
              <a:off x="1807656" y="382143"/>
              <a:ext cx="8657144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৩.ঋ, র, ষ-এর পরে স্বরধ্বনি, ষ, য়, ব, হ,</a:t>
              </a:r>
              <a:r>
                <a:rPr lang="bn-IN" sz="3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ং এবং ক-বর্গীয় ও </a:t>
              </a:r>
            </a:p>
            <a:p>
              <a:pPr algn="ctr"/>
              <a:r>
                <a:rPr lang="bn-IN" sz="3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প-বর্গীয় ধ্বনি থাকলে তার পরবর্তী ন মূর্ধন্য ‘ণ’ হয়।</a:t>
              </a:r>
              <a:endPara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512914" y="590552"/>
              <a:ext cx="204787" cy="2190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8" y="1630863"/>
            <a:ext cx="4936759" cy="2636337"/>
          </a:xfrm>
          <a:prstGeom prst="rect">
            <a:avLst/>
          </a:prstGeom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9" y="1597987"/>
            <a:ext cx="4845593" cy="2669213"/>
          </a:xfrm>
          <a:prstGeom prst="rect">
            <a:avLst/>
          </a:prstGeom>
          <a:ln w="285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6" name="Rectangle 25"/>
          <p:cNvSpPr/>
          <p:nvPr/>
        </p:nvSpPr>
        <p:spPr>
          <a:xfrm>
            <a:off x="742405" y="4267200"/>
            <a:ext cx="438621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ব্রাহ্মণ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70665" y="5156989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বর্গীয় ধ্বনি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976756" y="4711408"/>
            <a:ext cx="362695" cy="51027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94846" y="5173183"/>
            <a:ext cx="1097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686031" y="4729804"/>
            <a:ext cx="484634" cy="49604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616118" y="4265537"/>
            <a:ext cx="520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endParaRPr lang="en-US" sz="36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48357" y="4285607"/>
            <a:ext cx="150293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ব্রাহ্মণ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44378" y="4251023"/>
            <a:ext cx="43862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রোপণ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40913" y="5173183"/>
            <a:ext cx="1097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8032098" y="4729804"/>
            <a:ext cx="484634" cy="49604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50667" y="519225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বর্গীয় ধ্বনি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9100457" y="4667354"/>
            <a:ext cx="3281" cy="5543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579616" y="4251023"/>
            <a:ext cx="150293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রোপণ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52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6" grpId="1"/>
      <p:bldP spid="28" grpId="0"/>
      <p:bldP spid="28" grpId="1"/>
      <p:bldP spid="32" grpId="0"/>
      <p:bldP spid="32" grpId="1"/>
      <p:bldP spid="36" grpId="0"/>
      <p:bldP spid="36" grpId="1"/>
      <p:bldP spid="36" grpId="2"/>
      <p:bldP spid="37" grpId="0"/>
      <p:bldP spid="38" grpId="0"/>
      <p:bldP spid="38" grpId="1"/>
      <p:bldP spid="39" grpId="0"/>
      <p:bldP spid="39" grpId="1"/>
      <p:bldP spid="41" grpId="0"/>
      <p:bldP spid="41" grpId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510943"/>
            <a:ext cx="7500259" cy="4196020"/>
          </a:xfrm>
          <a:prstGeom prst="rect">
            <a:avLst/>
          </a:prstGeom>
          <a:noFill/>
          <a:ln w="190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চাণক্য মাণিক্য গণ</a:t>
            </a:r>
            <a:r>
              <a:rPr lang="bn-BD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 লবণ মণ</a:t>
            </a:r>
            <a:endParaRPr lang="bn-BD" sz="3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4000"/>
              </a:lnSpc>
            </a:pP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বেণু বীণা কঙ্কণ কণিকা।</a:t>
            </a:r>
            <a:endParaRPr lang="bn-BD" sz="3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4000"/>
              </a:lnSpc>
            </a:pP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কল্যাণ শোণিত মণি  </a:t>
            </a:r>
            <a:r>
              <a:rPr lang="bn-BD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স্থাণু গুণ পুণ্য বেণী</a:t>
            </a:r>
            <a:endParaRPr lang="bn-BD" sz="3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4000"/>
              </a:lnSpc>
            </a:pP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ফণী অণু বিপণি গণিকা।</a:t>
            </a:r>
            <a:endParaRPr lang="bn-BD" sz="3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4000"/>
              </a:lnSpc>
            </a:pP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আপণ লাবণ্য বাণী</a:t>
            </a:r>
            <a:r>
              <a:rPr lang="bn-BD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নিপুণ ভণিতা পাণি</a:t>
            </a:r>
            <a:endParaRPr lang="bn-IN" sz="3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4000"/>
              </a:lnSpc>
            </a:pP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গৌণ কোণ ভাণ পণ শাণ।</a:t>
            </a:r>
            <a:endParaRPr lang="bn-BD" sz="3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4000"/>
              </a:lnSpc>
            </a:pP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চিক্কণ নিক্কণ তূণ     </a:t>
            </a:r>
            <a:r>
              <a:rPr lang="bn-BD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কফণি (কনুই) বণিক গুণ                        গণনা পিণাক পণ্য বাণ</a:t>
            </a:r>
            <a:r>
              <a:rPr lang="en-US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9349" y="628048"/>
            <a:ext cx="65655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৪.কতগুলো শব্দে স্বভাবতই 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ব্যবহৃত হয়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4779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20" y="1738647"/>
            <a:ext cx="3657600" cy="1909596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935597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9166" y="4358862"/>
            <a:ext cx="8229600" cy="640080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ণত্ব</a:t>
            </a: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বিধানের 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কোন দুইটি নিয়ম উদাহরণসহ লিখ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901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303767"/>
            <a:ext cx="105417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সমাসবদ্ধ শব্দে সাধারণত ণ-ত্ব বিধান খাটে না। এরূপ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ন হয়। যেমন-ত্রিনয়ন, সর্বনাম, দুর্নীতি, দুর্নাম, দুর্নিবার, পরনিন্দা, অগ্রনায়ক। ত-বর্গীয় বর্ণের সঙ্গে যুক্ত ন কখনো ণ হয় না, ন হয়। যেমন- অন্ত, গ্রন্থ, ক্রন্দন।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25" y="2094425"/>
            <a:ext cx="2274771" cy="1862010"/>
          </a:xfrm>
          <a:prstGeom prst="rect">
            <a:avLst/>
          </a:prstGeom>
          <a:ln w="254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1" y="2085438"/>
            <a:ext cx="2274771" cy="1853023"/>
          </a:xfrm>
          <a:prstGeom prst="rect">
            <a:avLst/>
          </a:prstGeom>
          <a:ln w="254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78" y="2103413"/>
            <a:ext cx="2274771" cy="1853023"/>
          </a:xfrm>
          <a:prstGeom prst="rect">
            <a:avLst/>
          </a:prstGeom>
          <a:ln w="254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15921" y="3947448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ত্রিনয়ন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5711" y="3938461"/>
            <a:ext cx="15526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অগ্রনায়ক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35083" y="3969194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22" y="2103413"/>
            <a:ext cx="2922005" cy="1853022"/>
          </a:xfrm>
          <a:prstGeom prst="rect">
            <a:avLst/>
          </a:prstGeom>
          <a:ln w="25400">
            <a:solidFill>
              <a:srgbClr val="0099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802253" y="3921320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3057" y="840255"/>
            <a:ext cx="61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069" y="4883620"/>
            <a:ext cx="2350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সমাসবদ্ধ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তাই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ণত্ব বিধান খাটে না।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32699" y="4428353"/>
            <a:ext cx="20478" cy="524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724374" y="4861070"/>
            <a:ext cx="2350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সমাসবদ্ধ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তাই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ণত্ব বিধান খাটে না।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35004" y="4405803"/>
            <a:ext cx="20478" cy="524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87077" y="4883620"/>
            <a:ext cx="2350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সমাসবদ্ধ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তাই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ণত্ব বিধান খাটে না।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97707" y="4428353"/>
            <a:ext cx="20478" cy="524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229302" y="4820235"/>
            <a:ext cx="2350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ত-বর্গীয়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 সঙ্গে যুক্ত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হয়।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516185" y="4390852"/>
            <a:ext cx="20478" cy="524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80192" y="5028168"/>
            <a:ext cx="85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নিয়মে হয়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সর্বনাম, দুর্নাম, পরনিন্দা, অন্ত, ক্রন্দন ইত্যাদি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62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3" grpId="1"/>
      <p:bldP spid="15" grpId="0"/>
      <p:bldP spid="15" grpId="1"/>
      <p:bldP spid="17" grpId="0"/>
      <p:bldP spid="17" grpId="1"/>
      <p:bldP spid="19" grpId="0"/>
      <p:bldP spid="19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59" y="1701084"/>
            <a:ext cx="2189108" cy="1638300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/>
          <p:nvPr/>
        </p:nvSpPr>
        <p:spPr>
          <a:xfrm>
            <a:off x="574768" y="3920541"/>
            <a:ext cx="10202091" cy="640080"/>
          </a:xfrm>
          <a:prstGeom prst="rect">
            <a:avLst/>
          </a:prstGeom>
          <a:ln w="12700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0" rIns="0" bIns="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সমাসবদ্ধ 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পদে ণত্ব বিধানের নিয়ম খাটে না, এমন পাঁচটি উদাহরণ দাও।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934677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960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283" y="1310474"/>
            <a:ext cx="6969391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তৎসম শব্দের বানানে ‘ণ’-এর সঠিক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ব্যবহারের নিয়মই-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4406" y="3884420"/>
            <a:ext cx="6767768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শব্দে সাধারণত ণত্ব বিধান প্রযোজ্য নয়?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607" y="4563469"/>
            <a:ext cx="2589906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অব্যয়যুক্ত শব্দে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8078" y="4523976"/>
            <a:ext cx="2498128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সন্ধিযুক্ত শব্দে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607" y="5349215"/>
            <a:ext cx="2589907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সমাসবদ্ধ শব্দে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5742" y="5328108"/>
            <a:ext cx="2500464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প্রত্যয়যুক্ত শব্দে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1607" y="2397382"/>
            <a:ext cx="253398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ষত্ব বিধান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022" y="3154823"/>
            <a:ext cx="2571384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উপসর্গ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8185" y="2388872"/>
            <a:ext cx="253398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ণত্ব বিধান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7132" y="3159851"/>
            <a:ext cx="2539075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প্রত্যয়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671557" y="3169656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Half Frame 12"/>
          <p:cNvSpPr/>
          <p:nvPr/>
        </p:nvSpPr>
        <p:spPr>
          <a:xfrm rot="14014148">
            <a:off x="6583555" y="2325369"/>
            <a:ext cx="257644" cy="479941"/>
          </a:xfrm>
          <a:prstGeom prst="halfFram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650514" y="2433062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03090" y="3195839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405614" y="4600246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Half Frame 16"/>
          <p:cNvSpPr/>
          <p:nvPr/>
        </p:nvSpPr>
        <p:spPr>
          <a:xfrm rot="14014148">
            <a:off x="2766050" y="5294457"/>
            <a:ext cx="257644" cy="479941"/>
          </a:xfrm>
          <a:prstGeom prst="halfFram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416153" y="5368696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609125" y="4608839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939049" y="605463"/>
            <a:ext cx="1815680" cy="1535200"/>
            <a:chOff x="4717473" y="948667"/>
            <a:chExt cx="3023434" cy="2860964"/>
          </a:xfrm>
        </p:grpSpPr>
        <p:sp>
          <p:nvSpPr>
            <p:cNvPr id="21" name="Oval 20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31569" y="1642408"/>
              <a:ext cx="2330822" cy="17780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952406" y="553843"/>
            <a:ext cx="1815680" cy="1535200"/>
            <a:chOff x="8225056" y="941740"/>
            <a:chExt cx="3023434" cy="2860964"/>
          </a:xfrm>
        </p:grpSpPr>
        <p:sp>
          <p:nvSpPr>
            <p:cNvPr id="24" name="Oval 23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93330" y="1569093"/>
              <a:ext cx="2533688" cy="17780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 </a:t>
              </a:r>
            </a:p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846560" y="486586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03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325" y="1557316"/>
            <a:ext cx="8778240" cy="3383280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 anchorCtr="0">
            <a:spAutoFit/>
          </a:bodyPr>
          <a:lstStyle/>
          <a:p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ণত্ব বিধান বলতে কী বোঝ?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ণত্ব বিধানের ২টি নিয়ম বল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ট, ঠ, ড এবং ঢ বর্ণের পূর্বে ‘ন’ যুক্ত হলে সর্বদাই ‘ণ’ হয়।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যেমন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……………………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.........৫টি উদাহরণ দাও।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ঋ, র, ষ- এ তিনটি বর্ণের পরে ‘ন’ বর্ণটি ‘ণ’ বর্ণে পরিবর্তন হয়। 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যেমন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……………………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 দাও।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846560" y="486586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8365" y="3090922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কণ্টক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4237" y="3017717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লুণ্ঠন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1999" y="3065543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ভণ্ড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6302" y="3062287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1429" y="3059721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9973" y="4025234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96490" y="4005047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8063" y="3978779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কৃষাণ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55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06" y="1460005"/>
            <a:ext cx="2076994" cy="1831835"/>
          </a:xfrm>
          <a:prstGeom prst="roundRect">
            <a:avLst>
              <a:gd name="adj" fmla="val 16667"/>
            </a:avLst>
          </a:prstGeom>
          <a:ln w="15875">
            <a:gradFill>
              <a:gsLst>
                <a:gs pos="0">
                  <a:srgbClr val="0099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924942" y="483225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736" y="3662080"/>
            <a:ext cx="10513082" cy="1280160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457200" rIns="182880" bIns="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শব্দগুলোতে ণত্ব বিধানের কোন নিয়মে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হয়েছে? লিখে আনবে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১.লাবণ্য</a:t>
            </a:r>
            <a:r>
              <a:rPr lang="en-US" sz="3200" dirty="0" smtClean="0"/>
              <a:t>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২.রামায়ণ  ৩.বাণী  ৪.কিষাণ  ৫.বর্ণনা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9469"/>
            <a:ext cx="10668000" cy="59568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Box 6"/>
          <p:cNvSpPr txBox="1"/>
          <p:nvPr/>
        </p:nvSpPr>
        <p:spPr>
          <a:xfrm>
            <a:off x="754446" y="134792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183" flipH="1">
            <a:off x="2958231" y="374792"/>
            <a:ext cx="1896968" cy="12052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152064" y="744511"/>
            <a:ext cx="309281" cy="893605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2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2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5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488955" y="412112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64308" y="836023"/>
            <a:ext cx="5383349" cy="5333765"/>
            <a:chOff x="364308" y="849086"/>
            <a:chExt cx="5383349" cy="52815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64308" y="3514498"/>
              <a:ext cx="538334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হারুন অর রশিদ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রী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আইসিটি)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জোত আতাউল্যা দাখিল মাদ্রাসা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গোপালপুর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টাংগাইল।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০১৭১৬৬৭৮৯৬৬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harun.helal1981@gmail.com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704878" y="849086"/>
              <a:ext cx="2734503" cy="2551635"/>
              <a:chOff x="1809382" y="849086"/>
              <a:chExt cx="2734503" cy="2551635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9382" y="849086"/>
                <a:ext cx="2734503" cy="255163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0011" y="1447806"/>
                <a:ext cx="1437835" cy="1380321"/>
              </a:xfrm>
              <a:prstGeom prst="ellipse">
                <a:avLst/>
              </a:prstGeom>
              <a:ln w="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6873795" y="1142364"/>
            <a:ext cx="3602613" cy="4737281"/>
            <a:chOff x="6926047" y="1142364"/>
            <a:chExt cx="3602613" cy="4737281"/>
          </a:xfrm>
        </p:grpSpPr>
        <p:grpSp>
          <p:nvGrpSpPr>
            <p:cNvPr id="32" name="Group 31"/>
            <p:cNvGrpSpPr/>
            <p:nvPr/>
          </p:nvGrpSpPr>
          <p:grpSpPr>
            <a:xfrm>
              <a:off x="6926047" y="3668269"/>
              <a:ext cx="3602613" cy="2211376"/>
              <a:chOff x="7226496" y="3631491"/>
              <a:chExt cx="3602613" cy="214267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6496" y="3631491"/>
                <a:ext cx="3602613" cy="2129246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259274" y="3763452"/>
                <a:ext cx="3517583" cy="2010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শ্রেণি: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নবম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বাংলা ভাষার ব্যাকরণ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সময়: 50 মিনিট</a:t>
                </a:r>
              </a:p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তারিখ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০০.০৩.২০২০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840759" y="1142364"/>
              <a:ext cx="1750082" cy="2204041"/>
              <a:chOff x="5617369" y="3709554"/>
              <a:chExt cx="1750082" cy="222068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369" y="3709554"/>
                <a:ext cx="1750082" cy="2220686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0180" y="3872414"/>
                <a:ext cx="1444460" cy="1867123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54750"/>
              </p:ext>
            </p:extLst>
          </p:nvPr>
        </p:nvGraphicFramePr>
        <p:xfrm>
          <a:off x="5539393" y="2063931"/>
          <a:ext cx="507000" cy="395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Bitmap Image" r:id="rId8" imgW="2828880" imgH="12506400" progId="Paint.Picture">
                  <p:embed/>
                </p:oleObj>
              </mc:Choice>
              <mc:Fallback>
                <p:oleObj name="Bitmap Image" r:id="rId8" imgW="2828880" imgH="1250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9393" y="2063931"/>
                        <a:ext cx="507000" cy="3958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94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harun\Desktop\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1091513"/>
            <a:ext cx="2991394" cy="2330957"/>
          </a:xfrm>
          <a:prstGeom prst="rect">
            <a:avLst/>
          </a:prstGeom>
          <a:ln w="22225" cap="sq">
            <a:solidFill>
              <a:srgbClr val="7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31819" y="347472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14" y="1091513"/>
            <a:ext cx="1797157" cy="2330957"/>
          </a:xfrm>
          <a:prstGeom prst="rect">
            <a:avLst/>
          </a:prstGeom>
          <a:ln w="22225" cap="sq">
            <a:solidFill>
              <a:srgbClr val="7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3249458" y="342247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ব্যাকরণ বই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00041" y="312345"/>
            <a:ext cx="5608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</a:t>
            </a:r>
            <a:r>
              <a:rPr lang="en-US" sz="36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দেখছ?</a:t>
            </a:r>
            <a:endParaRPr lang="en-US" sz="36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30" y="1091513"/>
            <a:ext cx="2081853" cy="2330958"/>
          </a:xfrm>
          <a:prstGeom prst="rect">
            <a:avLst/>
          </a:prstGeom>
          <a:ln w="22225" cap="sq">
            <a:solidFill>
              <a:srgbClr val="7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5352106" y="34224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61" y="1081332"/>
            <a:ext cx="3185015" cy="2351317"/>
          </a:xfrm>
          <a:prstGeom prst="rect">
            <a:avLst/>
          </a:prstGeom>
          <a:ln w="22225" cap="sq">
            <a:solidFill>
              <a:srgbClr val="7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8326698" y="344792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Callout 46"/>
          <p:cNvSpPr/>
          <p:nvPr/>
        </p:nvSpPr>
        <p:spPr>
          <a:xfrm rot="6432190">
            <a:off x="8044799" y="4047008"/>
            <a:ext cx="1526541" cy="1610387"/>
          </a:xfrm>
          <a:prstGeom prst="wedgeEllipseCallout">
            <a:avLst>
              <a:gd name="adj1" fmla="val -80141"/>
              <a:gd name="adj2" fmla="val 159878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72846" y="4453525"/>
            <a:ext cx="139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এটাকে কী 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83884" y="3422468"/>
            <a:ext cx="116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69" y="310881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9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8305" y="3100103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9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2878" y="310881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9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42676" y="310881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4671" y="4146507"/>
            <a:ext cx="845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শ্রেণিকক্ষ,ব্যাকরণ বই,কাণ্ড,হরিণ থেকে কোন বর্ণ পেলে?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5476" y="5821231"/>
            <a:ext cx="209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মূর্ধন্য-ণ বর্ণ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34444 0.2437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09819 0.244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3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09097 0.24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6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2 -2.59259E-6 L -0.35638 0.2416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5" y="1208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1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4" grpId="0"/>
      <p:bldP spid="44" grpId="1"/>
      <p:bldP spid="46" grpId="0"/>
      <p:bldP spid="47" grpId="0" animBg="1"/>
      <p:bldP spid="47" grpId="1" animBg="1"/>
      <p:bldP spid="47" grpId="2" animBg="1"/>
      <p:bldP spid="48" grpId="0"/>
      <p:bldP spid="48" grpId="1"/>
      <p:bldP spid="49" grpId="0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2" grpId="2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3" y="339634"/>
            <a:ext cx="7929153" cy="500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7991" y="1111520"/>
            <a:ext cx="2411961" cy="94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ণত্ব বিধান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96850" y="1828800"/>
            <a:ext cx="1954817" cy="384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734850" y="330152"/>
            <a:ext cx="23270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63636" y="2432416"/>
            <a:ext cx="725821" cy="1141424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89677" y="2489552"/>
            <a:ext cx="9321859" cy="70573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বিধান কী তা বলতে পারবে;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76699" y="3019914"/>
            <a:ext cx="725821" cy="1518451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89677" y="3212555"/>
            <a:ext cx="9321859" cy="70573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উদাহরণসহ ণত্ব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বিধানের নিয়ম লিখতে পারবে;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62629" y="3845226"/>
            <a:ext cx="725821" cy="1211896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75609" y="3918234"/>
            <a:ext cx="9321860" cy="70573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সমাসবদ্ধ পদে ণত্ব বিধানের নিয়ম খাটে না, এমন শব্দগুলি লিখতে পারবে।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96431" y="1750246"/>
            <a:ext cx="5556738" cy="613187"/>
          </a:xfrm>
          <a:prstGeom prst="roundRect">
            <a:avLst/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en-US" sz="3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শিক্ষার্থীরা…</a:t>
            </a:r>
          </a:p>
          <a:p>
            <a:pPr algn="ctr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39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0191" y="3233007"/>
            <a:ext cx="1500316" cy="1506324"/>
            <a:chOff x="6606560" y="572514"/>
            <a:chExt cx="1554482" cy="154579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6840872" y="874125"/>
              <a:ext cx="1216498" cy="1244187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শব্দের </a:t>
              </a:r>
              <a:endPara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উৎস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62801" y="2744843"/>
            <a:ext cx="1500316" cy="1453332"/>
            <a:chOff x="6606560" y="572514"/>
            <a:chExt cx="1554482" cy="149141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7" name="TextBox 46"/>
            <p:cNvSpPr txBox="1"/>
            <p:nvPr/>
          </p:nvSpPr>
          <p:spPr>
            <a:xfrm>
              <a:off x="6833818" y="1044364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তৎসম</a:t>
              </a:r>
            </a:p>
            <a:p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36338" y="1369494"/>
            <a:ext cx="1500316" cy="1453332"/>
            <a:chOff x="6606560" y="572514"/>
            <a:chExt cx="1554482" cy="149141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0" name="TextBox 49"/>
            <p:cNvSpPr txBox="1"/>
            <p:nvPr/>
          </p:nvSpPr>
          <p:spPr>
            <a:xfrm>
              <a:off x="6826569" y="1037274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বিদেশি</a:t>
              </a:r>
            </a:p>
            <a:p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83668" y="2506341"/>
            <a:ext cx="1500316" cy="1453332"/>
            <a:chOff x="6606560" y="572514"/>
            <a:chExt cx="1554482" cy="149141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3" name="TextBox 52"/>
            <p:cNvSpPr txBox="1"/>
            <p:nvPr/>
          </p:nvSpPr>
          <p:spPr>
            <a:xfrm>
              <a:off x="6826569" y="1078672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দেশি</a:t>
              </a:r>
            </a:p>
            <a:p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22949" y="4572661"/>
            <a:ext cx="1500316" cy="1453332"/>
            <a:chOff x="6606560" y="572514"/>
            <a:chExt cx="1554482" cy="1491417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6" name="TextBox 55"/>
            <p:cNvSpPr txBox="1"/>
            <p:nvPr/>
          </p:nvSpPr>
          <p:spPr>
            <a:xfrm>
              <a:off x="6826569" y="1051074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তদ্ভব</a:t>
              </a:r>
            </a:p>
            <a:p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86496" y="4739331"/>
            <a:ext cx="1500316" cy="1453332"/>
            <a:chOff x="6606560" y="572514"/>
            <a:chExt cx="1554482" cy="149141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9" name="TextBox 58"/>
            <p:cNvSpPr txBox="1"/>
            <p:nvPr/>
          </p:nvSpPr>
          <p:spPr>
            <a:xfrm>
              <a:off x="6811313" y="759405"/>
              <a:ext cx="1216498" cy="1276791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অর্ধ তৎসম</a:t>
              </a:r>
            </a:p>
            <a:p>
              <a:endParaRPr lang="en-US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2784067" y="433339"/>
            <a:ext cx="620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পারবে ণত্ব বিধান কী?</a:t>
            </a:r>
            <a:endParaRPr lang="en-US" sz="3600" dirty="0"/>
          </a:p>
        </p:txBody>
      </p:sp>
      <p:sp>
        <p:nvSpPr>
          <p:cNvPr id="64" name="Rectangle 63"/>
          <p:cNvSpPr/>
          <p:nvPr/>
        </p:nvSpPr>
        <p:spPr>
          <a:xfrm>
            <a:off x="1827937" y="285213"/>
            <a:ext cx="7664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বিধান বা নিয়ম অনুসারে দন্ত ‘ন’ বর্ণটি মূর্ধন্য ‘ণ’ বর্ণে </a:t>
            </a:r>
          </a:p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 হয় তাকে ণত্ব বিধান বলে।</a:t>
            </a:r>
            <a:endParaRPr lang="en-US" sz="3200" b="1" dirty="0"/>
          </a:p>
        </p:txBody>
      </p:sp>
      <p:sp>
        <p:nvSpPr>
          <p:cNvPr id="68" name="Rectangle 67"/>
          <p:cNvSpPr/>
          <p:nvPr/>
        </p:nvSpPr>
        <p:spPr>
          <a:xfrm>
            <a:off x="2784067" y="473086"/>
            <a:ext cx="648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জানো কোন শব্দে ‘ণ’ ব্যবহার হয়?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4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/>
      <p:bldP spid="64" grpId="0"/>
      <p:bldP spid="64" grpId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94055" y="2778114"/>
            <a:ext cx="1500316" cy="1506324"/>
            <a:chOff x="6606560" y="572514"/>
            <a:chExt cx="1554482" cy="15457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840872" y="874125"/>
              <a:ext cx="1216498" cy="1244187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শব্দের </a:t>
              </a:r>
              <a:endPara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উৎস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46665" y="2289950"/>
            <a:ext cx="1500316" cy="1453332"/>
            <a:chOff x="6606560" y="572514"/>
            <a:chExt cx="1554482" cy="14914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6833818" y="959061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তৎসম</a:t>
              </a:r>
            </a:p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20202" y="914601"/>
            <a:ext cx="1500316" cy="1453332"/>
            <a:chOff x="6606560" y="572514"/>
            <a:chExt cx="1554482" cy="14914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6826569" y="900789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বিদেশি</a:t>
              </a:r>
            </a:p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7532" y="2051448"/>
            <a:ext cx="1500316" cy="1453332"/>
            <a:chOff x="6606560" y="572514"/>
            <a:chExt cx="1554482" cy="14914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6813148" y="803932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দেশি</a:t>
              </a:r>
            </a:p>
            <a:p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6813" y="4117768"/>
            <a:ext cx="1500316" cy="1453332"/>
            <a:chOff x="6606560" y="572514"/>
            <a:chExt cx="1554482" cy="14914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826569" y="846346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তদ্ভব</a:t>
              </a:r>
            </a:p>
            <a:p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70360" y="4284438"/>
            <a:ext cx="1500316" cy="1453332"/>
            <a:chOff x="6606560" y="572514"/>
            <a:chExt cx="1554482" cy="149141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6811313" y="759405"/>
              <a:ext cx="1216498" cy="1029381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indent="91440" algn="ctr">
                <a:lnSpc>
                  <a:spcPts val="2900"/>
                </a:lnSpc>
              </a:pP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অর্ধ তৎসম</a:t>
              </a:r>
            </a:p>
            <a:p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08837" y="573567"/>
            <a:ext cx="3152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‘ণ’ ব্যবহার হয়</a:t>
            </a:r>
            <a:endParaRPr lang="en-US" sz="3200" b="1" dirty="0"/>
          </a:p>
        </p:txBody>
      </p:sp>
      <p:sp>
        <p:nvSpPr>
          <p:cNvPr id="32" name="Rectangle 31"/>
          <p:cNvSpPr/>
          <p:nvPr/>
        </p:nvSpPr>
        <p:spPr>
          <a:xfrm>
            <a:off x="4814955" y="567897"/>
            <a:ext cx="3342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ণ’ ব্যবহার হয় না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4814955" y="567898"/>
            <a:ext cx="3342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ণ’ ব্যবহার হয় না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4814955" y="560304"/>
            <a:ext cx="3342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ণ’ ব্যবহার হয় না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4814955" y="563991"/>
            <a:ext cx="3342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ণ’ ব্যবহার হয় না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992115" y="2055003"/>
            <a:ext cx="2832783" cy="914400"/>
          </a:xfrm>
          <a:prstGeom prst="rect">
            <a:avLst/>
          </a:prstGeom>
          <a:solidFill>
            <a:srgbClr val="EAEAEA"/>
          </a:solidFill>
          <a:ln w="2222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বিশেষণ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80771" y="2904541"/>
            <a:ext cx="252263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‘ণ’ ব্যবহার হয়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967609" y="957731"/>
            <a:ext cx="2832783" cy="914400"/>
          </a:xfrm>
          <a:prstGeom prst="rect">
            <a:avLst/>
          </a:prstGeom>
          <a:solidFill>
            <a:srgbClr val="EAEAEA"/>
          </a:solidFill>
          <a:ln w="2222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92115" y="3109512"/>
            <a:ext cx="2832783" cy="914400"/>
          </a:xfrm>
          <a:prstGeom prst="rect">
            <a:avLst/>
          </a:prstGeom>
          <a:solidFill>
            <a:srgbClr val="EAEAEA"/>
          </a:solidFill>
          <a:ln w="2222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সর্বনাম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92116" y="4231445"/>
            <a:ext cx="2832783" cy="914400"/>
          </a:xfrm>
          <a:prstGeom prst="rect">
            <a:avLst/>
          </a:prstGeom>
          <a:solidFill>
            <a:srgbClr val="EAEAEA"/>
          </a:solidFill>
          <a:ln w="2222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অব্যয়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92117" y="5377647"/>
            <a:ext cx="2832783" cy="914400"/>
          </a:xfrm>
          <a:prstGeom prst="rect">
            <a:avLst/>
          </a:prstGeom>
          <a:solidFill>
            <a:srgbClr val="EAEAEA"/>
          </a:solidFill>
          <a:ln w="2222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9350289">
            <a:off x="5573198" y="2256176"/>
            <a:ext cx="2545426" cy="914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20627359">
            <a:off x="5801188" y="2801343"/>
            <a:ext cx="2152325" cy="914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291887">
            <a:off x="5853381" y="3251739"/>
            <a:ext cx="2068787" cy="914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880541">
            <a:off x="5660285" y="3845191"/>
            <a:ext cx="2406802" cy="914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2900742" flipV="1">
            <a:off x="5265535" y="4433686"/>
            <a:ext cx="3138450" cy="914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69414" y="2899778"/>
            <a:ext cx="3342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3399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smtClean="0">
                <a:ln w="0"/>
                <a:solidFill>
                  <a:srgbClr val="3399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ণ’ ব্যবহার হয় </a:t>
            </a:r>
            <a:endParaRPr lang="en-US" sz="3200" dirty="0">
              <a:solidFill>
                <a:srgbClr val="339933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57690" y="2897058"/>
            <a:ext cx="3342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ণ’ ব্যবহার হয় না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28375 0.1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4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46069 0.28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42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42486 0.59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2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21555 0.646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78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135 0.34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0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39597 -0.238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39847 -0.0798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17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39722 0.0807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40111 0.2458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6" y="1229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38667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3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4" grpId="0"/>
      <p:bldP spid="35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22" grpId="0" animBg="1"/>
      <p:bldP spid="37" grpId="0" animBg="1"/>
      <p:bldP spid="38" grpId="0" animBg="1"/>
      <p:bldP spid="39" grpId="0" animBg="1"/>
      <p:bldP spid="40" grpId="0" animBg="1"/>
      <p:bldP spid="43" grpId="0" build="allAtOnce"/>
      <p:bldP spid="43" grpId="1" build="allAtOnce"/>
      <p:bldP spid="43" grpId="2" build="allAtOnce"/>
      <p:bldP spid="43" grpId="3" build="allAtOnce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187811" y="492220"/>
            <a:ext cx="298789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4088" y="3953914"/>
            <a:ext cx="7015339" cy="640080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ণত্ব বিধান বলতে কী বোঝ?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29" y="1553029"/>
            <a:ext cx="1936371" cy="1740117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26104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6" y="1493562"/>
            <a:ext cx="2577650" cy="2483352"/>
          </a:xfrm>
          <a:prstGeom prst="rect">
            <a:avLst/>
          </a:prstGeom>
          <a:ln w="22225">
            <a:solidFill>
              <a:srgbClr val="339933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307738" y="4044293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647289" y="4065450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ণ্ঠ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নালী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57" y="1493562"/>
            <a:ext cx="3565294" cy="2483352"/>
          </a:xfrm>
          <a:prstGeom prst="rect">
            <a:avLst/>
          </a:prstGeom>
          <a:ln w="22225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9" y="1493562"/>
            <a:ext cx="3226526" cy="2483352"/>
          </a:xfrm>
          <a:prstGeom prst="rect">
            <a:avLst/>
          </a:prstGeom>
          <a:ln w="22225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381272" y="4081303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অগ্নিকাণ্ড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400392" y="4039530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ণ্টা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0820" y="4901845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=ণ+ট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5240820" y="5282768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=ণ+ঠ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4607593" y="4060686"/>
            <a:ext cx="103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ণ্ঠ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0820" y="5679875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=ণ+ড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9056550" y="4076539"/>
            <a:ext cx="773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7776" y="377949"/>
            <a:ext cx="466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66151" y="247931"/>
            <a:ext cx="7851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১.যুক্ত ব্যঞ্জনে ট-বর্গীয় (ট, ঠ, ড, ঢ) ধ্বনির আগে তৎসম শব্দে সব সময় মূর্ধন্য ‘ণ’ যুক্ত হয়।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>
            <a:off x="6520980" y="5036546"/>
            <a:ext cx="4189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নিয়মে হয়-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লুণ্ঠন, কুণ্ড, বণ্টন, দণ্ড ইত্যাদি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ight Arrow 24"/>
          <p:cNvSpPr/>
          <p:nvPr/>
        </p:nvSpPr>
        <p:spPr>
          <a:xfrm rot="18599987">
            <a:off x="5117141" y="3368255"/>
            <a:ext cx="1192345" cy="23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120471" y="243168"/>
            <a:ext cx="1795415" cy="951562"/>
          </a:xfrm>
          <a:prstGeom prst="hexagon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‘ণ’ ব্যবহারের নিয়ম..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6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32 L 0.28 0.1333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692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1014 0.1821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909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36764 0.234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9" y="1173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1" grpId="1"/>
      <p:bldP spid="12" grpId="0"/>
      <p:bldP spid="16" grpId="0"/>
      <p:bldP spid="17" grpId="0"/>
      <p:bldP spid="17" grpId="1"/>
      <p:bldP spid="18" grpId="0"/>
      <p:bldP spid="19" grpId="0"/>
      <p:bldP spid="19" grpId="1"/>
      <p:bldP spid="20" grpId="0"/>
      <p:bldP spid="20" grpId="1"/>
      <p:bldP spid="22" grpId="0"/>
      <p:bldP spid="24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5040</TotalTime>
  <Words>767</Words>
  <Application>Microsoft Office PowerPoint</Application>
  <PresentationFormat>Custom</PresentationFormat>
  <Paragraphs>176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jotataullam114262@gmail.com</dc:creator>
  <cp:lastModifiedBy>jotataullam114262@gmail.com</cp:lastModifiedBy>
  <cp:revision>268</cp:revision>
  <dcterms:created xsi:type="dcterms:W3CDTF">2020-02-21T08:36:18Z</dcterms:created>
  <dcterms:modified xsi:type="dcterms:W3CDTF">2020-03-14T16:05:01Z</dcterms:modified>
</cp:coreProperties>
</file>