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25"/>
  </p:notesMasterIdLst>
  <p:sldIdLst>
    <p:sldId id="258" r:id="rId2"/>
    <p:sldId id="294" r:id="rId3"/>
    <p:sldId id="263" r:id="rId4"/>
    <p:sldId id="260" r:id="rId5"/>
    <p:sldId id="264" r:id="rId6"/>
    <p:sldId id="291" r:id="rId7"/>
    <p:sldId id="293" r:id="rId8"/>
    <p:sldId id="267" r:id="rId9"/>
    <p:sldId id="269" r:id="rId10"/>
    <p:sldId id="271" r:id="rId11"/>
    <p:sldId id="273" r:id="rId12"/>
    <p:sldId id="275" r:id="rId13"/>
    <p:sldId id="277" r:id="rId14"/>
    <p:sldId id="279" r:id="rId15"/>
    <p:sldId id="280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8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59269D0-92A5-481C-BA64-727AFB0DD54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bn-BD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সংস্কৃতির উপাদান বর্ণনা করতে পারবে।</a:t>
          </a:r>
          <a:endParaRPr lang="en-US" sz="4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6BE4E373-0656-4EDC-821E-BE09C952B1F6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just"/>
          <a:r>
            <a:rPr lang="bn-BD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বাঙালি সংস্কৃতির বৈশিষ্ট্য ব্যাখ্যা করতে পারবে।</a:t>
          </a:r>
          <a:endParaRPr lang="en-US" sz="4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1E4D3931-0DBD-4211-A24A-6AF364284B1E}">
      <dgm:prSet phldrT="[Text]" custT="1"/>
      <dgm:spPr>
        <a:solidFill>
          <a:schemeClr val="accent2"/>
        </a:solidFill>
      </dgm:spPr>
      <dgm:t>
        <a:bodyPr/>
        <a:lstStyle/>
        <a:p>
          <a:pPr marL="280988" indent="-280988"/>
          <a:r>
            <a:rPr lang="bn-BD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সংস্কৃতি কী তা বলতে পারবে।</a:t>
          </a:r>
          <a:endParaRPr lang="en-US" sz="5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400">
            <a:latin typeface="NikoshBAN" pitchFamily="2" charset="0"/>
            <a:cs typeface="NikoshBAN" pitchFamily="2" charset="0"/>
          </a:endParaRPr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917C40-5B3B-438B-92CE-54187BB3C2E6}" type="pres">
      <dgm:prSet presAssocID="{1E4D3931-0DBD-4211-A24A-6AF364284B1E}" presName="linNode" presStyleCnt="0"/>
      <dgm:spPr/>
    </dgm:pt>
    <dgm:pt modelId="{BAE88817-5451-4CC0-9FF3-D377E2B5443F}" type="pres">
      <dgm:prSet presAssocID="{1E4D3931-0DBD-4211-A24A-6AF364284B1E}" presName="parentText" presStyleLbl="node1" presStyleIdx="0" presStyleCnt="3" custScaleX="277778" custLinFactNeighborX="-2505" custLinFactNeighborY="101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FE97D-487C-45C0-B0D4-E398B0F9A6BC}" type="pres">
      <dgm:prSet presAssocID="{CADAA3D9-7C63-4729-85B0-64C8AF644EEF}" presName="sp" presStyleCnt="0"/>
      <dgm:spPr/>
    </dgm:pt>
    <dgm:pt modelId="{73E7A255-0661-4A6B-BF60-5EEF377CEF03}" type="pres">
      <dgm:prSet presAssocID="{C59269D0-92A5-481C-BA64-727AFB0DD545}" presName="linNode" presStyleCnt="0"/>
      <dgm:spPr/>
    </dgm:pt>
    <dgm:pt modelId="{AE30A4E4-3035-4C29-80DC-152001C741F1}" type="pres">
      <dgm:prSet presAssocID="{C59269D0-92A5-481C-BA64-727AFB0DD545}" presName="parentText" presStyleLbl="node1" presStyleIdx="1" presStyleCnt="3" custScaleX="277778" custLinFactNeighborX="136" custLinFactNeighborY="34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0EC85-F708-488E-9D90-EF45747455C1}" type="pres">
      <dgm:prSet presAssocID="{266DE8E8-1339-41C4-B9A7-6148496C7FA9}" presName="sp" presStyleCnt="0"/>
      <dgm:spPr/>
    </dgm:pt>
    <dgm:pt modelId="{F1AFC802-0059-470D-9885-7337558017E1}" type="pres">
      <dgm:prSet presAssocID="{6BE4E373-0656-4EDC-821E-BE09C952B1F6}" presName="linNode" presStyleCnt="0"/>
      <dgm:spPr/>
    </dgm:pt>
    <dgm:pt modelId="{0D02595C-08C7-4C59-9307-046027860ACF}" type="pres">
      <dgm:prSet presAssocID="{6BE4E373-0656-4EDC-821E-BE09C952B1F6}" presName="parentText" presStyleLbl="node1" presStyleIdx="2" presStyleCnt="3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012102-496B-45A8-898B-67A63B7AF8A8}" type="presOf" srcId="{C59269D0-92A5-481C-BA64-727AFB0DD545}" destId="{AE30A4E4-3035-4C29-80DC-152001C741F1}" srcOrd="0" destOrd="0" presId="urn:microsoft.com/office/officeart/2005/8/layout/vList5"/>
    <dgm:cxn modelId="{57D9EA50-4DB1-49F2-B1D1-6AD86751DE59}" type="presOf" srcId="{1E4D3931-0DBD-4211-A24A-6AF364284B1E}" destId="{BAE88817-5451-4CC0-9FF3-D377E2B5443F}" srcOrd="0" destOrd="0" presId="urn:microsoft.com/office/officeart/2005/8/layout/vList5"/>
    <dgm:cxn modelId="{9071FB3B-D26B-4384-BD1A-80C12C62D02C}" srcId="{F6FEADD9-F67D-41F5-BA4C-3C84956E7F46}" destId="{C59269D0-92A5-481C-BA64-727AFB0DD545}" srcOrd="1" destOrd="0" parTransId="{312CC84D-092F-422A-AA24-A4619DBBB7BE}" sibTransId="{266DE8E8-1339-41C4-B9A7-6148496C7FA9}"/>
    <dgm:cxn modelId="{119690D4-400B-468B-8BA0-5C9C9E2AFEAF}" srcId="{F6FEADD9-F67D-41F5-BA4C-3C84956E7F46}" destId="{6BE4E373-0656-4EDC-821E-BE09C952B1F6}" srcOrd="2" destOrd="0" parTransId="{34218063-BF94-4304-99BD-B3F7BA4D3C8F}" sibTransId="{E17B9BF1-2948-497F-8EC7-3BF734D839DB}"/>
    <dgm:cxn modelId="{6E93DFF5-8F08-4CCD-B88B-6579B759A8F0}" type="presOf" srcId="{F6FEADD9-F67D-41F5-BA4C-3C84956E7F46}" destId="{AAE7A1E6-6847-453D-B55B-8A82BF138C1D}" srcOrd="0" destOrd="0" presId="urn:microsoft.com/office/officeart/2005/8/layout/vList5"/>
    <dgm:cxn modelId="{1671E949-67EF-4A7D-842E-58892F7F846D}" type="presOf" srcId="{6BE4E373-0656-4EDC-821E-BE09C952B1F6}" destId="{0D02595C-08C7-4C59-9307-046027860ACF}" srcOrd="0" destOrd="0" presId="urn:microsoft.com/office/officeart/2005/8/layout/vList5"/>
    <dgm:cxn modelId="{63E4D827-0083-4625-9FD6-043D8D32091E}" srcId="{F6FEADD9-F67D-41F5-BA4C-3C84956E7F46}" destId="{1E4D3931-0DBD-4211-A24A-6AF364284B1E}" srcOrd="0" destOrd="0" parTransId="{FC93695B-FD0E-4353-B1FD-4328F4386DEC}" sibTransId="{CADAA3D9-7C63-4729-85B0-64C8AF644EEF}"/>
    <dgm:cxn modelId="{AADCFC5A-667D-4F39-A7B2-E1A4A522C7D1}" type="presParOf" srcId="{AAE7A1E6-6847-453D-B55B-8A82BF138C1D}" destId="{1A917C40-5B3B-438B-92CE-54187BB3C2E6}" srcOrd="0" destOrd="0" presId="urn:microsoft.com/office/officeart/2005/8/layout/vList5"/>
    <dgm:cxn modelId="{49512872-3FFF-44CC-B4F1-44B2C7C93354}" type="presParOf" srcId="{1A917C40-5B3B-438B-92CE-54187BB3C2E6}" destId="{BAE88817-5451-4CC0-9FF3-D377E2B5443F}" srcOrd="0" destOrd="0" presId="urn:microsoft.com/office/officeart/2005/8/layout/vList5"/>
    <dgm:cxn modelId="{1635ACBC-A8D5-4515-809E-EEDFE67CD415}" type="presParOf" srcId="{AAE7A1E6-6847-453D-B55B-8A82BF138C1D}" destId="{784FE97D-487C-45C0-B0D4-E398B0F9A6BC}" srcOrd="1" destOrd="0" presId="urn:microsoft.com/office/officeart/2005/8/layout/vList5"/>
    <dgm:cxn modelId="{6D4497CC-D1CF-4009-A273-78644C2A7E51}" type="presParOf" srcId="{AAE7A1E6-6847-453D-B55B-8A82BF138C1D}" destId="{73E7A255-0661-4A6B-BF60-5EEF377CEF03}" srcOrd="2" destOrd="0" presId="urn:microsoft.com/office/officeart/2005/8/layout/vList5"/>
    <dgm:cxn modelId="{0B54DAD8-DB07-41E3-87D5-FD6FEC23C339}" type="presParOf" srcId="{73E7A255-0661-4A6B-BF60-5EEF377CEF03}" destId="{AE30A4E4-3035-4C29-80DC-152001C741F1}" srcOrd="0" destOrd="0" presId="urn:microsoft.com/office/officeart/2005/8/layout/vList5"/>
    <dgm:cxn modelId="{EA03E1C8-226D-4591-BDDE-C888B8CAC99B}" type="presParOf" srcId="{AAE7A1E6-6847-453D-B55B-8A82BF138C1D}" destId="{BA30EC85-F708-488E-9D90-EF45747455C1}" srcOrd="3" destOrd="0" presId="urn:microsoft.com/office/officeart/2005/8/layout/vList5"/>
    <dgm:cxn modelId="{FC6572E9-BE39-4C4E-B8AD-BAE498E6F28D}" type="presParOf" srcId="{AAE7A1E6-6847-453D-B55B-8A82BF138C1D}" destId="{F1AFC802-0059-470D-9885-7337558017E1}" srcOrd="4" destOrd="0" presId="urn:microsoft.com/office/officeart/2005/8/layout/vList5"/>
    <dgm:cxn modelId="{75D06AFB-9B85-478E-A9A7-B85EC6119582}" type="presParOf" srcId="{F1AFC802-0059-470D-9885-7337558017E1}" destId="{0D02595C-08C7-4C59-9307-046027860AC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88817-5451-4CC0-9FF3-D377E2B5443F}">
      <dsp:nvSpPr>
        <dsp:cNvPr id="0" name=""/>
        <dsp:cNvSpPr/>
      </dsp:nvSpPr>
      <dsp:spPr>
        <a:xfrm>
          <a:off x="0" y="152401"/>
          <a:ext cx="8449946" cy="1473398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marL="280988" lvl="0" indent="-280988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সংস্কৃতি কী তা বলতে পারবে।</a:t>
          </a:r>
          <a:endParaRPr lang="en-US" sz="5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71925" y="224326"/>
        <a:ext cx="8306096" cy="1329548"/>
      </dsp:txXfrm>
    </dsp:sp>
    <dsp:sp modelId="{AE30A4E4-3035-4C29-80DC-152001C741F1}">
      <dsp:nvSpPr>
        <dsp:cNvPr id="0" name=""/>
        <dsp:cNvSpPr/>
      </dsp:nvSpPr>
      <dsp:spPr>
        <a:xfrm>
          <a:off x="8253" y="1600206"/>
          <a:ext cx="8449946" cy="1473398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সংস্কৃতির উপাদান বর্ণনা করতে পারবে।</a:t>
          </a:r>
          <a:endParaRPr lang="en-US" sz="4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80178" y="1672131"/>
        <a:ext cx="8306096" cy="1329548"/>
      </dsp:txXfrm>
    </dsp:sp>
    <dsp:sp modelId="{0D02595C-08C7-4C59-9307-046027860ACF}">
      <dsp:nvSpPr>
        <dsp:cNvPr id="0" name=""/>
        <dsp:cNvSpPr/>
      </dsp:nvSpPr>
      <dsp:spPr>
        <a:xfrm>
          <a:off x="4126" y="3096369"/>
          <a:ext cx="8449946" cy="1473398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ju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বাঙালি সংস্কৃতির বৈশিষ্ট্য ব্যাখ্যা করতে পারবে।</a:t>
          </a:r>
          <a:endParaRPr lang="en-US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76051" y="3168294"/>
        <a:ext cx="8306096" cy="1329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3C150-D3BC-49AF-A8EF-3236A5668240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262C7-A15F-4C51-99C9-BDFCB8857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5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21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0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sz="16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59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baseline="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26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20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46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0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8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93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48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23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34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53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93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91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08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9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3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8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02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87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8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0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243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8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21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9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81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9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4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0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61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jpeg"/><Relationship Id="rId5" Type="http://schemas.openxmlformats.org/officeDocument/2006/relationships/image" Target="../media/image51.jp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488355" cy="1417638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আজ়কের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7488355" cy="444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458" y="4876800"/>
            <a:ext cx="848567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যেভাবে জীবন যাপন করে, যেসব জিনিস ব্যবহার করে, যেসব আচার-অনুষ্ঠান পালন </a:t>
            </a:r>
            <a:r>
              <a:rPr lang="bn-BD" sz="36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এবং </a:t>
            </a:r>
            <a:r>
              <a:rPr lang="bn-BD" sz="36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 কিছু সৃষ্টি করে সব </a:t>
            </a:r>
            <a:r>
              <a:rPr lang="bn-BD" sz="36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 </a:t>
            </a:r>
            <a:r>
              <a:rPr lang="bn-BD" sz="3600" dirty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নিয়েই তার সংস্কৃতি</a:t>
            </a:r>
            <a:r>
              <a:rPr lang="bn-BD" sz="36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9997" y="304800"/>
            <a:ext cx="2378960" cy="2117275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972" y="318467"/>
            <a:ext cx="2729178" cy="210360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arthonitiprotidin.com/wp-content/uploads/2013/10/pic-1-7-630x29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72" y="2669915"/>
            <a:ext cx="3962400" cy="2054485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4572" y="304800"/>
            <a:ext cx="2895600" cy="2117275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2972" y="2669915"/>
            <a:ext cx="4264606" cy="2054485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6539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685800"/>
            <a:ext cx="3733800" cy="2492633"/>
          </a:xfrm>
          <a:prstGeom prst="rect">
            <a:avLst/>
          </a:prstGeom>
          <a:ln w="381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0" name="Rounded Rectangle 9"/>
          <p:cNvSpPr/>
          <p:nvPr/>
        </p:nvSpPr>
        <p:spPr>
          <a:xfrm>
            <a:off x="4267200" y="4724400"/>
            <a:ext cx="4619172" cy="12954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বাঙালি সংস্কৃতিতে মাটি ও পোড়ামাটির ব্যবহার অনেক বেশি</a:t>
            </a:r>
            <a:endParaRPr lang="en-US" sz="32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703943"/>
            <a:ext cx="4584844" cy="3438633"/>
          </a:xfrm>
          <a:prstGeom prst="rect">
            <a:avLst/>
          </a:prstGeom>
          <a:ln w="381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" name="Rectangle 1"/>
          <p:cNvSpPr/>
          <p:nvPr/>
        </p:nvSpPr>
        <p:spPr>
          <a:xfrm>
            <a:off x="66675" y="76201"/>
            <a:ext cx="8991600" cy="6715124"/>
          </a:xfrm>
          <a:prstGeom prst="rect">
            <a:avLst/>
          </a:prstGeom>
          <a:noFill/>
          <a:ln w="139700" cmpd="thickThin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529097"/>
            <a:ext cx="3733800" cy="2643104"/>
          </a:xfrm>
          <a:prstGeom prst="rect">
            <a:avLst/>
          </a:prstGeom>
          <a:ln w="38100" cap="sq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699165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3775" y="2957286"/>
            <a:ext cx="3002597" cy="22519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635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Rounded Rectangle 1"/>
          <p:cNvSpPr/>
          <p:nvPr/>
        </p:nvSpPr>
        <p:spPr>
          <a:xfrm>
            <a:off x="303168" y="5719048"/>
            <a:ext cx="8631799" cy="6858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বাঙালি সংস্কৃতিতে বাঁশ, কাঠ ও বেতের ব্যবহার বহুকালের</a:t>
            </a:r>
            <a:endParaRPr lang="en-US" sz="32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141" y="2971800"/>
            <a:ext cx="2721105" cy="22519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635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3000829"/>
            <a:ext cx="2605665" cy="22519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635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" name="Picture 2" descr="D:\All Competition Content\Model Content BOBP_Six\Model Content 4\780_USHDCS-AKHVY(D)-C&amp;B-06-07-11_USHDCS-AKHVY(D)-C&amp;B-06-07-1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40" y="207913"/>
            <a:ext cx="6085860" cy="238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6243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84" y="97971"/>
            <a:ext cx="8986032" cy="6662058"/>
          </a:xfrm>
          <a:prstGeom prst="rect">
            <a:avLst/>
          </a:prstGeom>
          <a:noFill/>
          <a:ln w="1143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37225" y="5155367"/>
            <a:ext cx="8458199" cy="6858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পাঁচটি দেশীয় সাংস্কৃতিক উপাদানের নাম লিখ।</a:t>
            </a:r>
            <a:endParaRPr lang="bn-BD" sz="3200" dirty="0" smtClean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7224" y="230647"/>
            <a:ext cx="8458200" cy="836154"/>
            <a:chOff x="337224" y="230647"/>
            <a:chExt cx="8458200" cy="836154"/>
          </a:xfrm>
        </p:grpSpPr>
        <p:sp>
          <p:nvSpPr>
            <p:cNvPr id="10" name="Rounded Rectangle 9"/>
            <p:cNvSpPr/>
            <p:nvPr/>
          </p:nvSpPr>
          <p:spPr>
            <a:xfrm>
              <a:off x="337224" y="230647"/>
              <a:ext cx="8458200" cy="836154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একক কাজ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086600" y="594852"/>
              <a:ext cx="1708824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সময়: ৫ মিনিট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8125" y="1683530"/>
            <a:ext cx="5700186" cy="296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481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72143" y="3124200"/>
            <a:ext cx="8616664" cy="6096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বাংলার সাধারণ মানুষের মূল তিনটি পেশা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1056" y="336607"/>
            <a:ext cx="3834209" cy="25589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984" y="97971"/>
            <a:ext cx="8986032" cy="6662058"/>
          </a:xfrm>
          <a:prstGeom prst="rect">
            <a:avLst/>
          </a:prstGeom>
          <a:noFill/>
          <a:ln w="1143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0671" y="3955145"/>
            <a:ext cx="3842658" cy="25630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458" y="333828"/>
            <a:ext cx="3886200" cy="25589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33829" y="2438400"/>
            <a:ext cx="1785257" cy="439907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জমি চাষ</a:t>
            </a:r>
            <a:endParaRPr lang="en-US" sz="2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11056" y="2438400"/>
            <a:ext cx="1785257" cy="439907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তাঁত চালানো</a:t>
            </a:r>
            <a:endParaRPr lang="en-US" sz="2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82671" y="6049262"/>
            <a:ext cx="1785257" cy="439907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মাছ ধরা</a:t>
            </a:r>
            <a:endParaRPr lang="en-US" sz="2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808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49" y="260197"/>
            <a:ext cx="3839151" cy="2879363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271424" y="2533347"/>
            <a:ext cx="1919575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অষ্ট্রিক জাতি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849" y="3224802"/>
            <a:ext cx="3839151" cy="339474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1850" y="6020261"/>
            <a:ext cx="158188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আর্য জাতি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9094" y="1172336"/>
            <a:ext cx="3582050" cy="541095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46266" y="5972628"/>
            <a:ext cx="202837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দ্রাবিড় জাতি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08792" y="152400"/>
            <a:ext cx="4660088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8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বাংলার ভাষা ও সংস্কৃতিতে প্রভাব বিস্তারকারী তিনটি প্রাচীন জাতি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454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88170" y="5410200"/>
            <a:ext cx="8627230" cy="711665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মুসলিম, বৌদ্ধ ও হিন্দু ধর্মীয় সংস্কৃতি</a:t>
            </a:r>
            <a:endParaRPr lang="en-US" sz="36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170" y="437239"/>
            <a:ext cx="2836030" cy="43440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All Competition Content\Model Content BOBP_Six\Model Content 4\budist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572" y="437540"/>
            <a:ext cx="3091542" cy="43582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73656" y="4495007"/>
            <a:ext cx="2850544" cy="300832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মুসলিম ধর্মীয় উৎসব</a:t>
            </a:r>
            <a:endParaRPr lang="en-US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25800" y="4477205"/>
            <a:ext cx="3113313" cy="318634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বৌদ্ধ ধর্মীয় উৎসব</a:t>
            </a:r>
            <a:endParaRPr lang="en-US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76999" y="437239"/>
            <a:ext cx="2438399" cy="4344087"/>
            <a:chOff x="6476999" y="437239"/>
            <a:chExt cx="2438399" cy="4344087"/>
          </a:xfrm>
        </p:grpSpPr>
        <p:grpSp>
          <p:nvGrpSpPr>
            <p:cNvPr id="2" name="Group 1"/>
            <p:cNvGrpSpPr/>
            <p:nvPr/>
          </p:nvGrpSpPr>
          <p:grpSpPr>
            <a:xfrm>
              <a:off x="6476999" y="437239"/>
              <a:ext cx="2438399" cy="4344087"/>
              <a:chOff x="6618889" y="437239"/>
              <a:chExt cx="2296509" cy="4344087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618889" y="437239"/>
                <a:ext cx="2296509" cy="245836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618889" y="3067276"/>
                <a:ext cx="2296509" cy="17140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Rounded Rectangle 10"/>
            <p:cNvSpPr/>
            <p:nvPr/>
          </p:nvSpPr>
          <p:spPr>
            <a:xfrm>
              <a:off x="7848597" y="444345"/>
              <a:ext cx="1066801" cy="300832"/>
            </a:xfrm>
            <a:prstGeom prst="roundRect">
              <a:avLst>
                <a:gd name="adj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b="1" dirty="0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রথযাত্রা</a:t>
              </a:r>
              <a:endParaRPr lang="en-US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848597" y="3057710"/>
              <a:ext cx="1066801" cy="300832"/>
            </a:xfrm>
            <a:prstGeom prst="roundRect">
              <a:avLst>
                <a:gd name="adj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b="1" dirty="0" smtClean="0">
                  <a:ln w="1905"/>
                  <a:solidFill>
                    <a:srgbClr val="7030A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দোলযাত্রা</a:t>
              </a:r>
              <a:endParaRPr lang="en-US" sz="2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6476999" y="4477205"/>
            <a:ext cx="2438401" cy="318634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হিন্দু ধর্মীয় উৎসব</a:t>
            </a:r>
            <a:endParaRPr lang="en-US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34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ll Competition Content\Model Content BOBP_Six\Model Content 4\Bakhtiar Khilji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0" y="354784"/>
            <a:ext cx="2971800" cy="406005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All Competition Content\Model Content BOBP_Six\Model Content 4\Suf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4783"/>
            <a:ext cx="5358617" cy="406005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80999" y="4724400"/>
            <a:ext cx="8482817" cy="1828800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১২০৪ খ্রিষ্টাব্দে ইখতিয়ার উদ্দিন মুহাম্মদ বিন-বখতিয়ার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খিলজির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বাংলা বিজয়ের পর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ইসলাম ধর্ম ও ইসলামী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সংস্কৃতির চর্চা বাড়তে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থাকে এবং বাংলায় অনেক  সুফি ও সাধকের আগমন ঘটে।</a:t>
            </a:r>
            <a:endParaRPr lang="en-US" sz="2800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668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51971" y="5257800"/>
            <a:ext cx="8502878" cy="1143000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বাঙালির এক অনবদ্য সংস্কৃতি বাউল সংগীত</a:t>
            </a:r>
            <a:endParaRPr lang="en-US" sz="4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All Competition Content\Model Content BOBP_Six\Model Content 4\20050722019703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71" y="643149"/>
            <a:ext cx="3352800" cy="400505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All Competition Content\Model Content BOBP_Six\Model Content 4\Baul.jpe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05942" y="643148"/>
            <a:ext cx="4848907" cy="400505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970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ll Competition Content\Model Content BOBP_Six\Model Content 4\sj.jpe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41733" y="228132"/>
            <a:ext cx="5916467" cy="367718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All Competition Content\Model Content BOBP_Six\Model Content 4\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4165601"/>
            <a:ext cx="2952750" cy="2387690"/>
          </a:xfrm>
          <a:prstGeom prst="ellipse">
            <a:avLst/>
          </a:prstGeom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9878" y="533400"/>
            <a:ext cx="1825578" cy="58400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বাঙালি </a:t>
            </a:r>
            <a:r>
              <a:rPr lang="bn-BD" sz="36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সংস্কৃতির </a:t>
            </a:r>
            <a:r>
              <a:rPr lang="bn-BD" sz="36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অন্যতম বৈশিষ্ট্য আমাদের সম্প্রীতির বাংলাদেশ।</a:t>
            </a:r>
            <a:endParaRPr lang="en-US" sz="36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 descr="D:\All Competition Content\Model Content BOBP_Six\Model Content 4\ttt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966" y="4144297"/>
            <a:ext cx="2958234" cy="240678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2820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3429000" cy="144780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745342"/>
            <a:ext cx="4398065" cy="4274457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শিউলী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বানিয়াচোঁ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শাহরাস্তি,চাদঁপুর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	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আইডি-১৪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413" y="414712"/>
            <a:ext cx="4662653" cy="6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5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84" y="97971"/>
            <a:ext cx="8986032" cy="6662058"/>
          </a:xfrm>
          <a:prstGeom prst="rect">
            <a:avLst/>
          </a:prstGeom>
          <a:noFill/>
          <a:ln w="114300" cmpd="thickThin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5373912"/>
            <a:ext cx="8544232" cy="990600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শত ভেদাভেদ সত্ত্বেও সংস্কৃতি কীভাবে বাঙালিকে এক জাতিতে পরিণত করেছে- ব্যাখ্যা কর।</a:t>
            </a:r>
            <a:endParaRPr lang="bn-BD" sz="3200" dirty="0" smtClean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7224" y="230647"/>
            <a:ext cx="8458200" cy="836154"/>
            <a:chOff x="337224" y="230647"/>
            <a:chExt cx="8458200" cy="836154"/>
          </a:xfrm>
        </p:grpSpPr>
        <p:sp>
          <p:nvSpPr>
            <p:cNvPr id="10" name="Rounded Rectangle 9"/>
            <p:cNvSpPr/>
            <p:nvPr/>
          </p:nvSpPr>
          <p:spPr>
            <a:xfrm>
              <a:off x="337224" y="230647"/>
              <a:ext cx="8458200" cy="836154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5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দলগত কাজ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239000" y="594852"/>
              <a:ext cx="1556424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সময়: ৮মিনিট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050" name="Picture 2" descr="D:\All Competition Content\Model Content BOBP_Six\Model Content 4\ffffff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7614"/>
            <a:ext cx="5476875" cy="372778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679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098927" y="303575"/>
            <a:ext cx="6740273" cy="810603"/>
          </a:xfrm>
          <a:custGeom>
            <a:avLst/>
            <a:gdLst>
              <a:gd name="connsiteX0" fmla="*/ 0 w 8350996"/>
              <a:gd name="connsiteY0" fmla="*/ 73994 h 739937"/>
              <a:gd name="connsiteX1" fmla="*/ 73994 w 8350996"/>
              <a:gd name="connsiteY1" fmla="*/ 0 h 739937"/>
              <a:gd name="connsiteX2" fmla="*/ 8277002 w 8350996"/>
              <a:gd name="connsiteY2" fmla="*/ 0 h 739937"/>
              <a:gd name="connsiteX3" fmla="*/ 8350996 w 8350996"/>
              <a:gd name="connsiteY3" fmla="*/ 73994 h 739937"/>
              <a:gd name="connsiteX4" fmla="*/ 8350996 w 8350996"/>
              <a:gd name="connsiteY4" fmla="*/ 665943 h 739937"/>
              <a:gd name="connsiteX5" fmla="*/ 8277002 w 8350996"/>
              <a:gd name="connsiteY5" fmla="*/ 739937 h 739937"/>
              <a:gd name="connsiteX6" fmla="*/ 73994 w 8350996"/>
              <a:gd name="connsiteY6" fmla="*/ 739937 h 739937"/>
              <a:gd name="connsiteX7" fmla="*/ 0 w 8350996"/>
              <a:gd name="connsiteY7" fmla="*/ 665943 h 739937"/>
              <a:gd name="connsiteX8" fmla="*/ 0 w 8350996"/>
              <a:gd name="connsiteY8" fmla="*/ 73994 h 7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0996" h="739937">
                <a:moveTo>
                  <a:pt x="0" y="73994"/>
                </a:moveTo>
                <a:cubicBezTo>
                  <a:pt x="0" y="33128"/>
                  <a:pt x="33128" y="0"/>
                  <a:pt x="73994" y="0"/>
                </a:cubicBezTo>
                <a:lnTo>
                  <a:pt x="8277002" y="0"/>
                </a:lnTo>
                <a:cubicBezTo>
                  <a:pt x="8317868" y="0"/>
                  <a:pt x="8350996" y="33128"/>
                  <a:pt x="8350996" y="73994"/>
                </a:cubicBezTo>
                <a:lnTo>
                  <a:pt x="8350996" y="665943"/>
                </a:lnTo>
                <a:cubicBezTo>
                  <a:pt x="8350996" y="706809"/>
                  <a:pt x="8317868" y="739937"/>
                  <a:pt x="8277002" y="739937"/>
                </a:cubicBezTo>
                <a:lnTo>
                  <a:pt x="73994" y="739937"/>
                </a:lnTo>
                <a:cubicBezTo>
                  <a:pt x="33128" y="739937"/>
                  <a:pt x="0" y="706809"/>
                  <a:pt x="0" y="665943"/>
                </a:cubicBezTo>
                <a:lnTo>
                  <a:pt x="0" y="73994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4542" tIns="90252" rIns="124542" bIns="90252" numCol="1" spcCol="1270" anchor="ctr" anchorCtr="0">
            <a:noAutofit/>
          </a:bodyPr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98928" y="1307279"/>
            <a:ext cx="1240603" cy="1218740"/>
          </a:xfrm>
          <a:prstGeom prst="roundRect">
            <a:avLst>
              <a:gd name="adj" fmla="val 16670"/>
            </a:avLst>
          </a:prstGeom>
          <a:blipFill>
            <a:blip r:embed="rId3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Freeform 5"/>
          <p:cNvSpPr/>
          <p:nvPr/>
        </p:nvSpPr>
        <p:spPr>
          <a:xfrm>
            <a:off x="3615090" y="1510608"/>
            <a:ext cx="5224110" cy="953216"/>
          </a:xfrm>
          <a:custGeom>
            <a:avLst/>
            <a:gdLst>
              <a:gd name="connsiteX0" fmla="*/ 0 w 5224110"/>
              <a:gd name="connsiteY0" fmla="*/ 158901 h 953216"/>
              <a:gd name="connsiteX1" fmla="*/ 158901 w 5224110"/>
              <a:gd name="connsiteY1" fmla="*/ 0 h 953216"/>
              <a:gd name="connsiteX2" fmla="*/ 5065209 w 5224110"/>
              <a:gd name="connsiteY2" fmla="*/ 0 h 953216"/>
              <a:gd name="connsiteX3" fmla="*/ 5224110 w 5224110"/>
              <a:gd name="connsiteY3" fmla="*/ 158901 h 953216"/>
              <a:gd name="connsiteX4" fmla="*/ 5224110 w 5224110"/>
              <a:gd name="connsiteY4" fmla="*/ 794315 h 953216"/>
              <a:gd name="connsiteX5" fmla="*/ 5065209 w 5224110"/>
              <a:gd name="connsiteY5" fmla="*/ 953216 h 953216"/>
              <a:gd name="connsiteX6" fmla="*/ 158901 w 5224110"/>
              <a:gd name="connsiteY6" fmla="*/ 953216 h 953216"/>
              <a:gd name="connsiteX7" fmla="*/ 0 w 5224110"/>
              <a:gd name="connsiteY7" fmla="*/ 794315 h 953216"/>
              <a:gd name="connsiteX8" fmla="*/ 0 w 5224110"/>
              <a:gd name="connsiteY8" fmla="*/ 158901 h 95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53216">
                <a:moveTo>
                  <a:pt x="0" y="158901"/>
                </a:moveTo>
                <a:cubicBezTo>
                  <a:pt x="0" y="71142"/>
                  <a:pt x="71142" y="0"/>
                  <a:pt x="158901" y="0"/>
                </a:cubicBezTo>
                <a:lnTo>
                  <a:pt x="5065209" y="0"/>
                </a:lnTo>
                <a:cubicBezTo>
                  <a:pt x="5152968" y="0"/>
                  <a:pt x="5224110" y="71142"/>
                  <a:pt x="5224110" y="158901"/>
                </a:cubicBezTo>
                <a:lnTo>
                  <a:pt x="5224110" y="794315"/>
                </a:lnTo>
                <a:cubicBezTo>
                  <a:pt x="5224110" y="882074"/>
                  <a:pt x="5152968" y="953216"/>
                  <a:pt x="5065209" y="953216"/>
                </a:cubicBezTo>
                <a:lnTo>
                  <a:pt x="158901" y="953216"/>
                </a:lnTo>
                <a:cubicBezTo>
                  <a:pt x="71142" y="953216"/>
                  <a:pt x="0" y="882074"/>
                  <a:pt x="0" y="794315"/>
                </a:cubicBezTo>
                <a:lnTo>
                  <a:pt x="0" y="158901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74125" tIns="274125" rIns="274125" bIns="274125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7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সাধারণ মানুষের মূল পেশাগুলো কী</a:t>
            </a:r>
            <a:r>
              <a:rPr lang="bn-BD" sz="2700" b="0" kern="12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700" b="0" kern="1200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98928" y="2654753"/>
            <a:ext cx="1240603" cy="1218740"/>
          </a:xfrm>
          <a:prstGeom prst="roundRect">
            <a:avLst>
              <a:gd name="adj" fmla="val 16670"/>
            </a:avLst>
          </a:prstGeom>
          <a:blipFill>
            <a:blip r:embed="rId4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reeform 8"/>
          <p:cNvSpPr/>
          <p:nvPr/>
        </p:nvSpPr>
        <p:spPr>
          <a:xfrm>
            <a:off x="3579848" y="2795211"/>
            <a:ext cx="5224110" cy="937822"/>
          </a:xfrm>
          <a:custGeom>
            <a:avLst/>
            <a:gdLst>
              <a:gd name="connsiteX0" fmla="*/ 0 w 5224110"/>
              <a:gd name="connsiteY0" fmla="*/ 156335 h 937822"/>
              <a:gd name="connsiteX1" fmla="*/ 156335 w 5224110"/>
              <a:gd name="connsiteY1" fmla="*/ 0 h 937822"/>
              <a:gd name="connsiteX2" fmla="*/ 5067775 w 5224110"/>
              <a:gd name="connsiteY2" fmla="*/ 0 h 937822"/>
              <a:gd name="connsiteX3" fmla="*/ 5224110 w 5224110"/>
              <a:gd name="connsiteY3" fmla="*/ 156335 h 937822"/>
              <a:gd name="connsiteX4" fmla="*/ 5224110 w 5224110"/>
              <a:gd name="connsiteY4" fmla="*/ 781487 h 937822"/>
              <a:gd name="connsiteX5" fmla="*/ 5067775 w 5224110"/>
              <a:gd name="connsiteY5" fmla="*/ 937822 h 937822"/>
              <a:gd name="connsiteX6" fmla="*/ 156335 w 5224110"/>
              <a:gd name="connsiteY6" fmla="*/ 937822 h 937822"/>
              <a:gd name="connsiteX7" fmla="*/ 0 w 5224110"/>
              <a:gd name="connsiteY7" fmla="*/ 781487 h 937822"/>
              <a:gd name="connsiteX8" fmla="*/ 0 w 5224110"/>
              <a:gd name="connsiteY8" fmla="*/ 156335 h 93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37822">
                <a:moveTo>
                  <a:pt x="0" y="156335"/>
                </a:moveTo>
                <a:cubicBezTo>
                  <a:pt x="0" y="69994"/>
                  <a:pt x="69994" y="0"/>
                  <a:pt x="156335" y="0"/>
                </a:cubicBezTo>
                <a:lnTo>
                  <a:pt x="5067775" y="0"/>
                </a:lnTo>
                <a:cubicBezTo>
                  <a:pt x="5154116" y="0"/>
                  <a:pt x="5224110" y="69994"/>
                  <a:pt x="5224110" y="156335"/>
                </a:cubicBezTo>
                <a:lnTo>
                  <a:pt x="5224110" y="781487"/>
                </a:lnTo>
                <a:cubicBezTo>
                  <a:pt x="5224110" y="867828"/>
                  <a:pt x="5154116" y="937822"/>
                  <a:pt x="5067775" y="937822"/>
                </a:cubicBezTo>
                <a:lnTo>
                  <a:pt x="156335" y="937822"/>
                </a:lnTo>
                <a:cubicBezTo>
                  <a:pt x="69994" y="937822"/>
                  <a:pt x="0" y="867828"/>
                  <a:pt x="0" y="781487"/>
                </a:cubicBezTo>
                <a:lnTo>
                  <a:pt x="0" y="156335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73373" tIns="273373" rIns="273373" bIns="273373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800" b="0" kern="12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বাংলায় কারা ইসলাম ধর্ম প্রচার করেছেন?</a:t>
            </a:r>
            <a:endParaRPr lang="en-US" sz="2800" b="0" kern="1200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98928" y="3986986"/>
            <a:ext cx="1240603" cy="1218740"/>
          </a:xfrm>
          <a:prstGeom prst="roundRect">
            <a:avLst>
              <a:gd name="adj" fmla="val 16670"/>
            </a:avLst>
          </a:prstGeom>
          <a:blipFill>
            <a:blip r:embed="rId5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3579848" y="4135491"/>
            <a:ext cx="5224110" cy="921730"/>
          </a:xfrm>
          <a:custGeom>
            <a:avLst/>
            <a:gdLst>
              <a:gd name="connsiteX0" fmla="*/ 0 w 5224110"/>
              <a:gd name="connsiteY0" fmla="*/ 153652 h 921730"/>
              <a:gd name="connsiteX1" fmla="*/ 153652 w 5224110"/>
              <a:gd name="connsiteY1" fmla="*/ 0 h 921730"/>
              <a:gd name="connsiteX2" fmla="*/ 5070458 w 5224110"/>
              <a:gd name="connsiteY2" fmla="*/ 0 h 921730"/>
              <a:gd name="connsiteX3" fmla="*/ 5224110 w 5224110"/>
              <a:gd name="connsiteY3" fmla="*/ 153652 h 921730"/>
              <a:gd name="connsiteX4" fmla="*/ 5224110 w 5224110"/>
              <a:gd name="connsiteY4" fmla="*/ 768078 h 921730"/>
              <a:gd name="connsiteX5" fmla="*/ 5070458 w 5224110"/>
              <a:gd name="connsiteY5" fmla="*/ 921730 h 921730"/>
              <a:gd name="connsiteX6" fmla="*/ 153652 w 5224110"/>
              <a:gd name="connsiteY6" fmla="*/ 921730 h 921730"/>
              <a:gd name="connsiteX7" fmla="*/ 0 w 5224110"/>
              <a:gd name="connsiteY7" fmla="*/ 768078 h 921730"/>
              <a:gd name="connsiteX8" fmla="*/ 0 w 5224110"/>
              <a:gd name="connsiteY8" fmla="*/ 153652 h 92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21730">
                <a:moveTo>
                  <a:pt x="0" y="153652"/>
                </a:moveTo>
                <a:cubicBezTo>
                  <a:pt x="0" y="68792"/>
                  <a:pt x="68792" y="0"/>
                  <a:pt x="153652" y="0"/>
                </a:cubicBezTo>
                <a:lnTo>
                  <a:pt x="5070458" y="0"/>
                </a:lnTo>
                <a:cubicBezTo>
                  <a:pt x="5155318" y="0"/>
                  <a:pt x="5224110" y="68792"/>
                  <a:pt x="5224110" y="153652"/>
                </a:cubicBezTo>
                <a:lnTo>
                  <a:pt x="5224110" y="768078"/>
                </a:lnTo>
                <a:cubicBezTo>
                  <a:pt x="5224110" y="852938"/>
                  <a:pt x="5155318" y="921730"/>
                  <a:pt x="5070458" y="921730"/>
                </a:cubicBezTo>
                <a:lnTo>
                  <a:pt x="153652" y="921730"/>
                </a:lnTo>
                <a:cubicBezTo>
                  <a:pt x="68792" y="921730"/>
                  <a:pt x="0" y="852938"/>
                  <a:pt x="0" y="768078"/>
                </a:cubicBezTo>
                <a:lnTo>
                  <a:pt x="0" y="153652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72587" tIns="272587" rIns="272587" bIns="272587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0" kern="12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 বলতে কী বোঝায়?</a:t>
            </a:r>
            <a:endParaRPr lang="en-US" sz="3200" b="0" kern="1200" dirty="0">
              <a:solidFill>
                <a:srgbClr val="00206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98928" y="5334460"/>
            <a:ext cx="1240603" cy="1218740"/>
          </a:xfrm>
          <a:prstGeom prst="roundRect">
            <a:avLst>
              <a:gd name="adj" fmla="val 16670"/>
            </a:avLst>
          </a:prstGeom>
          <a:blipFill>
            <a:blip r:embed="rId6"/>
            <a:stretch>
              <a:fillRect/>
            </a:stretch>
          </a:blipFill>
          <a:ln w="12700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>
            <a:off x="3579848" y="5334000"/>
            <a:ext cx="5224110" cy="1142540"/>
          </a:xfrm>
          <a:custGeom>
            <a:avLst/>
            <a:gdLst>
              <a:gd name="connsiteX0" fmla="*/ 0 w 5224110"/>
              <a:gd name="connsiteY0" fmla="*/ 203164 h 1218740"/>
              <a:gd name="connsiteX1" fmla="*/ 203164 w 5224110"/>
              <a:gd name="connsiteY1" fmla="*/ 0 h 1218740"/>
              <a:gd name="connsiteX2" fmla="*/ 5020946 w 5224110"/>
              <a:gd name="connsiteY2" fmla="*/ 0 h 1218740"/>
              <a:gd name="connsiteX3" fmla="*/ 5224110 w 5224110"/>
              <a:gd name="connsiteY3" fmla="*/ 203164 h 1218740"/>
              <a:gd name="connsiteX4" fmla="*/ 5224110 w 5224110"/>
              <a:gd name="connsiteY4" fmla="*/ 1015576 h 1218740"/>
              <a:gd name="connsiteX5" fmla="*/ 5020946 w 5224110"/>
              <a:gd name="connsiteY5" fmla="*/ 1218740 h 1218740"/>
              <a:gd name="connsiteX6" fmla="*/ 203164 w 5224110"/>
              <a:gd name="connsiteY6" fmla="*/ 1218740 h 1218740"/>
              <a:gd name="connsiteX7" fmla="*/ 0 w 5224110"/>
              <a:gd name="connsiteY7" fmla="*/ 1015576 h 1218740"/>
              <a:gd name="connsiteX8" fmla="*/ 0 w 5224110"/>
              <a:gd name="connsiteY8" fmla="*/ 203164 h 121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1218740">
                <a:moveTo>
                  <a:pt x="0" y="203164"/>
                </a:moveTo>
                <a:cubicBezTo>
                  <a:pt x="0" y="90960"/>
                  <a:pt x="90960" y="0"/>
                  <a:pt x="203164" y="0"/>
                </a:cubicBezTo>
                <a:lnTo>
                  <a:pt x="5020946" y="0"/>
                </a:lnTo>
                <a:cubicBezTo>
                  <a:pt x="5133150" y="0"/>
                  <a:pt x="5224110" y="90960"/>
                  <a:pt x="5224110" y="203164"/>
                </a:cubicBezTo>
                <a:lnTo>
                  <a:pt x="5224110" y="1015576"/>
                </a:lnTo>
                <a:cubicBezTo>
                  <a:pt x="5224110" y="1127780"/>
                  <a:pt x="5133150" y="1218740"/>
                  <a:pt x="5020946" y="1218740"/>
                </a:cubicBezTo>
                <a:lnTo>
                  <a:pt x="203164" y="1218740"/>
                </a:lnTo>
                <a:cubicBezTo>
                  <a:pt x="90960" y="1218740"/>
                  <a:pt x="0" y="1127780"/>
                  <a:pt x="0" y="1015576"/>
                </a:cubicBezTo>
                <a:lnTo>
                  <a:pt x="0" y="203164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87089" tIns="287089" rIns="287089" bIns="287089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b="0" kern="1200" dirty="0" smtClean="0">
                <a:solidFill>
                  <a:srgbClr val="00206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বাঙালি সংস্কৃতির প্রধান বৈশিষ্ট্য কী?</a:t>
            </a:r>
            <a:endParaRPr lang="en-US" sz="3200" b="0" kern="1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D:\All Competition Content\Model Content BOBP_Six\Model Content 4\dancing-baul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1307279"/>
            <a:ext cx="1676400" cy="516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069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81000" y="304800"/>
            <a:ext cx="8382000" cy="810603"/>
          </a:xfrm>
          <a:custGeom>
            <a:avLst/>
            <a:gdLst>
              <a:gd name="connsiteX0" fmla="*/ 0 w 8350996"/>
              <a:gd name="connsiteY0" fmla="*/ 73994 h 739937"/>
              <a:gd name="connsiteX1" fmla="*/ 73994 w 8350996"/>
              <a:gd name="connsiteY1" fmla="*/ 0 h 739937"/>
              <a:gd name="connsiteX2" fmla="*/ 8277002 w 8350996"/>
              <a:gd name="connsiteY2" fmla="*/ 0 h 739937"/>
              <a:gd name="connsiteX3" fmla="*/ 8350996 w 8350996"/>
              <a:gd name="connsiteY3" fmla="*/ 73994 h 739937"/>
              <a:gd name="connsiteX4" fmla="*/ 8350996 w 8350996"/>
              <a:gd name="connsiteY4" fmla="*/ 665943 h 739937"/>
              <a:gd name="connsiteX5" fmla="*/ 8277002 w 8350996"/>
              <a:gd name="connsiteY5" fmla="*/ 739937 h 739937"/>
              <a:gd name="connsiteX6" fmla="*/ 73994 w 8350996"/>
              <a:gd name="connsiteY6" fmla="*/ 739937 h 739937"/>
              <a:gd name="connsiteX7" fmla="*/ 0 w 8350996"/>
              <a:gd name="connsiteY7" fmla="*/ 665943 h 739937"/>
              <a:gd name="connsiteX8" fmla="*/ 0 w 8350996"/>
              <a:gd name="connsiteY8" fmla="*/ 73994 h 7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0996" h="739937">
                <a:moveTo>
                  <a:pt x="0" y="73994"/>
                </a:moveTo>
                <a:cubicBezTo>
                  <a:pt x="0" y="33128"/>
                  <a:pt x="33128" y="0"/>
                  <a:pt x="73994" y="0"/>
                </a:cubicBezTo>
                <a:lnTo>
                  <a:pt x="8277002" y="0"/>
                </a:lnTo>
                <a:cubicBezTo>
                  <a:pt x="8317868" y="0"/>
                  <a:pt x="8350996" y="33128"/>
                  <a:pt x="8350996" y="73994"/>
                </a:cubicBezTo>
                <a:lnTo>
                  <a:pt x="8350996" y="665943"/>
                </a:lnTo>
                <a:cubicBezTo>
                  <a:pt x="8350996" y="706809"/>
                  <a:pt x="8317868" y="739937"/>
                  <a:pt x="8277002" y="739937"/>
                </a:cubicBezTo>
                <a:lnTo>
                  <a:pt x="73994" y="739937"/>
                </a:lnTo>
                <a:cubicBezTo>
                  <a:pt x="33128" y="739937"/>
                  <a:pt x="0" y="706809"/>
                  <a:pt x="0" y="665943"/>
                </a:cubicBezTo>
                <a:lnTo>
                  <a:pt x="0" y="73994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4542" tIns="90252" rIns="124542" bIns="90252" numCol="1" spcCol="1270" anchor="ctr" anchorCtr="0">
            <a:noAutofit/>
          </a:bodyPr>
          <a:lstStyle/>
          <a:p>
            <a:pPr lvl="0"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3370" y="1295400"/>
            <a:ext cx="5485471" cy="35753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ube 27"/>
          <p:cNvSpPr/>
          <p:nvPr/>
        </p:nvSpPr>
        <p:spPr>
          <a:xfrm>
            <a:off x="381000" y="4861560"/>
            <a:ext cx="8382000" cy="1539240"/>
          </a:xfrm>
          <a:prstGeom prst="cube">
            <a:avLst>
              <a:gd name="adj" fmla="val 5833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bn-BD" sz="36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"সংস্কৃতির মাধ্যমেই একটি জাতির জীবন চিত্র ফুটে উঠে- উক্তিটি বিশ্লেষণ কর।</a:t>
            </a:r>
            <a:endParaRPr lang="en-US" sz="36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266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0950" y="1605527"/>
            <a:ext cx="6998959" cy="47952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5482" y="401122"/>
            <a:ext cx="8703524" cy="348507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bn-BD" sz="1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Segoe UI" pitchFamily="34" charset="0"/>
                <a:cs typeface="NikoshBAN" pitchFamily="2" charset="0"/>
              </a:rPr>
              <a:t>ধন্যবাদ</a:t>
            </a:r>
            <a:endParaRPr lang="en-US" sz="16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ea typeface="Segoe UI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4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52400"/>
            <a:ext cx="8153400" cy="9906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200"/>
              </a:spcBef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762000" y="1506030"/>
            <a:ext cx="3962400" cy="49709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বিষয়ঃবাংলাদেশ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শ্রেনীঃ৬ষ্ঠ</a:t>
            </a:r>
          </a:p>
          <a:p>
            <a:pPr marL="0" indent="0">
              <a:buNone/>
            </a:pP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54300" y="1506030"/>
            <a:ext cx="4008272" cy="4970969"/>
            <a:chOff x="4907128" y="1506030"/>
            <a:chExt cx="4008272" cy="497096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7128" y="1506030"/>
              <a:ext cx="4008272" cy="4970969"/>
            </a:xfrm>
            <a:prstGeom prst="round2DiagRect">
              <a:avLst>
                <a:gd name="adj1" fmla="val 7604"/>
                <a:gd name="adj2" fmla="val 0"/>
              </a:avLst>
            </a:prstGeom>
            <a:ln w="2857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" name="TextBox 1"/>
            <p:cNvSpPr txBox="1"/>
            <p:nvPr/>
          </p:nvSpPr>
          <p:spPr>
            <a:xfrm>
              <a:off x="4936156" y="5812974"/>
              <a:ext cx="390683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অধ্যায় : ৩, পাঠ: </a:t>
              </a:r>
              <a:r>
                <a:rPr lang="en-US" sz="2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7</a:t>
              </a:r>
              <a:r>
                <a:rPr lang="bn-BD" sz="2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সময়: ৫০ মিনিট</a:t>
              </a:r>
              <a:endParaRPr lang="en-US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83328" y="1522359"/>
            <a:ext cx="4008272" cy="4976412"/>
            <a:chOff x="4907128" y="1500587"/>
            <a:chExt cx="4008272" cy="497641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7128" y="1506030"/>
              <a:ext cx="4008272" cy="4970969"/>
            </a:xfrm>
            <a:prstGeom prst="round2DiagRect">
              <a:avLst>
                <a:gd name="adj1" fmla="val 7604"/>
                <a:gd name="adj2" fmla="val 0"/>
              </a:avLst>
            </a:prstGeom>
            <a:ln w="2857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4936156" y="5812974"/>
              <a:ext cx="390683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অধ্যায় : ৩, পাঠ: </a:t>
              </a:r>
              <a:r>
                <a:rPr lang="en-US" sz="2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7</a:t>
              </a:r>
              <a:r>
                <a:rPr lang="bn-BD" sz="26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, সময়: ৫০ মিনিট</a:t>
              </a:r>
              <a:endParaRPr lang="en-US" sz="2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7128" y="1500587"/>
              <a:ext cx="4008272" cy="4970969"/>
            </a:xfrm>
            <a:prstGeom prst="round2DiagRect">
              <a:avLst>
                <a:gd name="adj1" fmla="val 7604"/>
                <a:gd name="adj2" fmla="val 0"/>
              </a:avLst>
            </a:prstGeom>
            <a:ln w="2857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6685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81000" y="588702"/>
            <a:ext cx="8434420" cy="5472714"/>
            <a:chOff x="381000" y="588702"/>
            <a:chExt cx="8434420" cy="5472714"/>
          </a:xfrm>
        </p:grpSpPr>
        <p:sp>
          <p:nvSpPr>
            <p:cNvPr id="2" name="Flowchart: Process 1"/>
            <p:cNvSpPr/>
            <p:nvPr/>
          </p:nvSpPr>
          <p:spPr>
            <a:xfrm>
              <a:off x="5105400" y="3276600"/>
              <a:ext cx="3200400" cy="25146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lowchart: Process 2"/>
            <p:cNvSpPr/>
            <p:nvPr/>
          </p:nvSpPr>
          <p:spPr>
            <a:xfrm>
              <a:off x="1066800" y="3276600"/>
              <a:ext cx="3124200" cy="25146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Process 3"/>
            <p:cNvSpPr/>
            <p:nvPr/>
          </p:nvSpPr>
          <p:spPr>
            <a:xfrm>
              <a:off x="1047134" y="609600"/>
              <a:ext cx="3296265" cy="20574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5070987" y="621890"/>
              <a:ext cx="3200400" cy="205740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588702"/>
              <a:ext cx="4382873" cy="249247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3203" y="588702"/>
              <a:ext cx="4012217" cy="253549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1" y="3146321"/>
              <a:ext cx="4402538" cy="291509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410" y="3124200"/>
              <a:ext cx="3995010" cy="2937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120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3886200"/>
            <a:ext cx="3922010" cy="2699266"/>
          </a:xfrm>
          <a:prstGeom prst="snip2DiagRect">
            <a:avLst>
              <a:gd name="adj1" fmla="val 0"/>
              <a:gd name="adj2" fmla="val 6484"/>
            </a:avLst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2756" y="287361"/>
            <a:ext cx="6395259" cy="33586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304800" y="457200"/>
            <a:ext cx="838199" cy="2514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বাং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লা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র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D:\All Competition Content\Model Content BOBP_Six\Model Content 4\jhg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882483"/>
            <a:ext cx="4423063" cy="2702983"/>
          </a:xfrm>
          <a:prstGeom prst="round2DiagRect">
            <a:avLst>
              <a:gd name="adj1" fmla="val 8166"/>
              <a:gd name="adj2" fmla="val 0"/>
            </a:avLst>
          </a:prstGeom>
          <a:ln w="1905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7979226" y="457200"/>
            <a:ext cx="838199" cy="2514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সং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স্কৃ</a:t>
            </a: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তি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088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5423"/>
            <a:ext cx="7924800" cy="52735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5638800"/>
            <a:ext cx="79248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ধমীয়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685800" y="5105400"/>
            <a:ext cx="7924800" cy="14478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88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সংস্কৃতির কথা</a:t>
            </a:r>
            <a:endParaRPr kumimoji="0" lang="en-US" sz="6000" b="1" i="0" u="none" strike="noStrike" kern="1200" spc="50" normalizeH="0" baseline="0" noProof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304800"/>
            <a:ext cx="80200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046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228600"/>
            <a:ext cx="8458200" cy="6096000"/>
            <a:chOff x="457200" y="228600"/>
            <a:chExt cx="8458200" cy="6096000"/>
          </a:xfrm>
        </p:grpSpPr>
        <p:sp>
          <p:nvSpPr>
            <p:cNvPr id="6" name="Title 3"/>
            <p:cNvSpPr txBox="1">
              <a:spLocks/>
            </p:cNvSpPr>
            <p:nvPr/>
          </p:nvSpPr>
          <p:spPr>
            <a:xfrm>
              <a:off x="457200" y="228600"/>
              <a:ext cx="8305800" cy="13716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lang="en-US" sz="4400" kern="1200" dirty="0" smtClean="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5400" dirty="0" smtClean="0">
                  <a:latin typeface="NikoshBAN" pitchFamily="2" charset="0"/>
                  <a:cs typeface="NikoshBAN" pitchFamily="2" charset="0"/>
                </a:rPr>
                <a:t>এই পাঠ শেষে শিক্ষার্থীরা..</a:t>
              </a:r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.....</a:t>
              </a:r>
              <a:endParaRPr lang="bn-BD" sz="5400" dirty="0"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1267791949"/>
                </p:ext>
              </p:extLst>
            </p:nvPr>
          </p:nvGraphicFramePr>
          <p:xfrm>
            <a:off x="457200" y="1752600"/>
            <a:ext cx="8458200" cy="4572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55267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99" y="586102"/>
            <a:ext cx="2647384" cy="41564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sp>
        <p:nvSpPr>
          <p:cNvPr id="2" name="Rounded Rectangle 1"/>
          <p:cNvSpPr/>
          <p:nvPr/>
        </p:nvSpPr>
        <p:spPr>
          <a:xfrm>
            <a:off x="357716" y="5334000"/>
            <a:ext cx="2625830" cy="609599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উপজাতি</a:t>
            </a:r>
            <a:endParaRPr lang="en-US" sz="28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7742" y="586102"/>
            <a:ext cx="2971800" cy="41564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1" y="608353"/>
            <a:ext cx="2514599" cy="41341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sp>
        <p:nvSpPr>
          <p:cNvPr id="7" name="Rounded Rectangle 6"/>
          <p:cNvSpPr/>
          <p:nvPr/>
        </p:nvSpPr>
        <p:spPr>
          <a:xfrm>
            <a:off x="3276600" y="5334000"/>
            <a:ext cx="2647384" cy="609599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হিন্দু নারী</a:t>
            </a:r>
            <a:endParaRPr lang="en-US" sz="28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13370" y="5334000"/>
            <a:ext cx="2435755" cy="609599"/>
          </a:xfrm>
          <a:prstGeom prst="roundRect">
            <a:avLst>
              <a:gd name="adj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মুসলিম নারী</a:t>
            </a:r>
            <a:endParaRPr lang="en-US" sz="2800" b="1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8053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236</TotalTime>
  <Words>318</Words>
  <Application>Microsoft Office PowerPoint</Application>
  <PresentationFormat>On-screen Show (4:3)</PresentationFormat>
  <Paragraphs>81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Calibri Light</vt:lpstr>
      <vt:lpstr>NikoshBAN</vt:lpstr>
      <vt:lpstr>Segoe UI</vt:lpstr>
      <vt:lpstr>Vrinda</vt:lpstr>
      <vt:lpstr>Retrospect</vt:lpstr>
      <vt:lpstr>আজ়কের ক্লাসে সবাইকে শুভেচ্ছা</vt:lpstr>
      <vt:lpstr>পরিচিতি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fdgd</cp:lastModifiedBy>
  <cp:revision>49</cp:revision>
  <dcterms:created xsi:type="dcterms:W3CDTF">2006-08-16T00:00:00Z</dcterms:created>
  <dcterms:modified xsi:type="dcterms:W3CDTF">2020-03-14T05:13:29Z</dcterms:modified>
</cp:coreProperties>
</file>