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93" r:id="rId4"/>
    <p:sldId id="295" r:id="rId5"/>
    <p:sldId id="296" r:id="rId6"/>
    <p:sldId id="297" r:id="rId7"/>
    <p:sldId id="256" r:id="rId8"/>
    <p:sldId id="286" r:id="rId9"/>
    <p:sldId id="277" r:id="rId10"/>
    <p:sldId id="267" r:id="rId11"/>
    <p:sldId id="284" r:id="rId12"/>
    <p:sldId id="282" r:id="rId13"/>
    <p:sldId id="263" r:id="rId14"/>
    <p:sldId id="279" r:id="rId15"/>
    <p:sldId id="288" r:id="rId16"/>
    <p:sldId id="278" r:id="rId17"/>
    <p:sldId id="287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8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8" autoAdjust="0"/>
  </p:normalViewPr>
  <p:slideViewPr>
    <p:cSldViewPr>
      <p:cViewPr>
        <p:scale>
          <a:sx n="60" d="100"/>
          <a:sy n="6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9FD-3233-4115-804F-55DC7A3FA910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3C2A-452F-419B-98CD-9DDA2D037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+mn-lt"/>
                <a:cs typeface="NikoshBAN" pitchFamily="2" charset="0"/>
              </a:rPr>
              <a:t>এই স্লাইড থেকে শুরু</a:t>
            </a:r>
            <a:r>
              <a:rPr lang="bn-BD" sz="1200" baseline="0" dirty="0" smtClean="0">
                <a:latin typeface="+mn-lt"/>
                <a:cs typeface="NikoshBAN" pitchFamily="2" charset="0"/>
              </a:rPr>
              <a:t> করে</a:t>
            </a:r>
            <a:r>
              <a:rPr lang="bn-BD" sz="1200" dirty="0" smtClean="0">
                <a:latin typeface="+mn-lt"/>
                <a:cs typeface="NikoshBAN" pitchFamily="2" charset="0"/>
              </a:rPr>
              <a:t> </a:t>
            </a:r>
            <a:r>
              <a:rPr lang="bn-BD" sz="1200" dirty="0" smtClean="0">
                <a:latin typeface="Times New Roman" pitchFamily="18" charset="0"/>
                <a:cs typeface="NikoshBAN" pitchFamily="2" charset="0"/>
              </a:rPr>
              <a:t>দ্বিতীয়</a:t>
            </a:r>
            <a:r>
              <a:rPr lang="bn-BD" sz="1200" baseline="0" dirty="0" smtClean="0">
                <a:latin typeface="Times New Roman" pitchFamily="18" charset="0"/>
                <a:cs typeface="NikoshBAN" pitchFamily="2" charset="0"/>
              </a:rPr>
              <a:t> ও তৃতীয় </a:t>
            </a:r>
            <a:r>
              <a:rPr lang="bn-BD" sz="1200" baseline="0" dirty="0" smtClean="0">
                <a:latin typeface="+mn-lt"/>
                <a:cs typeface="NikoshBAN" pitchFamily="2" charset="0"/>
              </a:rPr>
              <a:t>শিখনফল অর্জনের উদ্দেশ্যে পাঠ উপস্থাপন শুরু করার চেষ্টা করা হয়েছে।</a:t>
            </a:r>
          </a:p>
          <a:p>
            <a:r>
              <a:rPr lang="bn-BD" sz="1200" dirty="0" smtClean="0">
                <a:latin typeface="+mn-lt"/>
                <a:cs typeface="NikoshBAN" pitchFamily="2" charset="0"/>
              </a:rPr>
              <a:t>প্রথমে</a:t>
            </a:r>
            <a:r>
              <a:rPr lang="bn-BD" sz="1200" baseline="0" dirty="0" smtClean="0">
                <a:latin typeface="+mn-lt"/>
                <a:cs typeface="NikoshBAN" pitchFamily="2" charset="0"/>
              </a:rPr>
              <a:t> বস্তুটি দেখিয়ে স্লাইডে উল্লেখিত প্রশ্ন করে নিশ্চিত হোন যে উল্লেখিত উত্তরের সাথে শিক্ষার্থীরা পরিচিত।</a:t>
            </a:r>
          </a:p>
          <a:p>
            <a:r>
              <a:rPr lang="bn-BD" sz="1200" baseline="0" dirty="0" smtClean="0">
                <a:latin typeface="+mn-lt"/>
                <a:cs typeface="NikoshBAN" pitchFamily="2" charset="0"/>
              </a:rPr>
              <a:t>তারপর একটি ভিডিও দেখিয়ে প্রশ্ন করে বস্তুটির নির্ণীত আয়তন সম্পর্কে শিক্ষার্থীদের নিশ্চিত করতে পারেন। এক্ষেত্রে </a:t>
            </a:r>
            <a:r>
              <a:rPr lang="en-US" sz="1200" baseline="0" dirty="0" smtClean="0">
                <a:latin typeface="+mn-lt"/>
                <a:cs typeface="NikoshBAN" pitchFamily="2" charset="0"/>
              </a:rPr>
              <a:t>sound mute </a:t>
            </a:r>
            <a:r>
              <a:rPr lang="bn-BD" sz="1200" baseline="0" dirty="0" smtClean="0">
                <a:latin typeface="+mn-lt"/>
                <a:cs typeface="NikoshBAN" pitchFamily="2" charset="0"/>
              </a:rPr>
              <a:t>করে রাখলে ভালো হয়। তবে একাজটি শিক্ষার্থীদের দিয়ে হাতে-নাতে করিয়ে নিলেই সবচেয়ে ভালো হয়।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+mn-lt"/>
                <a:cs typeface="NikoshBAN" pitchFamily="2" charset="0"/>
              </a:rPr>
              <a:t>তারপর ধারাবাহিকভাবে  আরো একটি ভিডিও দেখিয়ে স্লাইডে উল্লেখিত প্রশ্নোত্তরের মাধ্যমে শিক্ষার্থীদের কাছ থেকে যথার্থ উত্তর গ্রহন করে তাদের সিদ্দ্ধান্ত গ্রহণ করতে সাহায্য করতে পারেন যাতে শিক্ষার্থীরা পাঠে সক্রিয় থাকে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200" baseline="0" dirty="0" smtClean="0">
                <a:latin typeface="+mn-lt"/>
                <a:cs typeface="NikoshBAN" pitchFamily="2" charset="0"/>
              </a:rPr>
              <a:t>তবে 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এখানেও </a:t>
            </a:r>
            <a:r>
              <a:rPr lang="bn-BD" sz="1200" baseline="0" dirty="0" smtClean="0">
                <a:latin typeface="+mn-lt"/>
                <a:cs typeface="NikoshBAN" pitchFamily="2" charset="0"/>
              </a:rPr>
              <a:t>একাজটি শিক্ষার্থীদের দিয়ে হাতে-নাতে করিয়ে নিলেই সবচেয়ে ভালো হয়।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D9E5-56EE-48E7-827D-E6661F492703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73531"/>
            <a:ext cx="3352800" cy="330346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Welco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779" y="762001"/>
            <a:ext cx="6705600" cy="24115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Roted-Cubio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295400"/>
            <a:ext cx="4686300" cy="2362200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5375" y="2769762"/>
            <a:ext cx="4357242" cy="2335638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 rot="-60000">
            <a:off x="2378186" y="3177746"/>
            <a:ext cx="4412408" cy="1870383"/>
          </a:xfrm>
          <a:custGeom>
            <a:avLst/>
            <a:gdLst>
              <a:gd name="connsiteX0" fmla="*/ 0 w 4088921"/>
              <a:gd name="connsiteY0" fmla="*/ 1233577 h 1699403"/>
              <a:gd name="connsiteX1" fmla="*/ 3027872 w 4088921"/>
              <a:gd name="connsiteY1" fmla="*/ 1699403 h 1699403"/>
              <a:gd name="connsiteX2" fmla="*/ 4088921 w 4088921"/>
              <a:gd name="connsiteY2" fmla="*/ 1130060 h 1699403"/>
              <a:gd name="connsiteX3" fmla="*/ 4088921 w 4088921"/>
              <a:gd name="connsiteY3" fmla="*/ 0 h 1699403"/>
              <a:gd name="connsiteX4" fmla="*/ 3019245 w 4088921"/>
              <a:gd name="connsiteY4" fmla="*/ 500332 h 1699403"/>
              <a:gd name="connsiteX5" fmla="*/ 51758 w 4088921"/>
              <a:gd name="connsiteY5" fmla="*/ 146649 h 1699403"/>
              <a:gd name="connsiteX6" fmla="*/ 0 w 4088921"/>
              <a:gd name="connsiteY6" fmla="*/ 1233577 h 1699403"/>
              <a:gd name="connsiteX0" fmla="*/ 0 w 4088921"/>
              <a:gd name="connsiteY0" fmla="*/ 1233577 h 1699403"/>
              <a:gd name="connsiteX1" fmla="*/ 3027872 w 4088921"/>
              <a:gd name="connsiteY1" fmla="*/ 1699403 h 1699403"/>
              <a:gd name="connsiteX2" fmla="*/ 4088921 w 4088921"/>
              <a:gd name="connsiteY2" fmla="*/ 1130060 h 1699403"/>
              <a:gd name="connsiteX3" fmla="*/ 4088921 w 4088921"/>
              <a:gd name="connsiteY3" fmla="*/ 0 h 1699403"/>
              <a:gd name="connsiteX4" fmla="*/ 3019245 w 4088921"/>
              <a:gd name="connsiteY4" fmla="*/ 500332 h 1699403"/>
              <a:gd name="connsiteX5" fmla="*/ 141671 w 4088921"/>
              <a:gd name="connsiteY5" fmla="*/ 84826 h 1699403"/>
              <a:gd name="connsiteX6" fmla="*/ 0 w 4088921"/>
              <a:gd name="connsiteY6" fmla="*/ 1233577 h 1699403"/>
              <a:gd name="connsiteX0" fmla="*/ 0 w 4021594"/>
              <a:gd name="connsiteY0" fmla="*/ 1227826 h 1699403"/>
              <a:gd name="connsiteX1" fmla="*/ 2960545 w 4021594"/>
              <a:gd name="connsiteY1" fmla="*/ 1699403 h 1699403"/>
              <a:gd name="connsiteX2" fmla="*/ 4021594 w 4021594"/>
              <a:gd name="connsiteY2" fmla="*/ 1130060 h 1699403"/>
              <a:gd name="connsiteX3" fmla="*/ 4021594 w 4021594"/>
              <a:gd name="connsiteY3" fmla="*/ 0 h 1699403"/>
              <a:gd name="connsiteX4" fmla="*/ 2951918 w 4021594"/>
              <a:gd name="connsiteY4" fmla="*/ 500332 h 1699403"/>
              <a:gd name="connsiteX5" fmla="*/ 74344 w 4021594"/>
              <a:gd name="connsiteY5" fmla="*/ 84826 h 1699403"/>
              <a:gd name="connsiteX6" fmla="*/ 0 w 4021594"/>
              <a:gd name="connsiteY6" fmla="*/ 1227826 h 1699403"/>
              <a:gd name="connsiteX0" fmla="*/ 0 w 4163265"/>
              <a:gd name="connsiteY0" fmla="*/ 1295400 h 1766977"/>
              <a:gd name="connsiteX1" fmla="*/ 2960545 w 4163265"/>
              <a:gd name="connsiteY1" fmla="*/ 1766977 h 1766977"/>
              <a:gd name="connsiteX2" fmla="*/ 4021594 w 4163265"/>
              <a:gd name="connsiteY2" fmla="*/ 1197634 h 1766977"/>
              <a:gd name="connsiteX3" fmla="*/ 4163265 w 4163265"/>
              <a:gd name="connsiteY3" fmla="*/ 0 h 1766977"/>
              <a:gd name="connsiteX4" fmla="*/ 2951918 w 4163265"/>
              <a:gd name="connsiteY4" fmla="*/ 567906 h 1766977"/>
              <a:gd name="connsiteX5" fmla="*/ 74344 w 4163265"/>
              <a:gd name="connsiteY5" fmla="*/ 152400 h 1766977"/>
              <a:gd name="connsiteX6" fmla="*/ 0 w 4163265"/>
              <a:gd name="connsiteY6" fmla="*/ 1295400 h 1766977"/>
              <a:gd name="connsiteX0" fmla="*/ 0 w 4163265"/>
              <a:gd name="connsiteY0" fmla="*/ 1295400 h 1766977"/>
              <a:gd name="connsiteX1" fmla="*/ 2960545 w 4163265"/>
              <a:gd name="connsiteY1" fmla="*/ 1766977 h 1766977"/>
              <a:gd name="connsiteX2" fmla="*/ 4088921 w 4163265"/>
              <a:gd name="connsiteY2" fmla="*/ 1143000 h 1766977"/>
              <a:gd name="connsiteX3" fmla="*/ 4163265 w 4163265"/>
              <a:gd name="connsiteY3" fmla="*/ 0 h 1766977"/>
              <a:gd name="connsiteX4" fmla="*/ 2951918 w 4163265"/>
              <a:gd name="connsiteY4" fmla="*/ 567906 h 1766977"/>
              <a:gd name="connsiteX5" fmla="*/ 74344 w 4163265"/>
              <a:gd name="connsiteY5" fmla="*/ 152400 h 1766977"/>
              <a:gd name="connsiteX6" fmla="*/ 0 w 4163265"/>
              <a:gd name="connsiteY6" fmla="*/ 1295400 h 17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265" h="1766977">
                <a:moveTo>
                  <a:pt x="0" y="1295400"/>
                </a:moveTo>
                <a:lnTo>
                  <a:pt x="2960545" y="1766977"/>
                </a:lnTo>
                <a:lnTo>
                  <a:pt x="4088921" y="1143000"/>
                </a:lnTo>
                <a:lnTo>
                  <a:pt x="4163265" y="0"/>
                </a:lnTo>
                <a:lnTo>
                  <a:pt x="2951918" y="567906"/>
                </a:lnTo>
                <a:lnTo>
                  <a:pt x="74344" y="152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-60000">
            <a:off x="2558996" y="3416408"/>
            <a:ext cx="2909987" cy="41004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506428">
            <a:off x="3383278" y="3589785"/>
            <a:ext cx="62869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20000" flipV="1">
            <a:off x="5534305" y="3264794"/>
            <a:ext cx="1009079" cy="58012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9762820">
            <a:off x="5949411" y="3526714"/>
            <a:ext cx="5100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6400" y="2819400"/>
            <a:ext cx="87876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ঊচ্চতা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486400" y="2530502"/>
            <a:ext cx="0" cy="1213512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4495800"/>
            <a:ext cx="1295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আয়তন =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181600"/>
            <a:ext cx="510539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আয়তনের একক = মিটার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মিটার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মিটার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867400"/>
            <a:ext cx="508504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সিজিএস পদ্ধতিতে আয়তনের একক কী হবে?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867400"/>
            <a:ext cx="28408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ঘন সেন্টিমিটার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বা, সিসি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4495800"/>
            <a:ext cx="2895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দৈর্ঘ্য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প্রস্থ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উচ্চতা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0312" y="5178132"/>
            <a:ext cx="1676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 মিটার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218182"/>
            <a:ext cx="6477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বস্তুটির আকারের সাথে তোমাদের চেনা কোন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জিনিসের আকারের সাথে মিল রয়েছে?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3179" y="228600"/>
            <a:ext cx="496482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 পরিমাণ জায়গা দখল করবে?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762000"/>
            <a:ext cx="312938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360" y="304800"/>
            <a:ext cx="75023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দেখি কীভাবে বস্তুটির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পরিমাপ করা যায়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6374" y="274320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3585613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4774" y="323986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274320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4495800"/>
            <a:ext cx="2133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ক্ষেত্রফল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-0.1712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2" grpId="1" animBg="1"/>
      <p:bldP spid="20" grpId="0" animBg="1"/>
      <p:bldP spid="21" grpId="0" animBg="1"/>
      <p:bldP spid="4" grpId="0" animBg="1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bottled-water-537x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05000"/>
            <a:ext cx="6819900" cy="45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45166" y="304800"/>
            <a:ext cx="614623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ছবিতে কোন ধরনের পদার্থ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81000"/>
            <a:ext cx="308770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 অর্থাৎ তরল পদার্থ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4800"/>
            <a:ext cx="7010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পদার্থের আয়তন পরিমাপ করা হয় কোন এককে?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3522172" y="3215538"/>
            <a:ext cx="2509811" cy="3388856"/>
          </a:xfrm>
          <a:prstGeom prst="can">
            <a:avLst>
              <a:gd name="adj" fmla="val 13136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2400" y="381000"/>
            <a:ext cx="4495800" cy="3044224"/>
            <a:chOff x="152400" y="381000"/>
            <a:chExt cx="4495800" cy="3044224"/>
          </a:xfrm>
        </p:grpSpPr>
        <p:pic>
          <p:nvPicPr>
            <p:cNvPr id="9" name="Picture 8" descr="bottle-wat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81000"/>
              <a:ext cx="4495800" cy="304422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1000" y="1305580"/>
              <a:ext cx="1077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লিটার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200" y="457200"/>
            <a:ext cx="4495800" cy="3044224"/>
            <a:chOff x="4648200" y="457200"/>
            <a:chExt cx="4495800" cy="3044224"/>
          </a:xfrm>
        </p:grpSpPr>
        <p:pic>
          <p:nvPicPr>
            <p:cNvPr id="13" name="Picture 12" descr="bottle-wat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4648200" y="457200"/>
              <a:ext cx="4495800" cy="30442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003441" y="1519535"/>
              <a:ext cx="1835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১০০০ মিলিলিটার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286000"/>
            <a:ext cx="55066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পাত্রটিতে কী পরিমাণ পানি রাখা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895600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লিটার = ১০০০ সিসি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00cc 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958664"/>
            <a:ext cx="3041354" cy="37402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19600" y="3429000"/>
            <a:ext cx="4373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১০০০ সিসি = ১০০০ মিলিলিটার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2498" y="4495800"/>
            <a:ext cx="575510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লিটার = ১০০০ সিসি = ১০০০ মিলিলিটার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8" grpId="0" animBg="1"/>
      <p:bldP spid="19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28600"/>
            <a:ext cx="191751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iggan 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1918" y="1481015"/>
            <a:ext cx="4719144" cy="4403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2276" y="3200400"/>
            <a:ext cx="566052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বিজ্ঞান বইটির আয়তন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8"/>
          <p:cNvGrpSpPr/>
          <p:nvPr/>
        </p:nvGrpSpPr>
        <p:grpSpPr>
          <a:xfrm>
            <a:off x="2286000" y="1447800"/>
            <a:ext cx="2133600" cy="609600"/>
            <a:chOff x="3276600" y="3352800"/>
            <a:chExt cx="2133600" cy="609600"/>
          </a:xfrm>
        </p:grpSpPr>
        <p:sp>
          <p:nvSpPr>
            <p:cNvPr id="37" name="Right Arrow 36"/>
            <p:cNvSpPr/>
            <p:nvPr/>
          </p:nvSpPr>
          <p:spPr>
            <a:xfrm>
              <a:off x="3276600" y="3352800"/>
              <a:ext cx="2133600" cy="533400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0595" y="3377625"/>
              <a:ext cx="19672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ভিডিওটি দেখি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40" name="Object 3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1219200"/>
          <a:ext cx="152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5240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828800" y="1371600"/>
            <a:ext cx="3505200" cy="584775"/>
            <a:chOff x="1219200" y="4771698"/>
            <a:chExt cx="3505200" cy="584775"/>
          </a:xfrm>
        </p:grpSpPr>
        <p:sp>
          <p:nvSpPr>
            <p:cNvPr id="45" name="Right Arrow 44"/>
            <p:cNvSpPr/>
            <p:nvPr/>
          </p:nvSpPr>
          <p:spPr>
            <a:xfrm>
              <a:off x="1219200" y="4800600"/>
              <a:ext cx="3505200" cy="533400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0" y="4771698"/>
              <a:ext cx="3340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আরো একটি ভিডিও দেখি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48" name="Object 4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29200" y="1248102"/>
          <a:ext cx="1371600" cy="137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48102"/>
                        <a:ext cx="1371600" cy="1378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39240" y="1176528"/>
            <a:ext cx="5394960" cy="149047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82288" y="381000"/>
            <a:ext cx="7118712" cy="914400"/>
            <a:chOff x="958488" y="381000"/>
            <a:chExt cx="7118712" cy="914400"/>
          </a:xfrm>
        </p:grpSpPr>
        <p:sp>
          <p:nvSpPr>
            <p:cNvPr id="15" name="Down Arrow Callout 14"/>
            <p:cNvSpPr/>
            <p:nvPr/>
          </p:nvSpPr>
          <p:spPr>
            <a:xfrm>
              <a:off x="958488" y="457200"/>
              <a:ext cx="7042512" cy="838200"/>
            </a:xfrm>
            <a:prstGeom prst="downArrowCallout">
              <a:avLst>
                <a:gd name="adj1" fmla="val 28762"/>
                <a:gd name="adj2" fmla="val 31975"/>
                <a:gd name="adj3" fmla="val 26881"/>
                <a:gd name="adj4" fmla="val 5501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1224" y="381000"/>
              <a:ext cx="70759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এবার দেখি বস্তুটি পানিতে কী পরিমাণ জায়গা দখল করে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55071" y="2691825"/>
            <a:ext cx="612379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পানিতে কী পরিমাণ জায়গা দখল করেছে?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4199" y="3352800"/>
            <a:ext cx="406553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বস্তুটির নিজের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05089" y="4038600"/>
            <a:ext cx="504497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কী সিদ্ধান্ত নিতে পারো?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0" y="4800600"/>
            <a:ext cx="598593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যে-কোনো আকারের বস্তুর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মাপচোঙ্গের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তরলে ডুবিয়ে পরিমাপ করা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1462" y="-1428"/>
            <a:ext cx="9175462" cy="6859428"/>
          </a:xfrm>
          <a:prstGeom prst="rect">
            <a:avLst/>
          </a:prstGeom>
        </p:spPr>
      </p:pic>
      <p:pic>
        <p:nvPicPr>
          <p:cNvPr id="13" name="Picture 12" descr="Bri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447800"/>
            <a:ext cx="4124934" cy="1924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228600"/>
            <a:ext cx="2060179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104" y="3657600"/>
            <a:ext cx="79944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অসম আকারের কঠিন বস্তুর আয়তন পরিমাপ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28600"/>
            <a:ext cx="17572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16769" y="848380"/>
            <a:ext cx="4769831" cy="3429000"/>
            <a:chOff x="457200" y="762000"/>
            <a:chExt cx="4769831" cy="3429000"/>
          </a:xfrm>
        </p:grpSpPr>
        <p:grpSp>
          <p:nvGrpSpPr>
            <p:cNvPr id="10" name="Group 9"/>
            <p:cNvGrpSpPr/>
            <p:nvPr/>
          </p:nvGrpSpPr>
          <p:grpSpPr>
            <a:xfrm>
              <a:off x="1084450" y="838200"/>
              <a:ext cx="3106550" cy="3352800"/>
              <a:chOff x="685800" y="914400"/>
              <a:chExt cx="3106550" cy="3352800"/>
            </a:xfrm>
          </p:grpSpPr>
          <p:pic>
            <p:nvPicPr>
              <p:cNvPr id="4" name="Picture 3" descr="preview_html_m6c5e6888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5800" y="914400"/>
                <a:ext cx="3106550" cy="3352800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1673770" y="1721068"/>
                <a:ext cx="1145630" cy="400110"/>
                <a:chOff x="1676400" y="533400"/>
                <a:chExt cx="1145630" cy="40011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894973" y="533400"/>
                  <a:ext cx="5565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সিসি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1676400" y="838200"/>
                  <a:ext cx="114563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TextBox 10"/>
            <p:cNvSpPr txBox="1"/>
            <p:nvPr/>
          </p:nvSpPr>
          <p:spPr>
            <a:xfrm>
              <a:off x="457200" y="762000"/>
              <a:ext cx="18742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পাথর ডুবানোর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আগের উচ্চতা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838200"/>
              <a:ext cx="18742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পাথর ডুবানোর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পরের উচ্চতা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0" y="2286000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70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3849" y="2667000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50</a:t>
              </a:r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0" y="152400"/>
            <a:ext cx="1279517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876800"/>
            <a:ext cx="366799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পাথরের আয়তন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4876800"/>
            <a:ext cx="400301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 ঘনসেন্টিমিটার বা ২০ সিসি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52400"/>
            <a:ext cx="23535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ew 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81" y="983397"/>
            <a:ext cx="3202654" cy="1652002"/>
          </a:xfrm>
          <a:prstGeom prst="rect">
            <a:avLst/>
          </a:prstGeom>
        </p:spPr>
      </p:pic>
      <p:pic>
        <p:nvPicPr>
          <p:cNvPr id="8" name="Picture 7" descr="Box-B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9739" y="1453396"/>
            <a:ext cx="3200400" cy="2602193"/>
          </a:xfrm>
          <a:prstGeom prst="rect">
            <a:avLst/>
          </a:prstGeom>
        </p:spPr>
      </p:pic>
      <p:pic>
        <p:nvPicPr>
          <p:cNvPr id="10" name="Picture 9" descr="New 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1346" y="676273"/>
            <a:ext cx="3202654" cy="1652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9892" y="3576697"/>
            <a:ext cx="6246708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চিত্রে প্রদর্শিত বক্সটির দৈর্ঘ্য ১০ সেমি,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প্রস্থ ৪ সেমি এবং উচ্চতা ৪ সেমি। এরুপ ৩টি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বক্স পাশের চিত্রের মতো পর পর ওপরে রাখলে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আয়তন কত হবে?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4300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124200"/>
            <a:ext cx="3962400" cy="14478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9277">
            <a:off x="824947" y="1364168"/>
            <a:ext cx="3747602" cy="2694620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-3880"/>
              </a:avLst>
            </a:prstTxWarp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খান ইমামুল ইসলাম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গোহালা টি,সি,এ,এল উচ্চ বিঃ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মুকসুদপুর ,গোপালগঞ্জ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মোবাইলঃ ০১৭১১২২২৯৩৪ 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1438531">
            <a:off x="5105400" y="2820910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ষষ্ঠ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প্রথম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প্রক্রিয়া ও পরিমাপ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ar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2077" y="1231954"/>
            <a:ext cx="1811116" cy="178134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x-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6762" y="3218179"/>
            <a:ext cx="3390476" cy="2161905"/>
          </a:xfrm>
          <a:prstGeom prst="rect">
            <a:avLst/>
          </a:prstGeom>
        </p:spPr>
      </p:pic>
      <p:pic>
        <p:nvPicPr>
          <p:cNvPr id="8" name="Picture 7" descr="maarr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093182"/>
            <a:ext cx="2278620" cy="210721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etbo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59443">
            <a:off x="3606774" y="1200370"/>
            <a:ext cx="1668498" cy="784194"/>
          </a:xfrm>
          <a:prstGeom prst="rect">
            <a:avLst/>
          </a:prstGeom>
        </p:spPr>
      </p:pic>
      <p:pic>
        <p:nvPicPr>
          <p:cNvPr id="13" name="Picture 12" descr="Box-fro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124200"/>
            <a:ext cx="3809524" cy="32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273314"/>
            <a:ext cx="3103735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ঘটনাটি 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286000"/>
            <a:ext cx="439896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জ্যামিতি বাক্সটি নিচের বক্সে এঁটে যাচ্ছে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2286000"/>
            <a:ext cx="39517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কিন্তু গোলকটি এঁটে যাচ্ছে না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-0.1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0.52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217 L -0.00226 0.52338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0052 0.398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8"/>
          <p:cNvGrpSpPr/>
          <p:nvPr/>
        </p:nvGrpSpPr>
        <p:grpSpPr>
          <a:xfrm>
            <a:off x="2286000" y="1447800"/>
            <a:ext cx="2133600" cy="609600"/>
            <a:chOff x="3276600" y="3352800"/>
            <a:chExt cx="2133600" cy="609600"/>
          </a:xfrm>
        </p:grpSpPr>
        <p:sp>
          <p:nvSpPr>
            <p:cNvPr id="37" name="Right Arrow 36"/>
            <p:cNvSpPr/>
            <p:nvPr/>
          </p:nvSpPr>
          <p:spPr>
            <a:xfrm>
              <a:off x="3276600" y="3352800"/>
              <a:ext cx="2133600" cy="533400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0595" y="3377625"/>
              <a:ext cx="19672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ভিডিওটি দেখি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40" name="Object 3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1219200"/>
          <a:ext cx="152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5240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828800" y="1371600"/>
            <a:ext cx="3505200" cy="584775"/>
            <a:chOff x="1219200" y="4771698"/>
            <a:chExt cx="3505200" cy="584775"/>
          </a:xfrm>
        </p:grpSpPr>
        <p:sp>
          <p:nvSpPr>
            <p:cNvPr id="45" name="Right Arrow 44"/>
            <p:cNvSpPr/>
            <p:nvPr/>
          </p:nvSpPr>
          <p:spPr>
            <a:xfrm>
              <a:off x="1219200" y="4800600"/>
              <a:ext cx="3505200" cy="533400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0" y="4771698"/>
              <a:ext cx="3340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আরো একটি ভিডিও দেখি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48" name="Object 4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29200" y="1248102"/>
          <a:ext cx="1371600" cy="137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48102"/>
                        <a:ext cx="1371600" cy="1378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39240" y="1176528"/>
            <a:ext cx="5394960" cy="149047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82288" y="381000"/>
            <a:ext cx="7118712" cy="914400"/>
            <a:chOff x="958488" y="381000"/>
            <a:chExt cx="7118712" cy="914400"/>
          </a:xfrm>
        </p:grpSpPr>
        <p:sp>
          <p:nvSpPr>
            <p:cNvPr id="15" name="Down Arrow Callout 14"/>
            <p:cNvSpPr/>
            <p:nvPr/>
          </p:nvSpPr>
          <p:spPr>
            <a:xfrm>
              <a:off x="958488" y="457200"/>
              <a:ext cx="7042512" cy="838200"/>
            </a:xfrm>
            <a:prstGeom prst="downArrowCallout">
              <a:avLst>
                <a:gd name="adj1" fmla="val 28762"/>
                <a:gd name="adj2" fmla="val 31975"/>
                <a:gd name="adj3" fmla="val 26881"/>
                <a:gd name="adj4" fmla="val 5501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1224" y="381000"/>
              <a:ext cx="70759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এবার দেখি বস্তুটি পানিতে কী পরিমাণ জায়গা দখল করে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55071" y="2691825"/>
            <a:ext cx="612379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পানিতে কী পরিমাণ জায়গা দখল করেছে?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4199" y="3352800"/>
            <a:ext cx="406553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বস্তুটির নিজের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05089" y="4038600"/>
            <a:ext cx="504497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কী সিদ্ধান্ত নিতে পারো?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0" y="4800600"/>
            <a:ext cx="598593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যে-কোনো আকারের বস্তুর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মাপচোঙ্গের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তরলে ডুবিয়ে পরিমাপ করা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28600"/>
            <a:ext cx="191751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iggan 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1918" y="1481015"/>
            <a:ext cx="4719144" cy="4403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2276" y="3200400"/>
            <a:ext cx="566052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বিজ্ঞান বইটির আয়তন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52400"/>
            <a:ext cx="23535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ew 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853198"/>
            <a:ext cx="3202654" cy="16520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008146" y="2895600"/>
            <a:ext cx="3202654" cy="3487691"/>
            <a:chOff x="5105400" y="638502"/>
            <a:chExt cx="3202654" cy="3487691"/>
          </a:xfrm>
        </p:grpSpPr>
        <p:pic>
          <p:nvPicPr>
            <p:cNvPr id="8" name="Picture 7" descr="Box-Box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1524000"/>
              <a:ext cx="3200400" cy="2602193"/>
            </a:xfrm>
            <a:prstGeom prst="rect">
              <a:avLst/>
            </a:prstGeom>
          </p:spPr>
        </p:pic>
        <p:pic>
          <p:nvPicPr>
            <p:cNvPr id="10" name="Picture 9" descr="New Box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638502"/>
              <a:ext cx="3202654" cy="165200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39892" y="3576697"/>
            <a:ext cx="5865708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চিত্রে প্রদর্শিত বক্সটির দৈর্ঘ্য ১০ সেমি,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প্রস্থ ৪ সেমি এবং উচ্চতা ৪ সেমি। এরুপ ৩টি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বক্স পাশের চিত্রের মতো পর পর ওপরে রাখলে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আয়তন কত হবে?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9" descr="MCj042423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96894">
            <a:off x="749771" y="238625"/>
            <a:ext cx="14541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x-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6762" y="3218179"/>
            <a:ext cx="3390476" cy="2161905"/>
          </a:xfrm>
          <a:prstGeom prst="rect">
            <a:avLst/>
          </a:prstGeom>
        </p:spPr>
      </p:pic>
      <p:pic>
        <p:nvPicPr>
          <p:cNvPr id="8" name="Picture 7" descr="maarr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093182"/>
            <a:ext cx="2278620" cy="210721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etbo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59443">
            <a:off x="3606774" y="1200370"/>
            <a:ext cx="1668498" cy="784194"/>
          </a:xfrm>
          <a:prstGeom prst="rect">
            <a:avLst/>
          </a:prstGeom>
        </p:spPr>
      </p:pic>
      <p:pic>
        <p:nvPicPr>
          <p:cNvPr id="13" name="Picture 12" descr="Box-fro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124200"/>
            <a:ext cx="3809524" cy="32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273314"/>
            <a:ext cx="3103735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ঘটনাটি 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286000"/>
            <a:ext cx="439896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জ্যামিতি বাক্সটি নিচের বক্সে এঁটে যাচ্ছে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2286000"/>
            <a:ext cx="39517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কিন্তু গোলকটি এঁটে যাচ্ছে না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-0.1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0.52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217 L -0.00226 0.52338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0052 0.398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Picture2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7400" y="2194933"/>
            <a:ext cx="5028785" cy="45106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7000" y="457200"/>
            <a:ext cx="3619902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আয়তন ও তার পরিমাপ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158425"/>
            <a:ext cx="394531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072825"/>
            <a:ext cx="4876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আয়তন কী তা বর্ণনা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834825"/>
            <a:ext cx="7848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সুষম আকারের কঠিন বস্তুর আয়তন পরিমাপ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2895600" y="381000"/>
            <a:ext cx="3810000" cy="1143000"/>
            <a:chOff x="1295400" y="533400"/>
            <a:chExt cx="3810000" cy="1371600"/>
          </a:xfrm>
        </p:grpSpPr>
        <p:sp>
          <p:nvSpPr>
            <p:cNvPr id="8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4894" y="914400"/>
              <a:ext cx="21226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4648200"/>
            <a:ext cx="7924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অসম আকারের কঠিন বস্তুর আয়তন পরিমাপ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579</Words>
  <Application>Microsoft Office PowerPoint</Application>
  <PresentationFormat>On-screen Show (4:3)</PresentationFormat>
  <Paragraphs>127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KHAN IMAMUL ISLAM</cp:lastModifiedBy>
  <cp:revision>501</cp:revision>
  <dcterms:created xsi:type="dcterms:W3CDTF">2014-09-15T13:20:29Z</dcterms:created>
  <dcterms:modified xsi:type="dcterms:W3CDTF">2020-03-16T05:16:00Z</dcterms:modified>
</cp:coreProperties>
</file>