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76" r:id="rId10"/>
    <p:sldId id="277" r:id="rId11"/>
    <p:sldId id="264" r:id="rId12"/>
    <p:sldId id="278" r:id="rId13"/>
    <p:sldId id="265" r:id="rId14"/>
    <p:sldId id="283" r:id="rId15"/>
    <p:sldId id="267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7" autoAdjust="0"/>
    <p:restoredTop sz="91344" autoAdjust="0"/>
  </p:normalViewPr>
  <p:slideViewPr>
    <p:cSldViewPr snapToGrid="0">
      <p:cViewPr varScale="1">
        <p:scale>
          <a:sx n="65" d="100"/>
          <a:sy n="65" d="100"/>
        </p:scale>
        <p:origin x="37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EB4B5-28D9-4A13-8DBA-7766AB52FDE5}" type="datetimeFigureOut">
              <a:rPr lang="en-US" smtClean="0"/>
              <a:pPr/>
              <a:t>20-Sep-19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CAA94-9078-414F-B1A0-DCECF3430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89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CAA94-9078-414F-B1A0-DCECF3430CF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62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CAA94-9078-414F-B1A0-DCECF3430CF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82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CAA94-9078-414F-B1A0-DCECF3430CF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28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CAA94-9078-414F-B1A0-DCECF3430CF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16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CAA94-9078-414F-B1A0-DCECF3430CF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96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CAA94-9078-414F-B1A0-DCECF3430CF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04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CAA94-9078-414F-B1A0-DCECF3430CF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36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CAA94-9078-414F-B1A0-DCECF3430CF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02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2E48A-1A69-4361-93DD-CF2B6C4D3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9A378ED-91B0-431C-83E2-287727021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0FB68A-EC2D-4EC6-91AF-DD2649552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2CA8-F3B4-47DB-B72C-7635C2D43BB4}" type="datetimeFigureOut">
              <a:rPr lang="en-US" smtClean="0"/>
              <a:pPr/>
              <a:t>20-Sep-19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A26D8B-D232-4C0E-80A1-80450D954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62F1C6-3E97-4765-93B4-E146804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A087-8E10-4A92-BABC-0AB47689F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FBB83D-7429-400A-B8A3-91325E916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0AC8D93-4734-4B1C-A6F6-033756550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306D25-550C-4357-89FD-B013DC8D3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2CA8-F3B4-47DB-B72C-7635C2D43BB4}" type="datetimeFigureOut">
              <a:rPr lang="en-US" smtClean="0"/>
              <a:pPr/>
              <a:t>20-Sep-19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FE4131-3D21-4459-9565-6E0AA6295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10C6F4-40D5-49DF-8BF9-A93B74389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A087-8E10-4A92-BABC-0AB47689F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F69C18C-7F81-4FC4-8B82-62B662B96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9D32F4B-CE63-47CD-9905-D8BF0B5C3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8C3025-828B-43EC-A842-0E030B366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2CA8-F3B4-47DB-B72C-7635C2D43BB4}" type="datetimeFigureOut">
              <a:rPr lang="en-US" smtClean="0"/>
              <a:pPr/>
              <a:t>20-Sep-19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C8D997-A382-4549-A435-2D86F3050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393433-2270-4C6C-89A8-CB6821300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A087-8E10-4A92-BABC-0AB47689F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6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1AF8E0-EC02-4D4E-B567-8844283F3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05577-B159-4E49-AB6D-63F8EC1F7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E7A7B2-6259-4DD7-BFA1-E83695BF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2CA8-F3B4-47DB-B72C-7635C2D43BB4}" type="datetimeFigureOut">
              <a:rPr lang="en-US" smtClean="0"/>
              <a:pPr/>
              <a:t>20-Sep-19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3AAA20-766C-4AAB-BC7A-85548741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E57A0B-1681-4749-A0F9-89AF2C07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A087-8E10-4A92-BABC-0AB47689F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9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30A4DE-0987-44A7-9D3B-EF6C25326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BB8E3F-5D79-4AD0-BFDA-82068B09B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6E6B40-92DF-4E93-9426-D434605FF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2CA8-F3B4-47DB-B72C-7635C2D43BB4}" type="datetimeFigureOut">
              <a:rPr lang="en-US" smtClean="0"/>
              <a:pPr/>
              <a:t>20-Sep-19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A4357C-F630-4F0B-819D-F1FEBF67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5E9958-E4BA-4A2A-AB90-47A525360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A087-8E10-4A92-BABC-0AB47689F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5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C8525F-53BA-4D55-A71D-4B15BA10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A4D48E-83D8-46F8-B698-4EE73BF27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925A79-017A-4D36-8660-CC1ABE946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E53A42-DCEF-4F1B-8268-82E135EF2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2CA8-F3B4-47DB-B72C-7635C2D43BB4}" type="datetimeFigureOut">
              <a:rPr lang="en-US" smtClean="0"/>
              <a:pPr/>
              <a:t>20-Sep-19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D9C933-65D4-457D-9B78-FFA004854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214CAC-0780-46E6-8616-2F716F2E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A087-8E10-4A92-BABC-0AB47689F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2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A88E6A-2C69-43DF-AD2A-7E101EC69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7DC9E6-9F1C-4CA0-A10C-453E546A9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3164A6-FC52-4A94-9803-FFBAACDD1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B5FDBDD-6C37-4967-BA3D-82E71DC9A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2AA2010-E197-4E95-87CB-A6397839D0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A3E6FE1-2AA1-47D6-B61C-CC2AD0659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2CA8-F3B4-47DB-B72C-7635C2D43BB4}" type="datetimeFigureOut">
              <a:rPr lang="en-US" smtClean="0"/>
              <a:pPr/>
              <a:t>20-Sep-19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E3D585D-491D-45BA-A64A-80BEE4DAF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4573DB-E674-4353-A0FE-DC2942F5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A087-8E10-4A92-BABC-0AB47689F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5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ACB80E-1E08-46AD-B55A-99358DD9A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D096234-ACFE-47E8-A1A9-2F09AF36E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2CA8-F3B4-47DB-B72C-7635C2D43BB4}" type="datetimeFigureOut">
              <a:rPr lang="en-US" smtClean="0"/>
              <a:pPr/>
              <a:t>20-Sep-19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4E33A99-6961-41E1-B5ED-C5BDDBADA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3B14E1F-B38F-4327-9535-4888FF08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A087-8E10-4A92-BABC-0AB47689F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4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AF0461C-5F82-45A3-B37C-E7B33B296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2CA8-F3B4-47DB-B72C-7635C2D43BB4}" type="datetimeFigureOut">
              <a:rPr lang="en-US" smtClean="0"/>
              <a:pPr/>
              <a:t>20-Sep-19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69568D2-415B-480B-97D6-453B558E1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CD12C7-1343-4919-97F5-5213F7354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A087-8E10-4A92-BABC-0AB47689F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64CC70-A308-461A-9003-B94A4967E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DC06DC-7103-49CD-8E75-85D470EAF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AA17DD7-1A0B-4C25-A82B-4BAB8962B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49D640-E0C7-4D08-A70D-31400D622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2CA8-F3B4-47DB-B72C-7635C2D43BB4}" type="datetimeFigureOut">
              <a:rPr lang="en-US" smtClean="0"/>
              <a:pPr/>
              <a:t>20-Sep-19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3C0820-D518-488D-8735-862C66214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66B93B-7EA0-4798-B3F4-7F7D49AB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A087-8E10-4A92-BABC-0AB47689F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4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30AAD1-EF8A-478F-B43D-3FA59C4CD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5086A09-D043-465E-AE6D-4221974D9E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8B898C-35AC-49F5-B56A-813257B2D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38E56E6-6F0C-4044-A654-6021E145A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2CA8-F3B4-47DB-B72C-7635C2D43BB4}" type="datetimeFigureOut">
              <a:rPr lang="en-US" smtClean="0"/>
              <a:pPr/>
              <a:t>20-Sep-19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0DA82A-08B7-44DB-995A-B4E4725DD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B684EB-6349-4E24-B265-7110CB1F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A087-8E10-4A92-BABC-0AB47689F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2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8CFCD1C-3CDF-4434-BB88-3C9023CCE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723F65A-8EBF-4901-B505-BAB234D3D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B274D4-BBE0-4605-A87C-FCEB2BB76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02CA8-F3B4-47DB-B72C-7635C2D43BB4}" type="datetimeFigureOut">
              <a:rPr lang="en-US" smtClean="0"/>
              <a:pPr/>
              <a:t>20-Sep-19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53F876-0637-4060-B1AF-D897DE6CF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A19FA6-6764-4B0C-932A-C28B46ECC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0A087-8E10-4A92-BABC-0AB47689F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1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37.png"/><Relationship Id="rId4" Type="http://schemas.openxmlformats.org/officeDocument/2006/relationships/image" Target="../media/image2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Saved Pictures\Nature\download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1" y="0"/>
            <a:ext cx="12192000" cy="684588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76946" y="2208810"/>
            <a:ext cx="6650182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8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88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55493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D90DCD-B413-487D-96BB-EAB3230F3B0C}"/>
              </a:ext>
            </a:extLst>
          </p:cNvPr>
          <p:cNvSpPr txBox="1"/>
          <p:nvPr/>
        </p:nvSpPr>
        <p:spPr>
          <a:xfrm>
            <a:off x="1285191" y="273564"/>
            <a:ext cx="3081857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as-IN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1BFB33-F4F2-42B6-90B2-0BBCA49D0326}"/>
              </a:ext>
            </a:extLst>
          </p:cNvPr>
          <p:cNvSpPr txBox="1"/>
          <p:nvPr/>
        </p:nvSpPr>
        <p:spPr>
          <a:xfrm>
            <a:off x="490831" y="3119554"/>
            <a:ext cx="4569899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ভূ-রেখা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B96EA10-4760-4A8D-AD1A-E29951335A3D}"/>
              </a:ext>
            </a:extLst>
          </p:cNvPr>
          <p:cNvSpPr txBox="1"/>
          <p:nvPr/>
        </p:nvSpPr>
        <p:spPr>
          <a:xfrm>
            <a:off x="553895" y="4423515"/>
            <a:ext cx="4301883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40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উর্ধবরেখা </a:t>
            </a:r>
            <a:r>
              <a:rPr lang="en-US" sz="40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1DB5877-C420-4CDA-84C6-B34831544085}"/>
              </a:ext>
            </a:extLst>
          </p:cNvPr>
          <p:cNvSpPr/>
          <p:nvPr/>
        </p:nvSpPr>
        <p:spPr>
          <a:xfrm>
            <a:off x="569661" y="5791737"/>
            <a:ext cx="3217818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উলম্বতল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  <a:endParaRPr lang="as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B1FF4DF-AAA2-41C4-9BB9-E07D4E4A3321}"/>
              </a:ext>
            </a:extLst>
          </p:cNvPr>
          <p:cNvSpPr txBox="1"/>
          <p:nvPr/>
        </p:nvSpPr>
        <p:spPr>
          <a:xfrm>
            <a:off x="396239" y="1946331"/>
            <a:ext cx="792795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as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715034E7-D717-48EB-A46B-FCA4C65BCC65}"/>
              </a:ext>
            </a:extLst>
          </p:cNvPr>
          <p:cNvSpPr/>
          <p:nvPr/>
        </p:nvSpPr>
        <p:spPr>
          <a:xfrm flipH="1">
            <a:off x="7993017" y="1071782"/>
            <a:ext cx="3802743" cy="3287980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D207B9D-069D-4B74-8487-233B3E1E6B6B}"/>
              </a:ext>
            </a:extLst>
          </p:cNvPr>
          <p:cNvSpPr/>
          <p:nvPr/>
        </p:nvSpPr>
        <p:spPr>
          <a:xfrm>
            <a:off x="10904939" y="527696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AB94062-1D6E-45F2-9F65-3F642423FCE6}"/>
              </a:ext>
            </a:extLst>
          </p:cNvPr>
          <p:cNvSpPr/>
          <p:nvPr/>
        </p:nvSpPr>
        <p:spPr>
          <a:xfrm>
            <a:off x="7914272" y="435976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D79A638-A0E7-4C28-A450-EFAB7EF4B59F}"/>
              </a:ext>
            </a:extLst>
          </p:cNvPr>
          <p:cNvSpPr/>
          <p:nvPr/>
        </p:nvSpPr>
        <p:spPr>
          <a:xfrm>
            <a:off x="11333958" y="426711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5945" y="488731"/>
            <a:ext cx="2837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সময়ঃ ৩ মিনিট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1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2" grpId="0" animBg="1"/>
      <p:bldP spid="9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3D5466-556D-4CB7-A582-68230E7A0126}"/>
              </a:ext>
            </a:extLst>
          </p:cNvPr>
          <p:cNvSpPr txBox="1"/>
          <p:nvPr/>
        </p:nvSpPr>
        <p:spPr>
          <a:xfrm>
            <a:off x="4135903" y="299545"/>
            <a:ext cx="574832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4800" b="1" dirty="0">
                <a:latin typeface="NikoshBAN" pitchFamily="2" charset="0"/>
                <a:cs typeface="NikoshBAN" pitchFamily="2" charset="0"/>
              </a:rPr>
              <a:t>উন্নতি কোণ ও অবনতি কোণ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39F49A7-80C6-4496-9687-DB2ACEC944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43" b="15508"/>
          <a:stretch/>
        </p:blipFill>
        <p:spPr>
          <a:xfrm>
            <a:off x="2722648" y="1389005"/>
            <a:ext cx="8455017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9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EBCCDC9-A8FE-4241-9CD6-6026E58C93F2}"/>
              </a:ext>
            </a:extLst>
          </p:cNvPr>
          <p:cNvSpPr/>
          <p:nvPr/>
        </p:nvSpPr>
        <p:spPr>
          <a:xfrm>
            <a:off x="413508" y="490984"/>
            <a:ext cx="8410664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4000" b="1" dirty="0">
                <a:latin typeface="NikoshBAN" pitchFamily="2" charset="0"/>
                <a:cs typeface="NikoshBAN" pitchFamily="2" charset="0"/>
              </a:rPr>
              <a:t>উন্নতি কোণ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: </a:t>
            </a:r>
          </a:p>
          <a:p>
            <a:r>
              <a:rPr lang="as-IN" sz="4000" dirty="0">
                <a:latin typeface="NikoshBAN" pitchFamily="2" charset="0"/>
                <a:cs typeface="NikoshBAN" pitchFamily="2" charset="0"/>
              </a:rPr>
              <a:t>একটি ভূ-রেখা কল্পনা করো। ভূরেখা যে তলে তথা ভূমিতলের সাথে উপরের কোনো বিন্দু ভূ-রেখার সাথে যে কোণ উৎপন্ন করে, তাকে উন্নতি কোণ বলা হয়।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F06F074-308F-4C34-B8B9-3C0A04C497CF}"/>
              </a:ext>
            </a:extLst>
          </p:cNvPr>
          <p:cNvSpPr/>
          <p:nvPr/>
        </p:nvSpPr>
        <p:spPr>
          <a:xfrm>
            <a:off x="315311" y="4450411"/>
            <a:ext cx="10247586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44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অবনতি কোণ </a:t>
            </a:r>
            <a:r>
              <a:rPr lang="en-US" sz="44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as-IN" sz="44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আর কোণটি উপরের দিকে না হয়ে রেখার নিচের কোনো বিন্দুর সাথে উৎপন্ন করলে তাকে অবনতি কোণ বলে।</a:t>
            </a:r>
            <a:endParaRPr lang="en-US" sz="4400" dirty="0">
              <a:solidFill>
                <a:schemeClr val="dk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39F49A7-80C6-4496-9687-DB2ACEC944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43" b="17672"/>
          <a:stretch/>
        </p:blipFill>
        <p:spPr>
          <a:xfrm>
            <a:off x="8796898" y="1440489"/>
            <a:ext cx="3173033" cy="268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0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3D5466-556D-4CB7-A582-68230E7A0126}"/>
              </a:ext>
            </a:extLst>
          </p:cNvPr>
          <p:cNvSpPr txBox="1"/>
          <p:nvPr/>
        </p:nvSpPr>
        <p:spPr>
          <a:xfrm>
            <a:off x="1707337" y="340140"/>
            <a:ext cx="2772897" cy="83099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as-IN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703C4E9-AC4A-421F-A34E-B9DCC715E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0" y="1479823"/>
            <a:ext cx="5272870" cy="39607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F3F7C60-89CB-471D-B4C6-F7CEE438B252}"/>
              </a:ext>
            </a:extLst>
          </p:cNvPr>
          <p:cNvSpPr txBox="1"/>
          <p:nvPr/>
        </p:nvSpPr>
        <p:spPr>
          <a:xfrm>
            <a:off x="378371" y="1714500"/>
            <a:ext cx="5990897" cy="42473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অনুরূপ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সাংকেতিক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োণ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9366" y="362607"/>
            <a:ext cx="2632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সময়ঃ ৫ মিনিট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4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3D5466-556D-4CB7-A582-68230E7A0126}"/>
              </a:ext>
            </a:extLst>
          </p:cNvPr>
          <p:cNvSpPr txBox="1"/>
          <p:nvPr/>
        </p:nvSpPr>
        <p:spPr>
          <a:xfrm>
            <a:off x="4866528" y="363045"/>
            <a:ext cx="243370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endParaRPr lang="as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E1324F4-84FA-4DB7-8460-09EC2C70A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94" y="1041009"/>
            <a:ext cx="6499275" cy="31738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54060D5-C494-4B2D-A90A-2F0144EED39C}"/>
              </a:ext>
            </a:extLst>
          </p:cNvPr>
          <p:cNvSpPr/>
          <p:nvPr/>
        </p:nvSpPr>
        <p:spPr>
          <a:xfrm>
            <a:off x="3798277" y="2855742"/>
            <a:ext cx="122389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7981C223-1B47-47CB-B0E9-6A1692024114}"/>
                  </a:ext>
                </a:extLst>
              </p:cNvPr>
              <p:cNvSpPr txBox="1"/>
              <p:nvPr/>
            </p:nvSpPr>
            <p:spPr>
              <a:xfrm>
                <a:off x="1280160" y="4726745"/>
                <a:ext cx="9959926" cy="95410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াছেরপাদদেশথেকে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𝟕𝟔</m:t>
                    </m:r>
                  </m:oMath>
                </a14:m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মিটারদূরেভূতলস্থকোনোবিন্দুতে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ঐ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গাছটিরশীর্ষবিন্দুরউন্নতিকোণ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গাছটিরউচ্চতাকত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981C223-1B47-47CB-B0E9-6A1692024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0" y="4726745"/>
                <a:ext cx="9959926" cy="954107"/>
              </a:xfrm>
              <a:prstGeom prst="rect">
                <a:avLst/>
              </a:prstGeom>
              <a:blipFill>
                <a:blip r:embed="rId4"/>
                <a:stretch>
                  <a:fillRect l="-1223" t="-5063" b="-17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A79465B-253E-427A-8385-0BF80EED4BD2}"/>
              </a:ext>
            </a:extLst>
          </p:cNvPr>
          <p:cNvSpPr txBox="1"/>
          <p:nvPr/>
        </p:nvSpPr>
        <p:spPr>
          <a:xfrm>
            <a:off x="1181686" y="787791"/>
            <a:ext cx="232116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সমস্যা-১</a:t>
            </a:r>
          </a:p>
        </p:txBody>
      </p:sp>
    </p:spTree>
    <p:extLst>
      <p:ext uri="{BB962C8B-B14F-4D97-AF65-F5344CB8AC3E}">
        <p14:creationId xmlns:p14="http://schemas.microsoft.com/office/powerpoint/2010/main" val="58266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E1324F4-84FA-4DB7-8460-09EC2C70A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01" y="1315474"/>
            <a:ext cx="5908432" cy="28853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54060D5-C494-4B2D-A90A-2F0144EED39C}"/>
              </a:ext>
            </a:extLst>
          </p:cNvPr>
          <p:cNvSpPr/>
          <p:nvPr/>
        </p:nvSpPr>
        <p:spPr>
          <a:xfrm>
            <a:off x="3094892" y="2883877"/>
            <a:ext cx="122389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89828FB9-A119-4DAB-B318-053BBEBEFCBB}"/>
              </a:ext>
            </a:extLst>
          </p:cNvPr>
          <p:cNvSpPr/>
          <p:nvPr/>
        </p:nvSpPr>
        <p:spPr>
          <a:xfrm flipH="1">
            <a:off x="1505243" y="967274"/>
            <a:ext cx="6499275" cy="3173877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67D78D50-2732-46C9-A064-BB25DD7762A6}"/>
                  </a:ext>
                </a:extLst>
              </p:cNvPr>
              <p:cNvSpPr/>
              <p:nvPr/>
            </p:nvSpPr>
            <p:spPr>
              <a:xfrm>
                <a:off x="2556417" y="3429000"/>
                <a:ext cx="1367682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7D78D50-2732-46C9-A064-BB25DD7762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417" y="3429000"/>
                <a:ext cx="1367682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43C8DE37-47EF-406D-9082-41B87C30B318}"/>
                  </a:ext>
                </a:extLst>
              </p:cNvPr>
              <p:cNvSpPr/>
              <p:nvPr/>
            </p:nvSpPr>
            <p:spPr>
              <a:xfrm>
                <a:off x="4411245" y="4080350"/>
                <a:ext cx="1700145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76</m:t>
                      </m:r>
                      <m:r>
                        <a:rPr lang="en-US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3C8DE37-47EF-406D-9082-41B87C30B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245" y="4080350"/>
                <a:ext cx="1700145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B18C2234-1615-489E-BA09-2C9A56C2DBE3}"/>
                  </a:ext>
                </a:extLst>
              </p:cNvPr>
              <p:cNvSpPr/>
              <p:nvPr/>
            </p:nvSpPr>
            <p:spPr>
              <a:xfrm>
                <a:off x="8229639" y="537141"/>
                <a:ext cx="787716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18C2234-1615-489E-BA09-2C9A56C2D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39" y="537141"/>
                <a:ext cx="787716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E000568F-0191-44C7-B43C-EB85CBD4F4B0}"/>
                  </a:ext>
                </a:extLst>
              </p:cNvPr>
              <p:cNvSpPr/>
              <p:nvPr/>
            </p:nvSpPr>
            <p:spPr>
              <a:xfrm>
                <a:off x="8131250" y="3429000"/>
                <a:ext cx="81560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54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000568F-0191-44C7-B43C-EB85CBD4F4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250" y="3429000"/>
                <a:ext cx="815608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BD24FBE3-A23F-42D9-B525-BA51E1E14D42}"/>
                  </a:ext>
                </a:extLst>
              </p:cNvPr>
              <p:cNvSpPr/>
              <p:nvPr/>
            </p:nvSpPr>
            <p:spPr>
              <a:xfrm>
                <a:off x="689635" y="3916951"/>
                <a:ext cx="81560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54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D24FBE3-A23F-42D9-B525-BA51E1E14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35" y="3916951"/>
                <a:ext cx="815608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8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54060D5-C494-4B2D-A90A-2F0144EED39C}"/>
              </a:ext>
            </a:extLst>
          </p:cNvPr>
          <p:cNvSpPr/>
          <p:nvPr/>
        </p:nvSpPr>
        <p:spPr>
          <a:xfrm>
            <a:off x="3094892" y="2883877"/>
            <a:ext cx="122389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89828FB9-A119-4DAB-B318-053BBEBEFCBB}"/>
              </a:ext>
            </a:extLst>
          </p:cNvPr>
          <p:cNvSpPr/>
          <p:nvPr/>
        </p:nvSpPr>
        <p:spPr>
          <a:xfrm flipH="1">
            <a:off x="7188589" y="692060"/>
            <a:ext cx="4285956" cy="2937406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67D78D50-2732-46C9-A064-BB25DD7762A6}"/>
                  </a:ext>
                </a:extLst>
              </p:cNvPr>
              <p:cNvSpPr/>
              <p:nvPr/>
            </p:nvSpPr>
            <p:spPr>
              <a:xfrm>
                <a:off x="7774437" y="2918406"/>
                <a:ext cx="1367682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7D78D50-2732-46C9-A064-BB25DD7762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437" y="2918406"/>
                <a:ext cx="1367682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43C8DE37-47EF-406D-9082-41B87C30B318}"/>
                  </a:ext>
                </a:extLst>
              </p:cNvPr>
              <p:cNvSpPr/>
              <p:nvPr/>
            </p:nvSpPr>
            <p:spPr>
              <a:xfrm>
                <a:off x="8426403" y="3579664"/>
                <a:ext cx="1700145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76</m:t>
                      </m:r>
                      <m:r>
                        <a:rPr lang="en-US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3C8DE37-47EF-406D-9082-41B87C30B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6403" y="3579664"/>
                <a:ext cx="1700145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B18C2234-1615-489E-BA09-2C9A56C2DBE3}"/>
                  </a:ext>
                </a:extLst>
              </p:cNvPr>
              <p:cNvSpPr/>
              <p:nvPr/>
            </p:nvSpPr>
            <p:spPr>
              <a:xfrm>
                <a:off x="10672884" y="69335"/>
                <a:ext cx="787716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18C2234-1615-489E-BA09-2C9A56C2D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2884" y="69335"/>
                <a:ext cx="787716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E000568F-0191-44C7-B43C-EB85CBD4F4B0}"/>
                  </a:ext>
                </a:extLst>
              </p:cNvPr>
              <p:cNvSpPr/>
              <p:nvPr/>
            </p:nvSpPr>
            <p:spPr>
              <a:xfrm>
                <a:off x="11066742" y="3529861"/>
                <a:ext cx="81560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54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000568F-0191-44C7-B43C-EB85CBD4F4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6742" y="3529861"/>
                <a:ext cx="815608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BD24FBE3-A23F-42D9-B525-BA51E1E14D42}"/>
                  </a:ext>
                </a:extLst>
              </p:cNvPr>
              <p:cNvSpPr/>
              <p:nvPr/>
            </p:nvSpPr>
            <p:spPr>
              <a:xfrm>
                <a:off x="6441133" y="3430256"/>
                <a:ext cx="81560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54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D24FBE3-A23F-42D9-B525-BA51E1E14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133" y="3430256"/>
                <a:ext cx="815608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6C3B6DC8-AF0B-4780-9A8C-79B814748976}"/>
                  </a:ext>
                </a:extLst>
              </p:cNvPr>
              <p:cNvSpPr txBox="1"/>
              <p:nvPr/>
            </p:nvSpPr>
            <p:spPr>
              <a:xfrm>
                <a:off x="499784" y="531000"/>
                <a:ext cx="7835560" cy="83099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মনেকরি,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গাছেরউচ্চতা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</m:oMath>
                </a14:m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গাছেরপাদদেশথেকে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𝐵𝐶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76</m:t>
                    </m:r>
                  </m:oMath>
                </a14:m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মিটারতূরেভূতলস্থ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</m:t>
                    </m:r>
                  </m:oMath>
                </a14:m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বিন্দুতেগাছেরশীর্ষ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</m:oMath>
                </a14:m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বিন্দুরউন্নতিকোণ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𝐴𝐶𝐵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C3B6DC8-AF0B-4780-9A8C-79B814748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84" y="531000"/>
                <a:ext cx="7835560" cy="830997"/>
              </a:xfrm>
              <a:prstGeom prst="rect">
                <a:avLst/>
              </a:prstGeom>
              <a:blipFill>
                <a:blip r:embed="rId7"/>
                <a:stretch>
                  <a:fillRect l="-1244" t="-5109" r="-78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13EAF7A2-463E-4A0A-8C80-2D8B5BFC858F}"/>
                  </a:ext>
                </a:extLst>
              </p:cNvPr>
              <p:cNvSpPr/>
              <p:nvPr/>
            </p:nvSpPr>
            <p:spPr>
              <a:xfrm>
                <a:off x="11392895" y="1699098"/>
                <a:ext cx="73834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3EAF7A2-463E-4A0A-8C80-2D8B5BFC8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2895" y="1699098"/>
                <a:ext cx="738343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F3616367-3B74-47D8-9436-0213250371FC}"/>
                  </a:ext>
                </a:extLst>
              </p:cNvPr>
              <p:cNvSpPr/>
              <p:nvPr/>
            </p:nvSpPr>
            <p:spPr>
              <a:xfrm>
                <a:off x="499784" y="1544893"/>
                <a:ext cx="5748611" cy="441467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সমক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ী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𝐴𝐵𝐶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থেকেপাই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𝑡𝑎𝑛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𝐴𝐶𝐵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𝐵𝐶</m:t>
                          </m:r>
                        </m:den>
                      </m:f>
                    </m:oMath>
                  </m:oMathPara>
                </a14:m>
                <a:endParaRPr lang="en-US" sz="2800" b="0" dirty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		বা,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𝑡𝑎𝑛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h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76</m:t>
                        </m:r>
                      </m:den>
                    </m:f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h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76</m:t>
                        </m:r>
                      </m:den>
                    </m:f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76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76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76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131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635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3616367-3B74-47D8-9436-0213250371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84" y="1544893"/>
                <a:ext cx="5748611" cy="4414670"/>
              </a:xfrm>
              <a:prstGeom prst="rect">
                <a:avLst/>
              </a:prstGeom>
              <a:blipFill>
                <a:blip r:embed="rId9"/>
                <a:stretch>
                  <a:fillRect l="-2225" t="-1102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7A48B7BF-593F-4EB5-8432-CD89A6512521}"/>
                  </a:ext>
                </a:extLst>
              </p:cNvPr>
              <p:cNvSpPr/>
              <p:nvPr/>
            </p:nvSpPr>
            <p:spPr>
              <a:xfrm>
                <a:off x="499784" y="6052015"/>
                <a:ext cx="5933034" cy="64633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টাওয়ারের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131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64</m:t>
                    </m:r>
                  </m:oMath>
                </a14:m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A48B7BF-593F-4EB5-8432-CD89A65125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84" y="6052015"/>
                <a:ext cx="5933034" cy="646331"/>
              </a:xfrm>
              <a:prstGeom prst="rect">
                <a:avLst/>
              </a:prstGeom>
              <a:blipFill>
                <a:blip r:embed="rId10"/>
                <a:stretch>
                  <a:fillRect l="-3183" t="-13084" r="-2053" b="-35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26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5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54060D5-C494-4B2D-A90A-2F0144EED39C}"/>
              </a:ext>
            </a:extLst>
          </p:cNvPr>
          <p:cNvSpPr/>
          <p:nvPr/>
        </p:nvSpPr>
        <p:spPr>
          <a:xfrm>
            <a:off x="3798277" y="2855742"/>
            <a:ext cx="122389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7981C223-1B47-47CB-B0E9-6A1692024114}"/>
                  </a:ext>
                </a:extLst>
              </p:cNvPr>
              <p:cNvSpPr txBox="1"/>
              <p:nvPr/>
            </p:nvSpPr>
            <p:spPr>
              <a:xfrm>
                <a:off x="1280160" y="4726745"/>
                <a:ext cx="9959926" cy="138499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ন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ী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রত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ীর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ক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একস্থানেদাড়ি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একজন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ল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 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 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ে, 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ঠ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কস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োজাস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িঅ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রত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ীরেঅবস্থিত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উন্নতি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ক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𝟔𝟎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|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টাওয়ারটিরউচ্চতা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𝟐𝟔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মিটারহলে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নদীরপ্রস্থকত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981C223-1B47-47CB-B0E9-6A1692024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0" y="4726745"/>
                <a:ext cx="9959926" cy="1384995"/>
              </a:xfrm>
              <a:prstGeom prst="rect">
                <a:avLst/>
              </a:prstGeom>
              <a:blipFill>
                <a:blip r:embed="rId2"/>
                <a:stretch>
                  <a:fillRect l="-1223" t="-3930" b="-10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A79465B-253E-427A-8385-0BF80EED4BD2}"/>
              </a:ext>
            </a:extLst>
          </p:cNvPr>
          <p:cNvSpPr txBox="1"/>
          <p:nvPr/>
        </p:nvSpPr>
        <p:spPr>
          <a:xfrm>
            <a:off x="998089" y="743266"/>
            <a:ext cx="139676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9AD0527-A566-48DD-BAB4-0B1E7E161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160" y="1112598"/>
            <a:ext cx="5967925" cy="334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7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54060D5-C494-4B2D-A90A-2F0144EED39C}"/>
              </a:ext>
            </a:extLst>
          </p:cNvPr>
          <p:cNvSpPr/>
          <p:nvPr/>
        </p:nvSpPr>
        <p:spPr>
          <a:xfrm>
            <a:off x="3094892" y="2883877"/>
            <a:ext cx="122389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BC5706D-94E9-474A-B586-1307F560D7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3" t="-8273" r="25979" b="-1"/>
          <a:stretch/>
        </p:blipFill>
        <p:spPr>
          <a:xfrm>
            <a:off x="2391509" y="1922136"/>
            <a:ext cx="6049108" cy="4632626"/>
          </a:xfrm>
          <a:prstGeom prst="rect">
            <a:avLst/>
          </a:prstGeom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xmlns="" id="{4295A242-0146-42AD-BA00-B7BFE830DB8E}"/>
              </a:ext>
            </a:extLst>
          </p:cNvPr>
          <p:cNvSpPr/>
          <p:nvPr/>
        </p:nvSpPr>
        <p:spPr>
          <a:xfrm flipH="1">
            <a:off x="3706834" y="1474839"/>
            <a:ext cx="3179299" cy="3359199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1493DC94-2CBB-4372-95DC-DA8D5EE3F316}"/>
                  </a:ext>
                </a:extLst>
              </p:cNvPr>
              <p:cNvSpPr/>
              <p:nvPr/>
            </p:nvSpPr>
            <p:spPr>
              <a:xfrm>
                <a:off x="6886136" y="2422212"/>
                <a:ext cx="1700145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26</m:t>
                      </m:r>
                      <m:r>
                        <a:rPr lang="en-US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493DC94-2CBB-4372-95DC-DA8D5EE3F3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136" y="2422212"/>
                <a:ext cx="1700145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0D56B1E5-D1C4-4C23-B73D-5D81A7CC44E4}"/>
                  </a:ext>
                </a:extLst>
              </p:cNvPr>
              <p:cNvSpPr/>
              <p:nvPr/>
            </p:nvSpPr>
            <p:spPr>
              <a:xfrm>
                <a:off x="3974799" y="4056577"/>
                <a:ext cx="1367682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en-US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D56B1E5-D1C4-4C23-B73D-5D81A7CC44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799" y="4056577"/>
                <a:ext cx="1367682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84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5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54060D5-C494-4B2D-A90A-2F0144EED39C}"/>
              </a:ext>
            </a:extLst>
          </p:cNvPr>
          <p:cNvSpPr/>
          <p:nvPr/>
        </p:nvSpPr>
        <p:spPr>
          <a:xfrm>
            <a:off x="3094892" y="2883877"/>
            <a:ext cx="122389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89828FB9-A119-4DAB-B318-053BBEBEFCBB}"/>
              </a:ext>
            </a:extLst>
          </p:cNvPr>
          <p:cNvSpPr/>
          <p:nvPr/>
        </p:nvSpPr>
        <p:spPr>
          <a:xfrm flipH="1">
            <a:off x="7188589" y="692060"/>
            <a:ext cx="4285956" cy="2937406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67D78D50-2732-46C9-A064-BB25DD7762A6}"/>
                  </a:ext>
                </a:extLst>
              </p:cNvPr>
              <p:cNvSpPr/>
              <p:nvPr/>
            </p:nvSpPr>
            <p:spPr>
              <a:xfrm>
                <a:off x="7774437" y="2918406"/>
                <a:ext cx="1367682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en-US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7D78D50-2732-46C9-A064-BB25DD7762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437" y="2918406"/>
                <a:ext cx="1367682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43C8DE37-47EF-406D-9082-41B87C30B318}"/>
                  </a:ext>
                </a:extLst>
              </p:cNvPr>
              <p:cNvSpPr/>
              <p:nvPr/>
            </p:nvSpPr>
            <p:spPr>
              <a:xfrm>
                <a:off x="8834624" y="3579664"/>
                <a:ext cx="88370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3C8DE37-47EF-406D-9082-41B87C30B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624" y="3579664"/>
                <a:ext cx="883703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B18C2234-1615-489E-BA09-2C9A56C2DBE3}"/>
                  </a:ext>
                </a:extLst>
              </p:cNvPr>
              <p:cNvSpPr/>
              <p:nvPr/>
            </p:nvSpPr>
            <p:spPr>
              <a:xfrm>
                <a:off x="10672884" y="69335"/>
                <a:ext cx="787716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18C2234-1615-489E-BA09-2C9A56C2D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2884" y="69335"/>
                <a:ext cx="787716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E000568F-0191-44C7-B43C-EB85CBD4F4B0}"/>
                  </a:ext>
                </a:extLst>
              </p:cNvPr>
              <p:cNvSpPr/>
              <p:nvPr/>
            </p:nvSpPr>
            <p:spPr>
              <a:xfrm>
                <a:off x="11066742" y="3529861"/>
                <a:ext cx="81560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54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000568F-0191-44C7-B43C-EB85CBD4F4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6742" y="3529861"/>
                <a:ext cx="815608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BD24FBE3-A23F-42D9-B525-BA51E1E14D42}"/>
                  </a:ext>
                </a:extLst>
              </p:cNvPr>
              <p:cNvSpPr/>
              <p:nvPr/>
            </p:nvSpPr>
            <p:spPr>
              <a:xfrm>
                <a:off x="6441133" y="3430256"/>
                <a:ext cx="81560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54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D24FBE3-A23F-42D9-B525-BA51E1E14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133" y="3430256"/>
                <a:ext cx="815608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6C3B6DC8-AF0B-4780-9A8C-79B814748976}"/>
                  </a:ext>
                </a:extLst>
              </p:cNvPr>
              <p:cNvSpPr txBox="1"/>
              <p:nvPr/>
            </p:nvSpPr>
            <p:spPr>
              <a:xfrm>
                <a:off x="401002" y="604904"/>
                <a:ext cx="7835560" cy="156966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মনেকরি,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ন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ী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𝐵𝐶</m:t>
                    </m:r>
                  </m:oMath>
                </a14:m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স্থানে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দাড়ি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একজন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ল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ে,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ঠ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কস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োজাস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িঅ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রত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ীরেঅবস্থিত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𝐴𝐵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উন্নতি ক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| 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26</m:t>
                    </m:r>
                  </m:oMath>
                </a14:m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𝐵𝐶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মিটারতূরেভূতলস্থ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</m:t>
                    </m:r>
                  </m:oMath>
                </a14:m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বিন্দুতেটাওয়ারটিরশীর্ষ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</m:oMath>
                </a14:m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বিন্দুরউন্নতিকোণ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𝐴𝐶𝐵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C3B6DC8-AF0B-4780-9A8C-79B814748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02" y="604904"/>
                <a:ext cx="7835560" cy="1569660"/>
              </a:xfrm>
              <a:prstGeom prst="rect">
                <a:avLst/>
              </a:prstGeom>
              <a:blipFill>
                <a:blip r:embed="rId7"/>
                <a:stretch>
                  <a:fillRect l="-1244" t="-2703" b="-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5DA1C38F-640A-4E3A-B2F4-95D7A092AF77}"/>
                  </a:ext>
                </a:extLst>
              </p:cNvPr>
              <p:cNvSpPr/>
              <p:nvPr/>
            </p:nvSpPr>
            <p:spPr>
              <a:xfrm>
                <a:off x="10067434" y="1960547"/>
                <a:ext cx="185243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26</m:t>
                      </m:r>
                      <m:r>
                        <a:rPr lang="en-US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DA1C38F-640A-4E3A-B2F4-95D7A092AF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434" y="1960547"/>
                <a:ext cx="1852430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5113EF97-0089-4AD1-A294-B6357E542D49}"/>
                  </a:ext>
                </a:extLst>
              </p:cNvPr>
              <p:cNvSpPr/>
              <p:nvPr/>
            </p:nvSpPr>
            <p:spPr>
              <a:xfrm>
                <a:off x="418382" y="2433145"/>
                <a:ext cx="6096000" cy="298697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সমক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ী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𝐴𝐵𝐶</m:t>
                    </m:r>
                  </m:oMath>
                </a14:m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থেকেপাই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𝑡𝑎𝑛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𝐴𝐶𝐵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𝐴𝐵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𝐵𝐶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𝑡𝑎𝑛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26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15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011</m:t>
                      </m:r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113EF97-0089-4AD1-A294-B6357E542D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82" y="2433145"/>
                <a:ext cx="6096000" cy="2986972"/>
              </a:xfrm>
              <a:prstGeom prst="rect">
                <a:avLst/>
              </a:prstGeom>
              <a:blipFill>
                <a:blip r:embed="rId9"/>
                <a:stretch>
                  <a:fillRect l="-1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3910856C-A2BC-445F-9EA2-E9257E6C9F04}"/>
                  </a:ext>
                </a:extLst>
              </p:cNvPr>
              <p:cNvSpPr/>
              <p:nvPr/>
            </p:nvSpPr>
            <p:spPr>
              <a:xfrm>
                <a:off x="427762" y="5678698"/>
                <a:ext cx="5506636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টাওয়ারের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15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01</m:t>
                    </m:r>
                  </m:oMath>
                </a14:m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910856C-A2BC-445F-9EA2-E9257E6C9F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62" y="5678698"/>
                <a:ext cx="5506636" cy="584775"/>
              </a:xfrm>
              <a:prstGeom prst="rect">
                <a:avLst/>
              </a:prstGeom>
              <a:blipFill>
                <a:blip r:embed="rId10"/>
                <a:stretch>
                  <a:fillRect t="-12500" r="-177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114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0" grpId="0" animBg="1"/>
      <p:bldP spid="11" grpId="0" animBg="1"/>
      <p:bldP spid="5" grpId="0" animBg="1"/>
      <p:bldP spid="13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5DD722E5-D3E1-4D4C-8ACE-EC7F0A1ABE64}"/>
              </a:ext>
            </a:extLst>
          </p:cNvPr>
          <p:cNvSpPr txBox="1">
            <a:spLocks/>
          </p:cNvSpPr>
          <p:nvPr/>
        </p:nvSpPr>
        <p:spPr>
          <a:xfrm>
            <a:off x="409904" y="699787"/>
            <a:ext cx="7205590" cy="984234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1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1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1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1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1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1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1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904" y="2427451"/>
            <a:ext cx="1045965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Presented by</a:t>
            </a:r>
          </a:p>
          <a:p>
            <a:r>
              <a:rPr lang="en-US" sz="6600" b="1" dirty="0" smtClean="0">
                <a:solidFill>
                  <a:srgbClr val="00B0F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Md. Al-</a:t>
            </a:r>
            <a:r>
              <a:rPr lang="en-US" sz="6600" b="1" dirty="0" err="1" smtClean="0">
                <a:solidFill>
                  <a:srgbClr val="00B0F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Mamun</a:t>
            </a:r>
            <a:endParaRPr lang="en-US" sz="6600" b="1" dirty="0" smtClean="0">
              <a:solidFill>
                <a:srgbClr val="00B0F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Assistant Teacher (Math  &amp; Science)</a:t>
            </a:r>
          </a:p>
          <a:p>
            <a:r>
              <a:rPr lang="en-US" sz="40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Ch. K. </a:t>
            </a:r>
            <a:r>
              <a:rPr lang="en-US" sz="40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F. R. C. S. M</a:t>
            </a:r>
          </a:p>
          <a:p>
            <a:r>
              <a:rPr lang="en-US" sz="40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Mobile: 01712-442294</a:t>
            </a:r>
            <a:r>
              <a:rPr lang="bn-IN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cs typeface="NikoshBAN" pitchFamily="2" charset="0"/>
              </a:rPr>
              <a:t>Email: </a:t>
            </a:r>
            <a:r>
              <a:rPr lang="en-US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cs typeface="NikoshBAN" pitchFamily="2" charset="0"/>
              </a:rPr>
              <a:t>almamun2113409@gmail.com</a:t>
            </a:r>
            <a:r>
              <a:rPr lang="bn-IN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IN" sz="32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96611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3D5466-556D-4CB7-A582-68230E7A0126}"/>
              </a:ext>
            </a:extLst>
          </p:cNvPr>
          <p:cNvSpPr txBox="1"/>
          <p:nvPr/>
        </p:nvSpPr>
        <p:spPr>
          <a:xfrm>
            <a:off x="265948" y="584146"/>
            <a:ext cx="243370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া-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54060D5-C494-4B2D-A90A-2F0144EED39C}"/>
              </a:ext>
            </a:extLst>
          </p:cNvPr>
          <p:cNvSpPr/>
          <p:nvPr/>
        </p:nvSpPr>
        <p:spPr>
          <a:xfrm>
            <a:off x="3094892" y="2883877"/>
            <a:ext cx="122389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C77365B-097C-4002-A354-9A89B84E3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119" y="639214"/>
            <a:ext cx="5544457" cy="36758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4225F616-8392-44ED-B6A2-42C8E2A41EE2}"/>
                  </a:ext>
                </a:extLst>
              </p:cNvPr>
              <p:cNvSpPr txBox="1"/>
              <p:nvPr/>
            </p:nvSpPr>
            <p:spPr>
              <a:xfrm>
                <a:off x="936171" y="5163613"/>
                <a:ext cx="10319658" cy="138499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গাছ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ঝড়ে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এমন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ভাবে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ভেঙেগেল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তার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ভাঙা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দন্ডায়মান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অংশের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খুঁটির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গোড়া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𝟏𝟎</m:t>
                    </m:r>
                    <m:r>
                      <a:rPr lang="en-US" sz="2800" b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‍</m:t>
                    </m:r>
                    <m:r>
                      <a:rPr lang="en-US" sz="2800" b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মিটার</m:t>
                    </m:r>
                    <m:r>
                      <a:rPr lang="en-US" sz="2800" b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দূরে</m:t>
                    </m:r>
                  </m:oMath>
                </a14:m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মাটি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স্পর্শ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গাছটি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উচ্চতায়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ভাঙে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ভাঙা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অংশের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225F616-8392-44ED-B6A2-42C8E2A41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71" y="5163613"/>
                <a:ext cx="10319658" cy="13849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526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54060D5-C494-4B2D-A90A-2F0144EED39C}"/>
              </a:ext>
            </a:extLst>
          </p:cNvPr>
          <p:cNvSpPr/>
          <p:nvPr/>
        </p:nvSpPr>
        <p:spPr>
          <a:xfrm>
            <a:off x="3094892" y="2883877"/>
            <a:ext cx="122389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C77365B-097C-4002-A354-9A89B84E31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52"/>
          <a:stretch/>
        </p:blipFill>
        <p:spPr>
          <a:xfrm>
            <a:off x="2699657" y="2872740"/>
            <a:ext cx="4310742" cy="305816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76263F0-D2C6-452E-80AA-070C1AAFE3CA}"/>
              </a:ext>
            </a:extLst>
          </p:cNvPr>
          <p:cNvGrpSpPr/>
          <p:nvPr/>
        </p:nvGrpSpPr>
        <p:grpSpPr>
          <a:xfrm>
            <a:off x="2959099" y="397354"/>
            <a:ext cx="4051300" cy="5506650"/>
            <a:chOff x="3302000" y="629474"/>
            <a:chExt cx="4942114" cy="5707826"/>
          </a:xfrm>
        </p:grpSpPr>
        <p:sp>
          <p:nvSpPr>
            <p:cNvPr id="2" name="Right Triangle 1">
              <a:extLst>
                <a:ext uri="{FF2B5EF4-FFF2-40B4-BE49-F238E27FC236}">
                  <a16:creationId xmlns:a16="http://schemas.microsoft.com/office/drawing/2014/main" xmlns="" id="{2A638117-C67A-4984-819B-4F8A6D6A1116}"/>
                </a:ext>
              </a:extLst>
            </p:cNvPr>
            <p:cNvSpPr/>
            <p:nvPr/>
          </p:nvSpPr>
          <p:spPr>
            <a:xfrm flipH="1">
              <a:off x="3302000" y="3429000"/>
              <a:ext cx="4942114" cy="2908300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E19C0718-52BA-492B-A096-4A0D39C4A33C}"/>
                </a:ext>
              </a:extLst>
            </p:cNvPr>
            <p:cNvCxnSpPr>
              <a:cxnSpLocks/>
              <a:stCxn id="2" idx="0"/>
            </p:cNvCxnSpPr>
            <p:nvPr/>
          </p:nvCxnSpPr>
          <p:spPr>
            <a:xfrm flipV="1">
              <a:off x="8244114" y="629474"/>
              <a:ext cx="0" cy="2799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A02DFE6-B9F4-4EA0-AC86-730BCE9D4C89}"/>
              </a:ext>
            </a:extLst>
          </p:cNvPr>
          <p:cNvSpPr/>
          <p:nvPr/>
        </p:nvSpPr>
        <p:spPr>
          <a:xfrm>
            <a:off x="4077252" y="5904004"/>
            <a:ext cx="1555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AB311E3-AB96-4321-B182-BD09D37D8A9A}"/>
              </a:ext>
            </a:extLst>
          </p:cNvPr>
          <p:cNvSpPr/>
          <p:nvPr/>
        </p:nvSpPr>
        <p:spPr>
          <a:xfrm>
            <a:off x="5898716" y="3429000"/>
            <a:ext cx="1555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30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536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54060D5-C494-4B2D-A90A-2F0144EED39C}"/>
              </a:ext>
            </a:extLst>
          </p:cNvPr>
          <p:cNvSpPr/>
          <p:nvPr/>
        </p:nvSpPr>
        <p:spPr>
          <a:xfrm>
            <a:off x="3094892" y="2883877"/>
            <a:ext cx="122389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76263F0-D2C6-452E-80AA-070C1AAFE3CA}"/>
              </a:ext>
            </a:extLst>
          </p:cNvPr>
          <p:cNvGrpSpPr/>
          <p:nvPr/>
        </p:nvGrpSpPr>
        <p:grpSpPr>
          <a:xfrm>
            <a:off x="7605485" y="221099"/>
            <a:ext cx="3295245" cy="5598983"/>
            <a:chOff x="3302000" y="629474"/>
            <a:chExt cx="4942114" cy="5707826"/>
          </a:xfrm>
        </p:grpSpPr>
        <p:sp>
          <p:nvSpPr>
            <p:cNvPr id="2" name="Right Triangle 1">
              <a:extLst>
                <a:ext uri="{FF2B5EF4-FFF2-40B4-BE49-F238E27FC236}">
                  <a16:creationId xmlns:a16="http://schemas.microsoft.com/office/drawing/2014/main" xmlns="" id="{2A638117-C67A-4984-819B-4F8A6D6A1116}"/>
                </a:ext>
              </a:extLst>
            </p:cNvPr>
            <p:cNvSpPr/>
            <p:nvPr/>
          </p:nvSpPr>
          <p:spPr>
            <a:xfrm flipH="1">
              <a:off x="3302000" y="3429000"/>
              <a:ext cx="4942114" cy="2908300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E19C0718-52BA-492B-A096-4A0D39C4A33C}"/>
                </a:ext>
              </a:extLst>
            </p:cNvPr>
            <p:cNvCxnSpPr>
              <a:cxnSpLocks/>
              <a:stCxn id="2" idx="0"/>
            </p:cNvCxnSpPr>
            <p:nvPr/>
          </p:nvCxnSpPr>
          <p:spPr>
            <a:xfrm flipV="1">
              <a:off x="8244114" y="629474"/>
              <a:ext cx="0" cy="2799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A02DFE6-B9F4-4EA0-AC86-730BCE9D4C89}"/>
              </a:ext>
            </a:extLst>
          </p:cNvPr>
          <p:cNvSpPr/>
          <p:nvPr/>
        </p:nvSpPr>
        <p:spPr>
          <a:xfrm>
            <a:off x="8039248" y="5820082"/>
            <a:ext cx="1555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AB311E3-AB96-4321-B182-BD09D37D8A9A}"/>
              </a:ext>
            </a:extLst>
          </p:cNvPr>
          <p:cNvSpPr/>
          <p:nvPr/>
        </p:nvSpPr>
        <p:spPr>
          <a:xfrm>
            <a:off x="9810115" y="3429000"/>
            <a:ext cx="1555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30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3D52387D-3BBC-43A7-8E43-3C9750FA2F0F}"/>
                  </a:ext>
                </a:extLst>
              </p:cNvPr>
              <p:cNvSpPr txBox="1"/>
              <p:nvPr/>
            </p:nvSpPr>
            <p:spPr>
              <a:xfrm>
                <a:off x="417063" y="1990957"/>
                <a:ext cx="6890587" cy="392145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𝐶𝐷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h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𝐵𝐶𝐷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থেকেপাই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𝑡𝑎𝑛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𝐵𝐶𝐷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𝐵𝐷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𝐵𝐶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𝑡𝑎𝑛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10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17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32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D52387D-3BBC-43A7-8E43-3C9750FA2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63" y="1990957"/>
                <a:ext cx="6890587" cy="3921458"/>
              </a:xfrm>
              <a:prstGeom prst="rect">
                <a:avLst/>
              </a:prstGeom>
              <a:blipFill>
                <a:blip r:embed="rId2"/>
                <a:stretch>
                  <a:fillRect l="-1767" t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D217377-D777-4619-8044-57B6BECCEB77}"/>
              </a:ext>
            </a:extLst>
          </p:cNvPr>
          <p:cNvSpPr/>
          <p:nvPr/>
        </p:nvSpPr>
        <p:spPr>
          <a:xfrm>
            <a:off x="9709100" y="313432"/>
            <a:ext cx="1555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46205F-2C53-4DA7-8EC7-007DC67601F2}"/>
              </a:ext>
            </a:extLst>
          </p:cNvPr>
          <p:cNvSpPr/>
          <p:nvPr/>
        </p:nvSpPr>
        <p:spPr>
          <a:xfrm>
            <a:off x="10326395" y="2726417"/>
            <a:ext cx="1555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6510BDF-F103-4BB8-A8A0-4C670DF706B5}"/>
              </a:ext>
            </a:extLst>
          </p:cNvPr>
          <p:cNvSpPr/>
          <p:nvPr/>
        </p:nvSpPr>
        <p:spPr>
          <a:xfrm>
            <a:off x="10326395" y="5476225"/>
            <a:ext cx="1555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F3AC98A-3F5C-467A-A77F-F64F265AE0B5}"/>
              </a:ext>
            </a:extLst>
          </p:cNvPr>
          <p:cNvSpPr/>
          <p:nvPr/>
        </p:nvSpPr>
        <p:spPr>
          <a:xfrm>
            <a:off x="6701939" y="5796098"/>
            <a:ext cx="1555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82CC4A32-13F4-4244-8F9C-5FADEF7344C0}"/>
                  </a:ext>
                </a:extLst>
              </p:cNvPr>
              <p:cNvSpPr/>
              <p:nvPr/>
            </p:nvSpPr>
            <p:spPr>
              <a:xfrm>
                <a:off x="622299" y="313432"/>
                <a:ext cx="9465123" cy="138499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মনেকরি,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গাছের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রস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ূ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 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ৈ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ঘ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গাছটি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𝐵𝐶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মিটারউচ্চতায়ভেঙেগিয়েবিচ্ছিন্ননাহয়েভাঙাঅংশদণ্ডায়মানঅংশেরসাথে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𝐵𝐶𝐷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উৎপন্নকরেগাছেরগোড়াথেকে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10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মিটারদূরেমাটিস্পর্শকরে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2CC4A32-13F4-4244-8F9C-5FADEF7344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99" y="313432"/>
                <a:ext cx="9465123" cy="1384995"/>
              </a:xfrm>
              <a:prstGeom prst="rect">
                <a:avLst/>
              </a:prstGeom>
              <a:blipFill>
                <a:blip r:embed="rId3"/>
                <a:stretch>
                  <a:fillRect l="-1287" t="-3493" b="-1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34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54060D5-C494-4B2D-A90A-2F0144EED39C}"/>
              </a:ext>
            </a:extLst>
          </p:cNvPr>
          <p:cNvSpPr/>
          <p:nvPr/>
        </p:nvSpPr>
        <p:spPr>
          <a:xfrm>
            <a:off x="3094892" y="2883877"/>
            <a:ext cx="122389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76263F0-D2C6-452E-80AA-070C1AAFE3CA}"/>
              </a:ext>
            </a:extLst>
          </p:cNvPr>
          <p:cNvGrpSpPr/>
          <p:nvPr/>
        </p:nvGrpSpPr>
        <p:grpSpPr>
          <a:xfrm>
            <a:off x="7547428" y="313431"/>
            <a:ext cx="3295245" cy="5598983"/>
            <a:chOff x="3302000" y="629474"/>
            <a:chExt cx="4942114" cy="5707826"/>
          </a:xfrm>
        </p:grpSpPr>
        <p:sp>
          <p:nvSpPr>
            <p:cNvPr id="2" name="Right Triangle 1">
              <a:extLst>
                <a:ext uri="{FF2B5EF4-FFF2-40B4-BE49-F238E27FC236}">
                  <a16:creationId xmlns:a16="http://schemas.microsoft.com/office/drawing/2014/main" xmlns="" id="{2A638117-C67A-4984-819B-4F8A6D6A1116}"/>
                </a:ext>
              </a:extLst>
            </p:cNvPr>
            <p:cNvSpPr/>
            <p:nvPr/>
          </p:nvSpPr>
          <p:spPr>
            <a:xfrm flipH="1">
              <a:off x="3302000" y="3429000"/>
              <a:ext cx="4942114" cy="2908300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E19C0718-52BA-492B-A096-4A0D39C4A33C}"/>
                </a:ext>
              </a:extLst>
            </p:cNvPr>
            <p:cNvCxnSpPr>
              <a:cxnSpLocks/>
              <a:stCxn id="2" idx="0"/>
            </p:cNvCxnSpPr>
            <p:nvPr/>
          </p:nvCxnSpPr>
          <p:spPr>
            <a:xfrm flipV="1">
              <a:off x="8244114" y="629474"/>
              <a:ext cx="0" cy="2799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A02DFE6-B9F4-4EA0-AC86-730BCE9D4C89}"/>
              </a:ext>
            </a:extLst>
          </p:cNvPr>
          <p:cNvSpPr/>
          <p:nvPr/>
        </p:nvSpPr>
        <p:spPr>
          <a:xfrm>
            <a:off x="8039248" y="5820082"/>
            <a:ext cx="1555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AB311E3-AB96-4321-B182-BD09D37D8A9A}"/>
              </a:ext>
            </a:extLst>
          </p:cNvPr>
          <p:cNvSpPr/>
          <p:nvPr/>
        </p:nvSpPr>
        <p:spPr>
          <a:xfrm>
            <a:off x="9810115" y="3429000"/>
            <a:ext cx="1555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30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3D52387D-3BBC-43A7-8E43-3C9750FA2F0F}"/>
                  </a:ext>
                </a:extLst>
              </p:cNvPr>
              <p:cNvSpPr txBox="1"/>
              <p:nvPr/>
            </p:nvSpPr>
            <p:spPr>
              <a:xfrm>
                <a:off x="432001" y="1016122"/>
                <a:ext cx="6890587" cy="24428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𝐵𝐶𝐷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𝐶𝐷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𝐵𝐶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𝐵𝐷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17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.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32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400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20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D52387D-3BBC-43A7-8E43-3C9750FA2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1" y="1016122"/>
                <a:ext cx="6890587" cy="2442848"/>
              </a:xfrm>
              <a:prstGeom prst="rect">
                <a:avLst/>
              </a:prstGeom>
              <a:blipFill>
                <a:blip r:embed="rId2"/>
                <a:stretch>
                  <a:fillRect l="-1857" t="-2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D217377-D777-4619-8044-57B6BECCEB77}"/>
              </a:ext>
            </a:extLst>
          </p:cNvPr>
          <p:cNvSpPr/>
          <p:nvPr/>
        </p:nvSpPr>
        <p:spPr>
          <a:xfrm>
            <a:off x="9709100" y="313432"/>
            <a:ext cx="1555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46205F-2C53-4DA7-8EC7-007DC67601F2}"/>
              </a:ext>
            </a:extLst>
          </p:cNvPr>
          <p:cNvSpPr/>
          <p:nvPr/>
        </p:nvSpPr>
        <p:spPr>
          <a:xfrm>
            <a:off x="10326395" y="2726417"/>
            <a:ext cx="1555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6510BDF-F103-4BB8-A8A0-4C670DF706B5}"/>
              </a:ext>
            </a:extLst>
          </p:cNvPr>
          <p:cNvSpPr/>
          <p:nvPr/>
        </p:nvSpPr>
        <p:spPr>
          <a:xfrm>
            <a:off x="10326395" y="5476225"/>
            <a:ext cx="1555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F3AC98A-3F5C-467A-A77F-F64F265AE0B5}"/>
              </a:ext>
            </a:extLst>
          </p:cNvPr>
          <p:cNvSpPr/>
          <p:nvPr/>
        </p:nvSpPr>
        <p:spPr>
          <a:xfrm>
            <a:off x="6701939" y="5796098"/>
            <a:ext cx="1555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47B68AFF-E4A3-4F7F-87F0-1D7777B150A3}"/>
                  </a:ext>
                </a:extLst>
              </p:cNvPr>
              <p:cNvSpPr/>
              <p:nvPr/>
            </p:nvSpPr>
            <p:spPr>
              <a:xfrm>
                <a:off x="10705253" y="4321647"/>
                <a:ext cx="12591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𝟏𝟕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𝟑𝟐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7B68AFF-E4A3-4F7F-87F0-1D7777B150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5253" y="4321647"/>
                <a:ext cx="125919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9283B5FC-3F39-4AD3-9CA2-E0CB0656438A}"/>
                  </a:ext>
                </a:extLst>
              </p:cNvPr>
              <p:cNvSpPr/>
              <p:nvPr/>
            </p:nvSpPr>
            <p:spPr>
              <a:xfrm>
                <a:off x="432001" y="4354657"/>
                <a:ext cx="7500771" cy="52322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গাছটি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17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উঁচুতে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ভাঙে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ভাঙা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অংশের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20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মিটার।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283B5FC-3F39-4AD3-9CA2-E0CB065643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1" y="4354657"/>
                <a:ext cx="7500771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54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54060D5-C494-4B2D-A90A-2F0144EED39C}"/>
              </a:ext>
            </a:extLst>
          </p:cNvPr>
          <p:cNvSpPr/>
          <p:nvPr/>
        </p:nvSpPr>
        <p:spPr>
          <a:xfrm>
            <a:off x="3094892" y="2883877"/>
            <a:ext cx="122389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D52387D-3BBC-43A7-8E43-3C9750FA2F0F}"/>
              </a:ext>
            </a:extLst>
          </p:cNvPr>
          <p:cNvSpPr txBox="1"/>
          <p:nvPr/>
        </p:nvSpPr>
        <p:spPr>
          <a:xfrm>
            <a:off x="1626928" y="310042"/>
            <a:ext cx="2412798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1B4F05-0BB6-4B74-8158-E93DC84581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6" t="12275" r="35423" b="14921"/>
          <a:stretch/>
        </p:blipFill>
        <p:spPr>
          <a:xfrm>
            <a:off x="6534777" y="737419"/>
            <a:ext cx="5485158" cy="55208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8C622C42-88FF-4B14-A494-E9F88C728A4D}"/>
                  </a:ext>
                </a:extLst>
              </p:cNvPr>
              <p:cNvSpPr txBox="1"/>
              <p:nvPr/>
            </p:nvSpPr>
            <p:spPr>
              <a:xfrm>
                <a:off x="653143" y="2002971"/>
                <a:ext cx="5881634" cy="255454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ড়োজাহাজ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বাড়ির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ঘরের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ছাদের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োণ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ঘরের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ভুমির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উন্নতিকোণ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45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ঘরটির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C622C42-88FF-4B14-A494-E9F88C728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3" y="2002971"/>
                <a:ext cx="5881634" cy="25545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108028" y="409903"/>
            <a:ext cx="2695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সময়ঃ  ৭ মিনিট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85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54060D5-C494-4B2D-A90A-2F0144EED39C}"/>
              </a:ext>
            </a:extLst>
          </p:cNvPr>
          <p:cNvSpPr/>
          <p:nvPr/>
        </p:nvSpPr>
        <p:spPr>
          <a:xfrm>
            <a:off x="3094892" y="2883877"/>
            <a:ext cx="122389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D52387D-3BBC-43A7-8E43-3C9750FA2F0F}"/>
              </a:ext>
            </a:extLst>
          </p:cNvPr>
          <p:cNvSpPr txBox="1"/>
          <p:nvPr/>
        </p:nvSpPr>
        <p:spPr>
          <a:xfrm>
            <a:off x="4437945" y="451931"/>
            <a:ext cx="2412798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A972B61-0499-4A37-81CD-D9CF72408D10}"/>
              </a:ext>
            </a:extLst>
          </p:cNvPr>
          <p:cNvSpPr txBox="1"/>
          <p:nvPr/>
        </p:nvSpPr>
        <p:spPr>
          <a:xfrm>
            <a:off x="820808" y="3187136"/>
            <a:ext cx="10218057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মিনারের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60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মিনারের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শীর্ষবিন্দুর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ন </a:t>
            </a:r>
            <a:r>
              <a:rPr lang="en-US" sz="4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45 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60 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91197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54060D5-C494-4B2D-A90A-2F0144EED39C}"/>
              </a:ext>
            </a:extLst>
          </p:cNvPr>
          <p:cNvSpPr/>
          <p:nvPr/>
        </p:nvSpPr>
        <p:spPr>
          <a:xfrm>
            <a:off x="3094892" y="2883877"/>
            <a:ext cx="122389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D52387D-3BBC-43A7-8E43-3C9750FA2F0F}"/>
              </a:ext>
            </a:extLst>
          </p:cNvPr>
          <p:cNvSpPr txBox="1"/>
          <p:nvPr/>
        </p:nvSpPr>
        <p:spPr>
          <a:xfrm>
            <a:off x="2020529" y="970894"/>
            <a:ext cx="6717071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E867B92-7802-4D8F-B8D7-8A9C2385A6C1}"/>
              </a:ext>
            </a:extLst>
          </p:cNvPr>
          <p:cNvSpPr txBox="1"/>
          <p:nvPr/>
        </p:nvSpPr>
        <p:spPr>
          <a:xfrm>
            <a:off x="2020529" y="2018898"/>
            <a:ext cx="6717071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EAC74D-6666-4940-B31F-B3234EEBD911}"/>
              </a:ext>
            </a:extLst>
          </p:cNvPr>
          <p:cNvSpPr txBox="1"/>
          <p:nvPr/>
        </p:nvSpPr>
        <p:spPr>
          <a:xfrm>
            <a:off x="1867626" y="4837869"/>
            <a:ext cx="4644571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ধন্যাদ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USER\Pictures\Saved Pictures\Bird\index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5288" y="3066902"/>
            <a:ext cx="5715151" cy="3643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217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25070B-2EBE-489D-B50E-D9CAB7B1801E}"/>
              </a:ext>
            </a:extLst>
          </p:cNvPr>
          <p:cNvSpPr txBox="1"/>
          <p:nvPr/>
        </p:nvSpPr>
        <p:spPr>
          <a:xfrm>
            <a:off x="5856506" y="900299"/>
            <a:ext cx="5699618" cy="47089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: ১০ম</a:t>
            </a:r>
          </a:p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: ১০</a:t>
            </a:r>
          </a:p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৫0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26/09/২০19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347319E-1049-48F6-8F0B-BB6BCB77C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12" y="457200"/>
            <a:ext cx="4443468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7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2DBFDF-E3AE-4A2C-BE1D-549385DB0DFA}"/>
              </a:ext>
            </a:extLst>
          </p:cNvPr>
          <p:cNvSpPr txBox="1"/>
          <p:nvPr/>
        </p:nvSpPr>
        <p:spPr>
          <a:xfrm>
            <a:off x="663677" y="503981"/>
            <a:ext cx="1079035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3F05C2-B6F9-46BF-826B-E2CEA622F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1" y="1565469"/>
            <a:ext cx="4804509" cy="4131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550D0C1-F215-45B7-91A3-7E99E83E3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12" y="1565469"/>
            <a:ext cx="5931120" cy="413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3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2DBFDF-E3AE-4A2C-BE1D-549385DB0DFA}"/>
              </a:ext>
            </a:extLst>
          </p:cNvPr>
          <p:cNvSpPr txBox="1"/>
          <p:nvPr/>
        </p:nvSpPr>
        <p:spPr>
          <a:xfrm>
            <a:off x="923192" y="224582"/>
            <a:ext cx="1034561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err="1"/>
              <a:t>নিচের</a:t>
            </a:r>
            <a:r>
              <a:rPr lang="en-US" dirty="0"/>
              <a:t> </a:t>
            </a:r>
            <a:r>
              <a:rPr lang="en-US" dirty="0" err="1"/>
              <a:t>ছবিগুল</a:t>
            </a:r>
            <a:r>
              <a:rPr lang="as-IN" dirty="0"/>
              <a:t>ো</a:t>
            </a:r>
            <a:r>
              <a:rPr lang="en-US" dirty="0"/>
              <a:t> </a:t>
            </a:r>
            <a:r>
              <a:rPr lang="en-US" dirty="0" err="1"/>
              <a:t>দেখি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ছবিগুল</a:t>
            </a:r>
            <a:r>
              <a:rPr lang="as-IN" dirty="0"/>
              <a:t>ো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ম</a:t>
            </a:r>
            <a:r>
              <a:rPr lang="as-IN" dirty="0"/>
              <a:t>্</a:t>
            </a:r>
            <a:r>
              <a:rPr lang="en-US" dirty="0"/>
              <a:t>প</a:t>
            </a:r>
            <a:r>
              <a:rPr lang="as-IN" dirty="0"/>
              <a:t>র</a:t>
            </a:r>
            <a:r>
              <a:rPr lang="en-US" dirty="0" err="1"/>
              <a:t>্কে</a:t>
            </a:r>
            <a:r>
              <a:rPr lang="en-US" dirty="0"/>
              <a:t> </a:t>
            </a:r>
            <a:r>
              <a:rPr lang="en-US" dirty="0" err="1"/>
              <a:t>বলি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EB40453-E33F-4903-93F2-81F0393B2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87"/>
          <a:stretch/>
        </p:blipFill>
        <p:spPr>
          <a:xfrm>
            <a:off x="839372" y="1280890"/>
            <a:ext cx="4754880" cy="49370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23C7CFC-54EE-4C12-A242-B350BC1A8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2" y="1280890"/>
            <a:ext cx="5022166" cy="493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4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81957" y="1702677"/>
            <a:ext cx="9364717" cy="26468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166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দূরত্ব ও উচ্চতা </a:t>
            </a:r>
            <a:endParaRPr lang="en-US" sz="16600" b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8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2DBFDF-E3AE-4A2C-BE1D-549385DB0DFA}"/>
              </a:ext>
            </a:extLst>
          </p:cNvPr>
          <p:cNvSpPr txBox="1"/>
          <p:nvPr/>
        </p:nvSpPr>
        <p:spPr>
          <a:xfrm>
            <a:off x="4903875" y="0"/>
            <a:ext cx="4898457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D9D621-AC9C-4F0E-9EAD-61121DB0A5A8}"/>
              </a:ext>
            </a:extLst>
          </p:cNvPr>
          <p:cNvSpPr txBox="1"/>
          <p:nvPr/>
        </p:nvSpPr>
        <p:spPr>
          <a:xfrm>
            <a:off x="299728" y="1032604"/>
            <a:ext cx="9821734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.......................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CB5C86-5E55-4E1F-ABBD-778653A1021A}"/>
              </a:ext>
            </a:extLst>
          </p:cNvPr>
          <p:cNvSpPr txBox="1"/>
          <p:nvPr/>
        </p:nvSpPr>
        <p:spPr>
          <a:xfrm>
            <a:off x="0" y="1929970"/>
            <a:ext cx="1183005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ূ-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ঊর্ধ্বরেখা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উলম্বতল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উন্নতিক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োণ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03CA76-B1D7-4F99-9019-6BE83132E6E4}"/>
              </a:ext>
            </a:extLst>
          </p:cNvPr>
          <p:cNvSpPr txBox="1"/>
          <p:nvPr/>
        </p:nvSpPr>
        <p:spPr>
          <a:xfrm>
            <a:off x="0" y="3938600"/>
            <a:ext cx="11830051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োণমিতি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3EDC7AC-897D-4FE8-85D1-D8A023A57362}"/>
              </a:ext>
            </a:extLst>
          </p:cNvPr>
          <p:cNvSpPr txBox="1"/>
          <p:nvPr/>
        </p:nvSpPr>
        <p:spPr>
          <a:xfrm>
            <a:off x="0" y="5452719"/>
            <a:ext cx="1183005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োণমিতি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 উ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্চতায়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825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8444849-315D-4393-9ACD-8EAFED293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706" y="1465944"/>
            <a:ext cx="6052331" cy="48249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385A002-279C-486F-B37F-362BEE188C59}"/>
              </a:ext>
            </a:extLst>
          </p:cNvPr>
          <p:cNvSpPr txBox="1"/>
          <p:nvPr/>
        </p:nvSpPr>
        <p:spPr>
          <a:xfrm>
            <a:off x="239762" y="3774920"/>
            <a:ext cx="3361593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ি-</a:t>
            </a:r>
          </a:p>
        </p:txBody>
      </p:sp>
    </p:spTree>
    <p:extLst>
      <p:ext uri="{BB962C8B-B14F-4D97-AF65-F5344CB8AC3E}">
        <p14:creationId xmlns:p14="http://schemas.microsoft.com/office/powerpoint/2010/main" val="78185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8444849-315D-4393-9ACD-8EAFED293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782" y="1204686"/>
            <a:ext cx="3403950" cy="35811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D90DCD-B413-487D-96BB-EAB3230F3B0C}"/>
              </a:ext>
            </a:extLst>
          </p:cNvPr>
          <p:cNvSpPr txBox="1"/>
          <p:nvPr/>
        </p:nvSpPr>
        <p:spPr>
          <a:xfrm>
            <a:off x="2997548" y="388699"/>
            <a:ext cx="5957265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ভূ-রেখা , </a:t>
            </a:r>
            <a:r>
              <a:rPr lang="as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র্ধ্বরেখা</a:t>
            </a:r>
            <a:r>
              <a:rPr lang="as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এবং উলম্বতল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1BFB33-F4F2-42B6-90B2-0BBCA49D0326}"/>
              </a:ext>
            </a:extLst>
          </p:cNvPr>
          <p:cNvSpPr txBox="1"/>
          <p:nvPr/>
        </p:nvSpPr>
        <p:spPr>
          <a:xfrm>
            <a:off x="207055" y="1644753"/>
            <a:ext cx="7804330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ভূ-রেখা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ভূ-রেখা হল ভূমি তলে অবস্থিত যেকোন সরলরেখা 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B96EA10-4760-4A8D-AD1A-E29951335A3D}"/>
              </a:ext>
            </a:extLst>
          </p:cNvPr>
          <p:cNvSpPr txBox="1"/>
          <p:nvPr/>
        </p:nvSpPr>
        <p:spPr>
          <a:xfrm>
            <a:off x="270116" y="3304164"/>
            <a:ext cx="7514045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র্ধ্বরেখা</a:t>
            </a:r>
            <a:r>
              <a:rPr lang="as-IN" sz="44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র্ধ্বরেখা</a:t>
            </a:r>
            <a:r>
              <a:rPr lang="as-IN" sz="44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 ভূমিতলের উপর যেকোন লম্ব সরলরেখা । </a:t>
            </a:r>
            <a:endParaRPr lang="en-US" sz="4400" dirty="0">
              <a:solidFill>
                <a:schemeClr val="dk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1DB5877-C420-4CDA-84C6-B34831544085}"/>
              </a:ext>
            </a:extLst>
          </p:cNvPr>
          <p:cNvSpPr/>
          <p:nvPr/>
        </p:nvSpPr>
        <p:spPr>
          <a:xfrm>
            <a:off x="222818" y="5030347"/>
            <a:ext cx="9836331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উলম্বতল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ভূ-রেখা ও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র্ধ্বরেখা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মিলে যে তল নির্দেশ করেই তাই উলম্ব রেখা।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3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962</Words>
  <Application>Microsoft Office PowerPoint</Application>
  <PresentationFormat>Widescreen</PresentationFormat>
  <Paragraphs>134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Mongolian Baiti</vt:lpstr>
      <vt:lpstr>NikoshBAN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ASUS</cp:lastModifiedBy>
  <cp:revision>100</cp:revision>
  <dcterms:created xsi:type="dcterms:W3CDTF">2018-08-13T04:30:40Z</dcterms:created>
  <dcterms:modified xsi:type="dcterms:W3CDTF">2019-09-20T07:45:19Z</dcterms:modified>
</cp:coreProperties>
</file>