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7CDBBE-827C-4BF9-BC26-F7A045CB726C}"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4151751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CDBBE-827C-4BF9-BC26-F7A045CB726C}"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353933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CDBBE-827C-4BF9-BC26-F7A045CB726C}"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296452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CDBBE-827C-4BF9-BC26-F7A045CB726C}"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28693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7CDBBE-827C-4BF9-BC26-F7A045CB726C}"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87411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CDBBE-827C-4BF9-BC26-F7A045CB726C}"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224270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7CDBBE-827C-4BF9-BC26-F7A045CB726C}"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330925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7CDBBE-827C-4BF9-BC26-F7A045CB726C}"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169611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CDBBE-827C-4BF9-BC26-F7A045CB726C}"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14071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CDBBE-827C-4BF9-BC26-F7A045CB726C}"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20277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7CDBBE-827C-4BF9-BC26-F7A045CB726C}"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D9B0A-A94C-4882-AFCD-9363125CD8A8}" type="slidenum">
              <a:rPr lang="en-US" smtClean="0"/>
              <a:t>‹#›</a:t>
            </a:fld>
            <a:endParaRPr lang="en-US"/>
          </a:p>
        </p:txBody>
      </p:sp>
    </p:spTree>
    <p:extLst>
      <p:ext uri="{BB962C8B-B14F-4D97-AF65-F5344CB8AC3E}">
        <p14:creationId xmlns:p14="http://schemas.microsoft.com/office/powerpoint/2010/main" val="50712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CDBBE-827C-4BF9-BC26-F7A045CB726C}" type="datetimeFigureOut">
              <a:rPr lang="en-US" smtClean="0"/>
              <a:t>3/12/2020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D9B0A-A94C-4882-AFCD-9363125CD8A8}" type="slidenum">
              <a:rPr lang="en-US" smtClean="0"/>
              <a:t>‹#›</a:t>
            </a:fld>
            <a:endParaRPr lang="en-US"/>
          </a:p>
        </p:txBody>
      </p:sp>
    </p:spTree>
    <p:extLst>
      <p:ext uri="{BB962C8B-B14F-4D97-AF65-F5344CB8AC3E}">
        <p14:creationId xmlns:p14="http://schemas.microsoft.com/office/powerpoint/2010/main" val="1422112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08759" y="3027217"/>
            <a:ext cx="4100945" cy="3075709"/>
          </a:xfrm>
          <a:prstGeom prst="rect">
            <a:avLst/>
          </a:prstGeom>
        </p:spPr>
      </p:pic>
      <p:sp>
        <p:nvSpPr>
          <p:cNvPr id="5" name="Flowchart: Terminator 4"/>
          <p:cNvSpPr/>
          <p:nvPr/>
        </p:nvSpPr>
        <p:spPr>
          <a:xfrm rot="10800000" flipV="1">
            <a:off x="4066305" y="969818"/>
            <a:ext cx="4585854" cy="1693359"/>
          </a:xfrm>
          <a:prstGeom prst="flowChartTerminator">
            <a:avLst/>
          </a:prstGeom>
          <a:solidFill>
            <a:schemeClr val="accent6">
              <a:lumMod val="40000"/>
              <a:lumOff val="6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4800" dirty="0" smtClean="0">
              <a:solidFill>
                <a:srgbClr val="FF0000"/>
              </a:solidFill>
              <a:latin typeface="NikoshBAN" panose="02000000000000000000" pitchFamily="2" charset="0"/>
              <a:cs typeface="NikoshBAN" panose="02000000000000000000" pitchFamily="2" charset="0"/>
            </a:endParaRPr>
          </a:p>
          <a:p>
            <a:pPr algn="ctr"/>
            <a:r>
              <a:rPr lang="bn-BD" sz="4800" dirty="0" smtClean="0">
                <a:solidFill>
                  <a:srgbClr val="FF0000"/>
                </a:solidFill>
                <a:latin typeface="NikoshBAN" panose="02000000000000000000" pitchFamily="2" charset="0"/>
                <a:cs typeface="NikoshBAN" panose="02000000000000000000" pitchFamily="2" charset="0"/>
              </a:rPr>
              <a:t>সবাইকে শুভেচ্ছা</a:t>
            </a:r>
            <a:endParaRPr lang="en-US" sz="48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3658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8780" y="638608"/>
            <a:ext cx="6054437" cy="1325563"/>
          </a:xfrm>
          <a:solidFill>
            <a:srgbClr val="002060"/>
          </a:solidFill>
          <a:ln w="76200">
            <a:solidFill>
              <a:schemeClr val="accent6"/>
            </a:solidFill>
          </a:ln>
        </p:spPr>
        <p:txBody>
          <a:bodyPr>
            <a:normAutofit/>
          </a:bodyPr>
          <a:lstStyle/>
          <a:p>
            <a:pPr algn="ctr"/>
            <a:r>
              <a:rPr lang="en-US" sz="4000" dirty="0" err="1" smtClean="0">
                <a:solidFill>
                  <a:schemeClr val="accent6"/>
                </a:solidFill>
                <a:latin typeface="NikoshBAN" panose="02000000000000000000" pitchFamily="2" charset="0"/>
                <a:cs typeface="NikoshBAN" panose="02000000000000000000" pitchFamily="2" charset="0"/>
              </a:rPr>
              <a:t>পাঠ্য</a:t>
            </a:r>
            <a:r>
              <a:rPr lang="en-US" sz="4000" dirty="0" smtClean="0">
                <a:solidFill>
                  <a:schemeClr val="accent6"/>
                </a:solidFill>
                <a:latin typeface="NikoshBAN" panose="02000000000000000000" pitchFamily="2" charset="0"/>
                <a:cs typeface="NikoshBAN" panose="02000000000000000000" pitchFamily="2" charset="0"/>
              </a:rPr>
              <a:t> </a:t>
            </a:r>
            <a:r>
              <a:rPr lang="en-US" sz="4000" dirty="0" err="1" smtClean="0">
                <a:solidFill>
                  <a:schemeClr val="accent6"/>
                </a:solidFill>
                <a:latin typeface="NikoshBAN" panose="02000000000000000000" pitchFamily="2" charset="0"/>
                <a:cs typeface="NikoshBAN" panose="02000000000000000000" pitchFamily="2" charset="0"/>
              </a:rPr>
              <a:t>বই</a:t>
            </a:r>
            <a:r>
              <a:rPr lang="en-US" sz="4000" dirty="0" smtClean="0">
                <a:solidFill>
                  <a:schemeClr val="accent6"/>
                </a:solidFill>
                <a:latin typeface="NikoshBAN" panose="02000000000000000000" pitchFamily="2" charset="0"/>
                <a:cs typeface="NikoshBAN" panose="02000000000000000000" pitchFamily="2" charset="0"/>
              </a:rPr>
              <a:t> </a:t>
            </a:r>
            <a:r>
              <a:rPr lang="en-US" sz="4000" dirty="0" err="1" smtClean="0">
                <a:solidFill>
                  <a:schemeClr val="accent6"/>
                </a:solidFill>
                <a:latin typeface="NikoshBAN" panose="02000000000000000000" pitchFamily="2" charset="0"/>
                <a:cs typeface="NikoshBAN" panose="02000000000000000000" pitchFamily="2" charset="0"/>
              </a:rPr>
              <a:t>সংযোগ</a:t>
            </a:r>
            <a:endParaRPr lang="en-US" sz="4000" dirty="0">
              <a:solidFill>
                <a:schemeClr val="accent6"/>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523999" y="3252644"/>
            <a:ext cx="9531927" cy="1596448"/>
          </a:xfrm>
          <a:solidFill>
            <a:srgbClr val="002060"/>
          </a:solidFill>
          <a:ln w="76200">
            <a:solidFill>
              <a:schemeClr val="accent6">
                <a:lumMod val="75000"/>
              </a:schemeClr>
            </a:solidFill>
          </a:ln>
        </p:spPr>
        <p:txBody>
          <a:bodyPr>
            <a:normAutofit/>
          </a:bodyPr>
          <a:lstStyle/>
          <a:p>
            <a:pPr marL="0" indent="0" algn="ctr">
              <a:buNone/>
            </a:pPr>
            <a:r>
              <a:rPr lang="bn-BD" sz="4000" dirty="0" smtClean="0">
                <a:solidFill>
                  <a:srgbClr val="00B050"/>
                </a:solidFill>
                <a:latin typeface="NikoshBAN" panose="02000000000000000000" pitchFamily="2" charset="0"/>
                <a:cs typeface="NikoshBAN" panose="02000000000000000000" pitchFamily="2" charset="0"/>
              </a:rPr>
              <a:t>বইয়ের  ২০ পৃষ্ঠা খুলে তোমরা পড়।</a:t>
            </a:r>
            <a:endParaRPr lang="en-US" sz="40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3947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w="57150">
            <a:solidFill>
              <a:schemeClr val="tx1"/>
            </a:solidFill>
            <a:prstDash val="dash"/>
          </a:ln>
        </p:spPr>
        <p:txBody>
          <a:bodyPr>
            <a:normAutofit/>
          </a:bodyPr>
          <a:lstStyle/>
          <a:p>
            <a:pPr algn="ctr"/>
            <a:r>
              <a:rPr lang="bn-BD" sz="4000" dirty="0" smtClean="0">
                <a:solidFill>
                  <a:srgbClr val="7030A0"/>
                </a:solidFill>
                <a:latin typeface="NikoshBAN" panose="02000000000000000000" pitchFamily="2" charset="0"/>
                <a:cs typeface="NikoshBAN" panose="02000000000000000000" pitchFamily="2" charset="0"/>
              </a:rPr>
              <a:t>দলীয় কাজ </a:t>
            </a:r>
            <a:endParaRPr lang="en-US" sz="4000" dirty="0">
              <a:solidFill>
                <a:srgbClr val="7030A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chemeClr val="bg1">
              <a:lumMod val="85000"/>
            </a:schemeClr>
          </a:solidFill>
          <a:ln w="76200">
            <a:solidFill>
              <a:schemeClr val="tx1"/>
            </a:solidFill>
            <a:prstDash val="dash"/>
          </a:ln>
        </p:spPr>
        <p:txBody>
          <a:bodyPr/>
          <a:lstStyle/>
          <a:p>
            <a:pPr marL="0" indent="0">
              <a:buNone/>
            </a:pPr>
            <a:r>
              <a:rPr lang="bn-BD" dirty="0" smtClean="0">
                <a:solidFill>
                  <a:srgbClr val="7030A0"/>
                </a:solidFill>
                <a:latin typeface="NikoshBAN" panose="02000000000000000000" pitchFamily="2" charset="0"/>
                <a:cs typeface="NikoshBAN" panose="02000000000000000000" pitchFamily="2" charset="0"/>
              </a:rPr>
              <a:t>কঠিন দলঃ   দলে আলোচনা করে কঠিন পদার্থের বৈশিষ্ট্য লিখবে। </a:t>
            </a:r>
          </a:p>
          <a:p>
            <a:pPr marL="0" indent="0">
              <a:buNone/>
            </a:pPr>
            <a:endParaRPr lang="bn-BD" dirty="0">
              <a:solidFill>
                <a:srgbClr val="7030A0"/>
              </a:solidFill>
              <a:latin typeface="NikoshBAN" panose="02000000000000000000" pitchFamily="2" charset="0"/>
              <a:cs typeface="NikoshBAN" panose="02000000000000000000" pitchFamily="2" charset="0"/>
            </a:endParaRPr>
          </a:p>
          <a:p>
            <a:pPr marL="0" indent="0">
              <a:buNone/>
            </a:pPr>
            <a:r>
              <a:rPr lang="bn-BD" dirty="0" smtClean="0">
                <a:solidFill>
                  <a:srgbClr val="7030A0"/>
                </a:solidFill>
                <a:latin typeface="NikoshBAN" panose="02000000000000000000" pitchFamily="2" charset="0"/>
                <a:cs typeface="NikoshBAN" panose="02000000000000000000" pitchFamily="2" charset="0"/>
              </a:rPr>
              <a:t>তরল দলঃ  দলে  আলোচনা  করে তরল  পদার্থের বৈশিষ্ট্য লিখবে।</a:t>
            </a:r>
          </a:p>
          <a:p>
            <a:pPr marL="0" indent="0">
              <a:buNone/>
            </a:pPr>
            <a:endParaRPr lang="bn-BD" dirty="0">
              <a:solidFill>
                <a:srgbClr val="7030A0"/>
              </a:solidFill>
              <a:latin typeface="NikoshBAN" panose="02000000000000000000" pitchFamily="2" charset="0"/>
              <a:cs typeface="NikoshBAN" panose="02000000000000000000" pitchFamily="2" charset="0"/>
            </a:endParaRPr>
          </a:p>
          <a:p>
            <a:pPr marL="0" indent="0">
              <a:buNone/>
            </a:pPr>
            <a:r>
              <a:rPr lang="bn-BD" dirty="0" smtClean="0">
                <a:solidFill>
                  <a:srgbClr val="7030A0"/>
                </a:solidFill>
                <a:latin typeface="NikoshBAN" panose="02000000000000000000" pitchFamily="2" charset="0"/>
                <a:cs typeface="NikoshBAN" panose="02000000000000000000" pitchFamily="2" charset="0"/>
              </a:rPr>
              <a:t>বায়বীয় পদার্থ দলঃ  দলে আলোচনা করে বায়বীয় পদার্থের  বৈশিষ্ট্য লিখবে। </a:t>
            </a:r>
            <a:endParaRPr lang="en-US" dirty="0">
              <a:solidFill>
                <a:srgbClr val="7030A0"/>
              </a:solidFill>
              <a:latin typeface="NikoshBAN" panose="02000000000000000000" pitchFamily="2" charset="0"/>
              <a:cs typeface="NikoshBAN" panose="02000000000000000000" pitchFamily="2" charset="0"/>
            </a:endParaRPr>
          </a:p>
        </p:txBody>
      </p:sp>
      <p:cxnSp>
        <p:nvCxnSpPr>
          <p:cNvPr id="5" name="Straight Connector 4"/>
          <p:cNvCxnSpPr/>
          <p:nvPr/>
        </p:nvCxnSpPr>
        <p:spPr>
          <a:xfrm flipH="1" flipV="1">
            <a:off x="6373091" y="-110836"/>
            <a:ext cx="27710" cy="1108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784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927" y="1972253"/>
            <a:ext cx="5784273" cy="1325563"/>
          </a:xfrm>
          <a:solidFill>
            <a:schemeClr val="accent1">
              <a:lumMod val="75000"/>
            </a:schemeClr>
          </a:solidFill>
          <a:ln w="76200">
            <a:solidFill>
              <a:schemeClr val="tx1"/>
            </a:solidFill>
          </a:ln>
        </p:spPr>
        <p:txBody>
          <a:bodyPr>
            <a:normAutofit/>
          </a:bodyPr>
          <a:lstStyle/>
          <a:p>
            <a:pPr algn="ctr"/>
            <a:r>
              <a:rPr lang="en-US" sz="4000" dirty="0" err="1" smtClean="0">
                <a:solidFill>
                  <a:schemeClr val="accent2"/>
                </a:solidFill>
                <a:latin typeface="NikoshBAN" panose="02000000000000000000" pitchFamily="2" charset="0"/>
                <a:cs typeface="NikoshBAN" panose="02000000000000000000" pitchFamily="2" charset="0"/>
              </a:rPr>
              <a:t>মূল্যায়ন</a:t>
            </a:r>
            <a:endParaRPr lang="en-US" sz="4000" dirty="0">
              <a:solidFill>
                <a:schemeClr val="accent2"/>
              </a:solidFill>
              <a:latin typeface="NikoshBAN" panose="02000000000000000000" pitchFamily="2" charset="0"/>
              <a:cs typeface="NikoshBAN" panose="02000000000000000000" pitchFamily="2" charset="0"/>
            </a:endParaRPr>
          </a:p>
        </p:txBody>
      </p:sp>
      <p:sp>
        <p:nvSpPr>
          <p:cNvPr id="3" name="Rectangle 2"/>
          <p:cNvSpPr/>
          <p:nvPr/>
        </p:nvSpPr>
        <p:spPr>
          <a:xfrm>
            <a:off x="692727" y="3463636"/>
            <a:ext cx="10958947" cy="1745673"/>
          </a:xfrm>
          <a:prstGeom prst="rect">
            <a:avLst/>
          </a:prstGeom>
          <a:solidFill>
            <a:srgbClr val="0070C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2"/>
                </a:solidFill>
                <a:latin typeface="NikoshBAN" panose="02000000000000000000" pitchFamily="2" charset="0"/>
                <a:cs typeface="NikoshBAN" panose="02000000000000000000" pitchFamily="2" charset="0"/>
              </a:rPr>
              <a:t>কঠিন, তরল ,বায়বীয় পদার্থের  দুইটি করে বৈশিষ্ট্য </a:t>
            </a:r>
            <a:r>
              <a:rPr lang="bn-BD" sz="4000" smtClean="0">
                <a:solidFill>
                  <a:schemeClr val="accent2"/>
                </a:solidFill>
                <a:latin typeface="NikoshBAN" panose="02000000000000000000" pitchFamily="2" charset="0"/>
                <a:cs typeface="NikoshBAN" panose="02000000000000000000" pitchFamily="2" charset="0"/>
              </a:rPr>
              <a:t>লিখ।</a:t>
            </a:r>
            <a:endParaRPr lang="en-US" sz="4000" dirty="0">
              <a:solidFill>
                <a:schemeClr val="accent2"/>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97766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352" y="1307233"/>
            <a:ext cx="3685308" cy="1325563"/>
          </a:xfrm>
          <a:solidFill>
            <a:schemeClr val="accent6">
              <a:lumMod val="20000"/>
              <a:lumOff val="80000"/>
            </a:schemeClr>
          </a:solidFill>
          <a:ln w="76200">
            <a:solidFill>
              <a:srgbClr val="7030A0"/>
            </a:solidFill>
          </a:ln>
        </p:spPr>
        <p:txBody>
          <a:bodyPr>
            <a:normAutofit/>
          </a:bodyPr>
          <a:lstStyle/>
          <a:p>
            <a:pPr algn="ctr"/>
            <a:r>
              <a:rPr lang="bn-BD" sz="4000" dirty="0" smtClean="0">
                <a:latin typeface="NikoshBAN" panose="02000000000000000000" pitchFamily="2" charset="0"/>
                <a:cs typeface="NikoshBAN" panose="02000000000000000000" pitchFamily="2" charset="0"/>
              </a:rPr>
              <a:t>বাড়ীর কাজ</a:t>
            </a:r>
            <a:endParaRPr lang="en-US" sz="40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2635829" y="2933988"/>
            <a:ext cx="5538354" cy="1984376"/>
          </a:xfrm>
          <a:solidFill>
            <a:schemeClr val="accent6">
              <a:lumMod val="20000"/>
              <a:lumOff val="80000"/>
            </a:schemeClr>
          </a:solidFill>
          <a:ln w="76200">
            <a:solidFill>
              <a:srgbClr val="7030A0"/>
            </a:solidFill>
          </a:ln>
        </p:spPr>
        <p:txBody>
          <a:bodyPr>
            <a:normAutofit/>
          </a:bodyPr>
          <a:lstStyle/>
          <a:p>
            <a:pPr marL="0" indent="0" algn="just">
              <a:buNone/>
            </a:pPr>
            <a:r>
              <a:rPr lang="bn-BD" sz="4000" dirty="0" smtClean="0">
                <a:latin typeface="NikoshBAN" panose="02000000000000000000" pitchFamily="2" charset="0"/>
                <a:cs typeface="NikoshBAN" panose="02000000000000000000" pitchFamily="2" charset="0"/>
              </a:rPr>
              <a:t>কঠিন, তরল এবং বায়বীয় পদার্থের তিনটি করে বৈশিষ্ট্য লিখে আনবে।</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04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heel(1)">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heel(1)">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37509" y="235527"/>
            <a:ext cx="7148946" cy="1569660"/>
          </a:xfrm>
          <a:prstGeom prst="rect">
            <a:avLst/>
          </a:prstGeom>
          <a:solidFill>
            <a:schemeClr val="accent4">
              <a:lumMod val="20000"/>
              <a:lumOff val="80000"/>
            </a:schemeClr>
          </a:solidFill>
          <a:ln w="76200">
            <a:solidFill>
              <a:srgbClr val="7030A0"/>
            </a:solidFill>
          </a:ln>
        </p:spPr>
        <p:txBody>
          <a:bodyPr wrap="square" rtlCol="0">
            <a:spAutoFit/>
          </a:bodyPr>
          <a:lstStyle/>
          <a:p>
            <a:pPr algn="ctr"/>
            <a:r>
              <a:rPr lang="bn-BD" sz="9600" dirty="0" smtClean="0">
                <a:solidFill>
                  <a:srgbClr val="7030A0"/>
                </a:solidFill>
                <a:latin typeface="NikoshBAN" panose="02000000000000000000" pitchFamily="2" charset="0"/>
                <a:cs typeface="NikoshBAN" panose="02000000000000000000" pitchFamily="2" charset="0"/>
              </a:rPr>
              <a:t>সবাইকে</a:t>
            </a:r>
            <a:r>
              <a:rPr lang="bn-BD" sz="9600" dirty="0" smtClean="0">
                <a:latin typeface="NikoshBAN" panose="02000000000000000000" pitchFamily="2" charset="0"/>
                <a:cs typeface="NikoshBAN" panose="02000000000000000000" pitchFamily="2" charset="0"/>
              </a:rPr>
              <a:t>  </a:t>
            </a:r>
            <a:r>
              <a:rPr lang="bn-BD" sz="9600" dirty="0" smtClean="0">
                <a:solidFill>
                  <a:srgbClr val="7030A0"/>
                </a:solidFill>
                <a:latin typeface="NikoshBAN" panose="02000000000000000000" pitchFamily="2" charset="0"/>
                <a:cs typeface="NikoshBAN" panose="02000000000000000000" pitchFamily="2" charset="0"/>
              </a:rPr>
              <a:t>ধন্যবাদ</a:t>
            </a:r>
            <a:endParaRPr lang="en-US" sz="9600" dirty="0">
              <a:solidFill>
                <a:srgbClr val="7030A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2745" y="2715492"/>
            <a:ext cx="5098474" cy="3782290"/>
          </a:xfrm>
          <a:prstGeom prst="rect">
            <a:avLst/>
          </a:prstGeom>
        </p:spPr>
      </p:pic>
    </p:spTree>
    <p:extLst>
      <p:ext uri="{BB962C8B-B14F-4D97-AF65-F5344CB8AC3E}">
        <p14:creationId xmlns:p14="http://schemas.microsoft.com/office/powerpoint/2010/main" val="118759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904"/>
            <a:ext cx="10515600" cy="1325563"/>
          </a:xfrm>
          <a:solidFill>
            <a:schemeClr val="accent5">
              <a:lumMod val="40000"/>
              <a:lumOff val="60000"/>
            </a:schemeClr>
          </a:solidFill>
          <a:ln w="76200">
            <a:solidFill>
              <a:schemeClr val="tx1"/>
            </a:solidFill>
          </a:ln>
        </p:spPr>
        <p:txBody>
          <a:bodyPr>
            <a:normAutofit/>
          </a:bodyPr>
          <a:lstStyle/>
          <a:p>
            <a:pPr algn="ctr"/>
            <a:r>
              <a:rPr lang="en-US" sz="4000" dirty="0" err="1" smtClean="0">
                <a:solidFill>
                  <a:srgbClr val="002060"/>
                </a:solidFill>
                <a:latin typeface="NikoshBAN" panose="02000000000000000000" pitchFamily="2" charset="0"/>
                <a:cs typeface="NikoshBAN" panose="02000000000000000000" pitchFamily="2" charset="0"/>
              </a:rPr>
              <a:t>শিক্ষক</a:t>
            </a:r>
            <a:r>
              <a:rPr lang="en-US" sz="4000" dirty="0" smtClean="0">
                <a:solidFill>
                  <a:srgbClr val="002060"/>
                </a:solidFill>
                <a:latin typeface="NikoshBAN" panose="02000000000000000000" pitchFamily="2" charset="0"/>
                <a:cs typeface="NikoshBAN" panose="02000000000000000000" pitchFamily="2" charset="0"/>
              </a:rPr>
              <a:t> </a:t>
            </a:r>
            <a:r>
              <a:rPr lang="en-US" sz="4000" dirty="0" err="1" smtClean="0">
                <a:solidFill>
                  <a:srgbClr val="002060"/>
                </a:solidFill>
                <a:latin typeface="NikoshBAN" panose="02000000000000000000" pitchFamily="2" charset="0"/>
                <a:cs typeface="NikoshBAN" panose="02000000000000000000" pitchFamily="2" charset="0"/>
              </a:rPr>
              <a:t>পরিচিতি</a:t>
            </a:r>
            <a:endParaRPr lang="en-US" sz="4000" dirty="0">
              <a:solidFill>
                <a:srgbClr val="002060"/>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solidFill>
            <a:schemeClr val="accent5">
              <a:lumMod val="40000"/>
              <a:lumOff val="60000"/>
            </a:schemeClr>
          </a:solidFill>
          <a:ln w="76200">
            <a:solidFill>
              <a:schemeClr val="tx1"/>
            </a:solidFill>
          </a:ln>
        </p:spPr>
        <p:txBody>
          <a:bodyPr>
            <a:normAutofit/>
          </a:bodyPr>
          <a:lstStyle/>
          <a:p>
            <a:pPr marL="0" indent="0">
              <a:buNone/>
            </a:pPr>
            <a:r>
              <a:rPr lang="bn-BD" sz="4000" dirty="0" smtClean="0">
                <a:latin typeface="NikoshBAN" panose="02000000000000000000" pitchFamily="2" charset="0"/>
                <a:cs typeface="NikoshBAN" panose="02000000000000000000" pitchFamily="2" charset="0"/>
              </a:rPr>
              <a:t>মোছাঃ সেরিন খন্দকার।</a:t>
            </a:r>
          </a:p>
          <a:p>
            <a:pPr marL="0" indent="0">
              <a:buNone/>
            </a:pPr>
            <a:r>
              <a:rPr lang="bn-BD" sz="4000" dirty="0" smtClean="0">
                <a:latin typeface="NikoshBAN" panose="02000000000000000000" pitchFamily="2" charset="0"/>
                <a:cs typeface="NikoshBAN" panose="02000000000000000000" pitchFamily="2" charset="0"/>
              </a:rPr>
              <a:t>সহকারি শিক্ষক ।</a:t>
            </a:r>
          </a:p>
          <a:p>
            <a:pPr marL="0" indent="0">
              <a:buNone/>
            </a:pPr>
            <a:r>
              <a:rPr lang="bn-BD" sz="4000" dirty="0" smtClean="0">
                <a:latin typeface="NikoshBAN" panose="02000000000000000000" pitchFamily="2" charset="0"/>
                <a:cs typeface="NikoshBAN" panose="02000000000000000000" pitchFamily="2" charset="0"/>
              </a:rPr>
              <a:t>দেওডোবা জামালিয়া সরকারি প্রাথমিক বিদ্যালয়।</a:t>
            </a:r>
          </a:p>
          <a:p>
            <a:pPr marL="0" indent="0">
              <a:buNone/>
            </a:pPr>
            <a:r>
              <a:rPr lang="bn-BD" sz="4000" dirty="0" smtClean="0">
                <a:latin typeface="NikoshBAN" panose="02000000000000000000" pitchFamily="2" charset="0"/>
                <a:cs typeface="NikoshBAN" panose="02000000000000000000" pitchFamily="2" charset="0"/>
              </a:rPr>
              <a:t>রংপুর সিটি কর্পোরেশন।</a:t>
            </a:r>
          </a:p>
          <a:p>
            <a:pPr marL="0" indent="0">
              <a:buNone/>
            </a:pPr>
            <a:endParaRPr lang="bn-BD" sz="4000" dirty="0">
              <a:latin typeface="NikoshBAN" panose="02000000000000000000" pitchFamily="2" charset="0"/>
              <a:cs typeface="NikoshBAN" panose="02000000000000000000" pitchFamily="2" charset="0"/>
            </a:endParaRPr>
          </a:p>
          <a:p>
            <a:pPr marL="0" indent="0">
              <a:buNone/>
            </a:pPr>
            <a:endParaRPr lang="bn-BD" sz="4000" dirty="0" smtClean="0">
              <a:latin typeface="NikoshBAN" panose="02000000000000000000" pitchFamily="2" charset="0"/>
              <a:cs typeface="NikoshBAN" panose="02000000000000000000" pitchFamily="2" charset="0"/>
            </a:endParaRPr>
          </a:p>
          <a:p>
            <a:pPr marL="0" indent="0">
              <a:buNone/>
            </a:pPr>
            <a:endParaRPr lang="bn-BD" sz="4000" dirty="0">
              <a:latin typeface="NikoshBAN" panose="02000000000000000000" pitchFamily="2" charset="0"/>
              <a:cs typeface="NikoshBAN" panose="02000000000000000000" pitchFamily="2" charset="0"/>
            </a:endParaRPr>
          </a:p>
          <a:p>
            <a:pPr marL="0" indent="0">
              <a:buNone/>
            </a:pPr>
            <a:endParaRPr lang="bn-BD" sz="4000" dirty="0" smtClean="0">
              <a:latin typeface="NikoshBAN" panose="02000000000000000000" pitchFamily="2" charset="0"/>
              <a:cs typeface="NikoshBAN" panose="02000000000000000000" pitchFamily="2" charset="0"/>
            </a:endParaRPr>
          </a:p>
          <a:p>
            <a:pPr marL="0" indent="0">
              <a:buNone/>
            </a:pPr>
            <a:endParaRPr lang="bn-BD" sz="4000" dirty="0">
              <a:latin typeface="NikoshBAN" panose="02000000000000000000" pitchFamily="2" charset="0"/>
              <a:cs typeface="NikoshBAN" panose="02000000000000000000" pitchFamily="2" charset="0"/>
            </a:endParaRPr>
          </a:p>
          <a:p>
            <a:pPr marL="0" indent="0">
              <a:buNone/>
            </a:pPr>
            <a:endParaRPr lang="bn-BD" sz="4000" dirty="0" smtClean="0">
              <a:latin typeface="NikoshBAN" panose="02000000000000000000" pitchFamily="2" charset="0"/>
              <a:cs typeface="NikoshBAN" panose="02000000000000000000" pitchFamily="2" charset="0"/>
            </a:endParaRPr>
          </a:p>
          <a:p>
            <a:pPr marL="0" indent="0">
              <a:buNone/>
            </a:pPr>
            <a:endParaRPr lang="bn-BD" sz="4000" dirty="0">
              <a:latin typeface="NikoshBAN" panose="02000000000000000000" pitchFamily="2" charset="0"/>
              <a:cs typeface="NikoshBAN" panose="02000000000000000000" pitchFamily="2" charset="0"/>
            </a:endParaRPr>
          </a:p>
          <a:p>
            <a:pPr marL="0" indent="0">
              <a:buNone/>
            </a:pPr>
            <a:endParaRPr lang="bn-BD" sz="4000" dirty="0" smtClean="0">
              <a:latin typeface="NikoshBAN" panose="02000000000000000000" pitchFamily="2" charset="0"/>
              <a:cs typeface="NikoshBAN" panose="02000000000000000000" pitchFamily="2" charset="0"/>
            </a:endParaRPr>
          </a:p>
          <a:p>
            <a:pPr marL="0" indent="0">
              <a:buNone/>
            </a:pPr>
            <a:endParaRPr lang="bn-BD" sz="4000" dirty="0">
              <a:latin typeface="NikoshBAN" panose="02000000000000000000" pitchFamily="2" charset="0"/>
              <a:cs typeface="NikoshBAN" panose="02000000000000000000" pitchFamily="2" charset="0"/>
            </a:endParaRPr>
          </a:p>
          <a:p>
            <a:pPr marL="0" indent="0">
              <a:buNone/>
            </a:pPr>
            <a:endParaRPr lang="bn-BD" sz="4000" dirty="0" smtClean="0">
              <a:latin typeface="NikoshBAN" panose="02000000000000000000" pitchFamily="2" charset="0"/>
              <a:cs typeface="NikoshBAN" panose="02000000000000000000" pitchFamily="2" charset="0"/>
            </a:endParaRPr>
          </a:p>
          <a:p>
            <a:pPr marL="0" indent="0">
              <a:buNone/>
            </a:pPr>
            <a:endParaRPr lang="bn-BD" sz="4000" dirty="0">
              <a:latin typeface="NikoshBAN" panose="02000000000000000000" pitchFamily="2" charset="0"/>
              <a:cs typeface="NikoshBAN" panose="02000000000000000000" pitchFamily="2" charset="0"/>
            </a:endParaRPr>
          </a:p>
          <a:p>
            <a:pPr marL="0" indent="0">
              <a:buNone/>
            </a:pPr>
            <a:endParaRPr lang="bn-BD" sz="4000" dirty="0" smtClean="0">
              <a:latin typeface="NikoshBAN" panose="02000000000000000000" pitchFamily="2" charset="0"/>
              <a:cs typeface="NikoshBAN" panose="02000000000000000000" pitchFamily="2" charset="0"/>
            </a:endParaRPr>
          </a:p>
          <a:p>
            <a:pPr marL="0" indent="0">
              <a:buNone/>
            </a:pP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8372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w="76200">
            <a:solidFill>
              <a:schemeClr val="tx1"/>
            </a:solidFill>
          </a:ln>
        </p:spPr>
        <p:txBody>
          <a:bodyPr>
            <a:normAutofit/>
          </a:bodyPr>
          <a:lstStyle/>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পাঠ পরিচিতি</a:t>
            </a:r>
            <a:endParaRPr lang="en-US" sz="4000" dirty="0">
              <a:solidFill>
                <a:schemeClr val="accent5">
                  <a:lumMod val="75000"/>
                </a:schemeClr>
              </a:solidFill>
              <a:latin typeface="NikoshBAN" panose="02000000000000000000" pitchFamily="2" charset="0"/>
              <a:cs typeface="NikoshBAN" panose="02000000000000000000" pitchFamily="2" charset="0"/>
            </a:endParaRPr>
          </a:p>
        </p:txBody>
      </p:sp>
      <p:sp>
        <p:nvSpPr>
          <p:cNvPr id="6" name="Rectangle 5"/>
          <p:cNvSpPr/>
          <p:nvPr/>
        </p:nvSpPr>
        <p:spPr>
          <a:xfrm>
            <a:off x="838201" y="2064327"/>
            <a:ext cx="10515599" cy="4461164"/>
          </a:xfrm>
          <a:prstGeom prst="rect">
            <a:avLst/>
          </a:prstGeom>
          <a:solidFill>
            <a:schemeClr val="accent1">
              <a:lumMod val="20000"/>
              <a:lumOff val="8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শ্রেণিঃ তৃতীয়</a:t>
            </a:r>
          </a:p>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বিষয়ঃ প্রাথমিক বিজ্ঞান।</a:t>
            </a:r>
          </a:p>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সাধারন পাঠঃ বিভিন্ন ধরনের পদার</a:t>
            </a:r>
          </a:p>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বিশেষ পাঠঃ পদার্থের তিন অবস্থা।</a:t>
            </a:r>
          </a:p>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সময়ঃ৪৫ মিনিট।</a:t>
            </a:r>
          </a:p>
          <a:p>
            <a:pPr algn="ctr"/>
            <a:r>
              <a:rPr lang="bn-BD" sz="4000" dirty="0" smtClean="0">
                <a:solidFill>
                  <a:schemeClr val="accent5">
                    <a:lumMod val="75000"/>
                  </a:schemeClr>
                </a:solidFill>
                <a:latin typeface="NikoshBAN" panose="02000000000000000000" pitchFamily="2" charset="0"/>
                <a:cs typeface="NikoshBAN" panose="02000000000000000000" pitchFamily="2" charset="0"/>
              </a:rPr>
              <a:t>তাংঃ ১০-০৩-২০২০।</a:t>
            </a:r>
            <a:endParaRPr lang="en-US" sz="4000"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4884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rot="10800000" flipV="1">
            <a:off x="657617" y="576715"/>
            <a:ext cx="10418617" cy="1100305"/>
          </a:xfrm>
          <a:prstGeom prst="flowChartTerminator">
            <a:avLst/>
          </a:prstGeom>
          <a:solidFill>
            <a:srgbClr val="00B05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FFFF00"/>
                </a:solidFill>
                <a:latin typeface="NikoshBAN" panose="02000000000000000000" pitchFamily="2" charset="0"/>
                <a:cs typeface="NikoshBAN" panose="02000000000000000000" pitchFamily="2" charset="0"/>
              </a:rPr>
              <a:t>শিখনফল</a:t>
            </a:r>
            <a:endParaRPr lang="en-US" sz="4000" dirty="0">
              <a:solidFill>
                <a:srgbClr val="FFFF00"/>
              </a:solidFill>
              <a:latin typeface="NikoshBAN" panose="02000000000000000000" pitchFamily="2" charset="0"/>
              <a:cs typeface="NikoshBAN" panose="02000000000000000000" pitchFamily="2" charset="0"/>
            </a:endParaRPr>
          </a:p>
        </p:txBody>
      </p:sp>
      <p:sp>
        <p:nvSpPr>
          <p:cNvPr id="4" name="Rounded Rectangle 3"/>
          <p:cNvSpPr/>
          <p:nvPr/>
        </p:nvSpPr>
        <p:spPr>
          <a:xfrm>
            <a:off x="657617" y="1939635"/>
            <a:ext cx="10563616" cy="3269673"/>
          </a:xfrm>
          <a:prstGeom prst="roundRect">
            <a:avLst/>
          </a:prstGeom>
          <a:solidFill>
            <a:srgbClr val="00B050"/>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FFFF00"/>
                </a:solidFill>
                <a:latin typeface="NikoshBAN" panose="02000000000000000000" pitchFamily="2" charset="0"/>
                <a:cs typeface="NikoshBAN" panose="02000000000000000000" pitchFamily="2" charset="0"/>
              </a:rPr>
              <a:t>পদার্থের তিন অবস্থার বৈশিষ্ট্য বলতে পারবে। </a:t>
            </a:r>
            <a:endParaRPr lang="en-US" sz="4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6055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4" y="2136630"/>
            <a:ext cx="2545717" cy="243551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6974" y="2313275"/>
            <a:ext cx="1752600" cy="26193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0340" y="2081068"/>
            <a:ext cx="2603995" cy="2546638"/>
          </a:xfrm>
          <a:prstGeom prst="rect">
            <a:avLst/>
          </a:prstGeom>
        </p:spPr>
      </p:pic>
    </p:spTree>
    <p:extLst>
      <p:ext uri="{BB962C8B-B14F-4D97-AF65-F5344CB8AC3E}">
        <p14:creationId xmlns:p14="http://schemas.microsoft.com/office/powerpoint/2010/main" val="210802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80">
                                          <p:stCondLst>
                                            <p:cond delay="0"/>
                                          </p:stCondLst>
                                        </p:cTn>
                                        <p:tgtEl>
                                          <p:spTgt spid="7"/>
                                        </p:tgtEl>
                                      </p:cBhvr>
                                    </p:animEffect>
                                    <p:anim calcmode="lin" valueType="num">
                                      <p:cBhvr>
                                        <p:cTn id="2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8" dur="26">
                                          <p:stCondLst>
                                            <p:cond delay="650"/>
                                          </p:stCondLst>
                                        </p:cTn>
                                        <p:tgtEl>
                                          <p:spTgt spid="7"/>
                                        </p:tgtEl>
                                      </p:cBhvr>
                                      <p:to x="100000" y="60000"/>
                                    </p:animScale>
                                    <p:animScale>
                                      <p:cBhvr>
                                        <p:cTn id="29" dur="166" decel="50000">
                                          <p:stCondLst>
                                            <p:cond delay="676"/>
                                          </p:stCondLst>
                                        </p:cTn>
                                        <p:tgtEl>
                                          <p:spTgt spid="7"/>
                                        </p:tgtEl>
                                      </p:cBhvr>
                                      <p:to x="100000" y="100000"/>
                                    </p:animScale>
                                    <p:animScale>
                                      <p:cBhvr>
                                        <p:cTn id="30" dur="26">
                                          <p:stCondLst>
                                            <p:cond delay="1312"/>
                                          </p:stCondLst>
                                        </p:cTn>
                                        <p:tgtEl>
                                          <p:spTgt spid="7"/>
                                        </p:tgtEl>
                                      </p:cBhvr>
                                      <p:to x="100000" y="80000"/>
                                    </p:animScale>
                                    <p:animScale>
                                      <p:cBhvr>
                                        <p:cTn id="31" dur="166" decel="50000">
                                          <p:stCondLst>
                                            <p:cond delay="1338"/>
                                          </p:stCondLst>
                                        </p:cTn>
                                        <p:tgtEl>
                                          <p:spTgt spid="7"/>
                                        </p:tgtEl>
                                      </p:cBhvr>
                                      <p:to x="100000" y="100000"/>
                                    </p:animScale>
                                    <p:animScale>
                                      <p:cBhvr>
                                        <p:cTn id="32" dur="26">
                                          <p:stCondLst>
                                            <p:cond delay="1642"/>
                                          </p:stCondLst>
                                        </p:cTn>
                                        <p:tgtEl>
                                          <p:spTgt spid="7"/>
                                        </p:tgtEl>
                                      </p:cBhvr>
                                      <p:to x="100000" y="90000"/>
                                    </p:animScale>
                                    <p:animScale>
                                      <p:cBhvr>
                                        <p:cTn id="33" dur="166" decel="50000">
                                          <p:stCondLst>
                                            <p:cond delay="1668"/>
                                          </p:stCondLst>
                                        </p:cTn>
                                        <p:tgtEl>
                                          <p:spTgt spid="7"/>
                                        </p:tgtEl>
                                      </p:cBhvr>
                                      <p:to x="100000" y="100000"/>
                                    </p:animScale>
                                    <p:animScale>
                                      <p:cBhvr>
                                        <p:cTn id="34" dur="26">
                                          <p:stCondLst>
                                            <p:cond delay="1808"/>
                                          </p:stCondLst>
                                        </p:cTn>
                                        <p:tgtEl>
                                          <p:spTgt spid="7"/>
                                        </p:tgtEl>
                                      </p:cBhvr>
                                      <p:to x="100000" y="95000"/>
                                    </p:animScale>
                                    <p:animScale>
                                      <p:cBhvr>
                                        <p:cTn id="35"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1536" y="531379"/>
            <a:ext cx="8028709" cy="2017858"/>
          </a:xfrm>
          <a:solidFill>
            <a:schemeClr val="accent4">
              <a:lumMod val="20000"/>
              <a:lumOff val="80000"/>
            </a:schemeClr>
          </a:solidFill>
          <a:ln w="76200">
            <a:solidFill>
              <a:srgbClr val="002060"/>
            </a:solidFill>
          </a:ln>
        </p:spPr>
        <p:txBody>
          <a:bodyPr>
            <a:normAutofit/>
          </a:bodyPr>
          <a:lstStyle/>
          <a:p>
            <a:pPr algn="ctr"/>
            <a:r>
              <a:rPr lang="en-US" sz="4000" dirty="0" err="1" smtClean="0">
                <a:solidFill>
                  <a:schemeClr val="bg2">
                    <a:lumMod val="25000"/>
                  </a:schemeClr>
                </a:solidFill>
                <a:latin typeface="NikoshBAN" panose="02000000000000000000" pitchFamily="2" charset="0"/>
                <a:cs typeface="NikoshBAN" panose="02000000000000000000" pitchFamily="2" charset="0"/>
              </a:rPr>
              <a:t>আজকের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পাঠ</a:t>
            </a:r>
            <a:endParaRPr lang="en-US" sz="40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658091" y="2923310"/>
            <a:ext cx="10515600" cy="2286000"/>
          </a:xfrm>
          <a:solidFill>
            <a:schemeClr val="accent4">
              <a:lumMod val="20000"/>
              <a:lumOff val="80000"/>
            </a:schemeClr>
          </a:solidFill>
          <a:ln w="76200">
            <a:solidFill>
              <a:srgbClr val="002060"/>
            </a:solidFill>
          </a:ln>
        </p:spPr>
        <p:txBody>
          <a:bodyPr>
            <a:normAutofit/>
          </a:bodyPr>
          <a:lstStyle/>
          <a:p>
            <a:pPr marL="0" indent="0" algn="ctr">
              <a:buNone/>
            </a:pPr>
            <a:endParaRPr lang="bn-BD" sz="4000" dirty="0">
              <a:solidFill>
                <a:srgbClr val="002060"/>
              </a:solidFill>
              <a:latin typeface="NikoshBAN" panose="02000000000000000000" pitchFamily="2" charset="0"/>
              <a:cs typeface="NikoshBAN" panose="02000000000000000000" pitchFamily="2" charset="0"/>
            </a:endParaRPr>
          </a:p>
          <a:p>
            <a:pPr marL="0" indent="0" algn="ctr">
              <a:buNone/>
            </a:pPr>
            <a:r>
              <a:rPr lang="bn-BD" sz="4000" dirty="0" smtClean="0">
                <a:latin typeface="NikoshBAN" panose="02000000000000000000" pitchFamily="2" charset="0"/>
                <a:cs typeface="NikoshBAN" panose="02000000000000000000" pitchFamily="2" charset="0"/>
              </a:rPr>
              <a:t> পদার্থের তিন আবস্থা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1489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900" y="1454294"/>
            <a:ext cx="1752600" cy="2619375"/>
          </a:xfrm>
          <a:prstGeom prst="rect">
            <a:avLst/>
          </a:prstGeom>
        </p:spPr>
      </p:pic>
      <p:sp>
        <p:nvSpPr>
          <p:cNvPr id="6" name="TextBox 5"/>
          <p:cNvSpPr txBox="1"/>
          <p:nvPr/>
        </p:nvSpPr>
        <p:spPr>
          <a:xfrm>
            <a:off x="801900" y="4475017"/>
            <a:ext cx="2138727" cy="707886"/>
          </a:xfrm>
          <a:prstGeom prst="rect">
            <a:avLst/>
          </a:prstGeom>
          <a:noFill/>
          <a:ln w="76200">
            <a:solidFill>
              <a:schemeClr val="tx1"/>
            </a:solidFill>
          </a:ln>
        </p:spPr>
        <p:txBody>
          <a:bodyPr wrap="none" rtlCol="0">
            <a:spAutoFit/>
          </a:bodyPr>
          <a:lstStyle/>
          <a:p>
            <a:r>
              <a:rPr lang="bn-BD" sz="4000" dirty="0" smtClean="0">
                <a:solidFill>
                  <a:srgbClr val="0070C0"/>
                </a:solidFill>
                <a:latin typeface="NikoshBAN" panose="02000000000000000000" pitchFamily="2" charset="0"/>
                <a:cs typeface="NikoshBAN" panose="02000000000000000000" pitchFamily="2" charset="0"/>
              </a:rPr>
              <a:t>কঠিন</a:t>
            </a:r>
            <a:r>
              <a:rPr lang="bn-BD" sz="4000" dirty="0" smtClean="0">
                <a:latin typeface="NikoshBAN" panose="02000000000000000000" pitchFamily="2" charset="0"/>
                <a:cs typeface="NikoshBAN" panose="02000000000000000000" pitchFamily="2" charset="0"/>
              </a:rPr>
              <a:t> </a:t>
            </a:r>
            <a:r>
              <a:rPr lang="bn-BD" sz="4000" dirty="0" smtClean="0">
                <a:solidFill>
                  <a:srgbClr val="0070C0"/>
                </a:solidFill>
                <a:latin typeface="NikoshBAN" panose="02000000000000000000" pitchFamily="2" charset="0"/>
                <a:cs typeface="NikoshBAN" panose="02000000000000000000" pitchFamily="2" charset="0"/>
              </a:rPr>
              <a:t>পদার্থ</a:t>
            </a:r>
            <a:r>
              <a:rPr lang="bn-BD" sz="4000" dirty="0" smtClean="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7" name="TextBox 6"/>
          <p:cNvSpPr txBox="1"/>
          <p:nvPr/>
        </p:nvSpPr>
        <p:spPr>
          <a:xfrm>
            <a:off x="3172691" y="1316180"/>
            <a:ext cx="8478982" cy="3170099"/>
          </a:xfrm>
          <a:prstGeom prst="rect">
            <a:avLst/>
          </a:prstGeom>
          <a:noFill/>
          <a:ln w="76200">
            <a:solidFill>
              <a:schemeClr val="tx1"/>
            </a:solidFill>
          </a:ln>
        </p:spPr>
        <p:txBody>
          <a:bodyPr wrap="square" rtlCol="0">
            <a:spAutoFit/>
          </a:bodyPr>
          <a:lstStyle/>
          <a:p>
            <a:pPr algn="just"/>
            <a:r>
              <a:rPr lang="bn-BD" sz="4000" dirty="0" smtClean="0">
                <a:solidFill>
                  <a:srgbClr val="0070C0"/>
                </a:solidFill>
                <a:latin typeface="NikoshBAN" panose="02000000000000000000" pitchFamily="2" charset="0"/>
                <a:cs typeface="NikoshBAN" panose="02000000000000000000" pitchFamily="2" charset="0"/>
              </a:rPr>
              <a:t>কঠিনপদার্থের নির্দিষ্ট আয়তন এবং আকার থাকে। যেমন –পাথর । পাথর নিজে নিজে তার আয়তন বা আকার পরিবর্তন করেনা। উঁচু থেকে এক খন্ড পাথর নিচে ফেললে এর আয়তন এবং আকার একই থাকে।  পেন্সিল, </a:t>
            </a:r>
            <a:r>
              <a:rPr lang="en-US" sz="4000" dirty="0" err="1" smtClean="0">
                <a:solidFill>
                  <a:srgbClr val="0070C0"/>
                </a:solidFill>
                <a:latin typeface="NikoshBAN" panose="02000000000000000000" pitchFamily="2" charset="0"/>
                <a:cs typeface="NikoshBAN" panose="02000000000000000000" pitchFamily="2" charset="0"/>
              </a:rPr>
              <a:t>ইট</a:t>
            </a:r>
            <a:r>
              <a:rPr lang="bn-BD" sz="4000" dirty="0" smtClean="0">
                <a:solidFill>
                  <a:srgbClr val="0070C0"/>
                </a:solidFill>
                <a:latin typeface="NikoshBAN" panose="02000000000000000000" pitchFamily="2" charset="0"/>
                <a:cs typeface="NikoshBAN" panose="02000000000000000000" pitchFamily="2" charset="0"/>
              </a:rPr>
              <a:t> ইত্যাদি কঠিন পদার্থ।</a:t>
            </a:r>
            <a:endParaRPr lang="en-US" sz="40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1259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anim calcmode="lin" valueType="num">
                                      <p:cBhvr>
                                        <p:cTn id="21" dur="2000" fill="hold"/>
                                        <p:tgtEl>
                                          <p:spTgt spid="7"/>
                                        </p:tgtEl>
                                        <p:attrNameLst>
                                          <p:attrName>ppt_w</p:attrName>
                                        </p:attrNameLst>
                                      </p:cBhvr>
                                      <p:tavLst>
                                        <p:tav tm="0" fmla="#ppt_w*sin(2.5*pi*$)">
                                          <p:val>
                                            <p:fltVal val="0"/>
                                          </p:val>
                                        </p:tav>
                                        <p:tav tm="100000">
                                          <p:val>
                                            <p:fltVal val="1"/>
                                          </p:val>
                                        </p:tav>
                                      </p:tavLst>
                                    </p:anim>
                                    <p:anim calcmode="lin" valueType="num">
                                      <p:cBhvr>
                                        <p:cTn id="22"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91" y="1485323"/>
            <a:ext cx="2933700" cy="2806700"/>
          </a:xfrm>
          <a:prstGeom prst="rect">
            <a:avLst/>
          </a:prstGeom>
        </p:spPr>
      </p:pic>
      <p:sp>
        <p:nvSpPr>
          <p:cNvPr id="5" name="Oval 4"/>
          <p:cNvSpPr/>
          <p:nvPr/>
        </p:nvSpPr>
        <p:spPr>
          <a:xfrm>
            <a:off x="633846" y="5029200"/>
            <a:ext cx="2299854" cy="678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anose="02000000000000000000" pitchFamily="2" charset="0"/>
                <a:cs typeface="NikoshBAN" panose="02000000000000000000" pitchFamily="2" charset="0"/>
              </a:rPr>
              <a:t>তরল পদার্থ</a:t>
            </a:r>
            <a:endParaRPr lang="en-US" sz="3200" dirty="0">
              <a:latin typeface="NikoshBAN" panose="02000000000000000000" pitchFamily="2" charset="0"/>
              <a:cs typeface="NikoshBAN" panose="02000000000000000000" pitchFamily="2" charset="0"/>
            </a:endParaRPr>
          </a:p>
        </p:txBody>
      </p:sp>
      <p:sp>
        <p:nvSpPr>
          <p:cNvPr id="7" name="Rectangle 6"/>
          <p:cNvSpPr/>
          <p:nvPr/>
        </p:nvSpPr>
        <p:spPr>
          <a:xfrm>
            <a:off x="3546764" y="983673"/>
            <a:ext cx="8534400" cy="4322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4000" dirty="0" smtClean="0">
                <a:latin typeface="NikoshBAN" panose="02000000000000000000" pitchFamily="2" charset="0"/>
                <a:cs typeface="NikoshBAN" panose="02000000000000000000" pitchFamily="2" charset="0"/>
              </a:rPr>
              <a:t>তরল পদার্থের নিজেস্ব আয়তন আছে কিন্তু নির্দিষ্ট আকার থাকে না। তরল পদার্থ যে পাত্রে রাখা হয় সেই পাত্রের আকার ধারণ করে।  উদাহারণ হিসেবে বলা যায় ফলে রস গ্লাসে ঢাললে গ্লাসের আকার ধারন করে। টেবিল </a:t>
            </a:r>
            <a:r>
              <a:rPr lang="bn-BD" sz="4000" dirty="0" smtClean="0">
                <a:latin typeface="NikoshBAN" panose="02000000000000000000" pitchFamily="2" charset="0"/>
                <a:cs typeface="NikoshBAN" panose="02000000000000000000" pitchFamily="2" charset="0"/>
              </a:rPr>
              <a:t>বা</a:t>
            </a:r>
            <a:r>
              <a:rPr lang="en-US" sz="4000" dirty="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মে</a:t>
            </a:r>
            <a:r>
              <a:rPr lang="bn-BD" sz="4000" dirty="0" smtClean="0">
                <a:latin typeface="NikoshBAN" panose="02000000000000000000" pitchFamily="2" charset="0"/>
                <a:cs typeface="NikoshBAN" panose="02000000000000000000" pitchFamily="2" charset="0"/>
              </a:rPr>
              <a:t>ঝেতে </a:t>
            </a:r>
            <a:r>
              <a:rPr lang="bn-BD" sz="4000" dirty="0" smtClean="0">
                <a:latin typeface="NikoshBAN" panose="02000000000000000000" pitchFamily="2" charset="0"/>
                <a:cs typeface="NikoshBAN" panose="02000000000000000000" pitchFamily="2" charset="0"/>
              </a:rPr>
              <a:t>পড়লে চারদিকে ছরিয়ে পড়ে ।পানি, শরবত, </a:t>
            </a:r>
            <a:r>
              <a:rPr lang="bn-BD" sz="4000" dirty="0" smtClean="0">
                <a:latin typeface="NikoshBAN" panose="02000000000000000000" pitchFamily="2" charset="0"/>
                <a:cs typeface="NikoshBAN" panose="02000000000000000000" pitchFamily="2" charset="0"/>
              </a:rPr>
              <a:t>দুধ,তেল</a:t>
            </a:r>
            <a:r>
              <a:rPr lang="en-US" sz="4000" dirty="0" smtClean="0">
                <a:latin typeface="NikoshBAN" panose="02000000000000000000" pitchFamily="2" charset="0"/>
                <a:cs typeface="NikoshBAN" panose="02000000000000000000" pitchFamily="2" charset="0"/>
              </a:rPr>
              <a:t>,</a:t>
            </a:r>
            <a:r>
              <a:rPr lang="bn-BD" sz="4000" dirty="0" smtClean="0">
                <a:latin typeface="NikoshBAN" panose="02000000000000000000" pitchFamily="2" charset="0"/>
                <a:cs typeface="NikoshBAN" panose="02000000000000000000" pitchFamily="2" charset="0"/>
              </a:rPr>
              <a:t> </a:t>
            </a:r>
            <a:r>
              <a:rPr lang="bn-BD" sz="4000" dirty="0" smtClean="0">
                <a:latin typeface="NikoshBAN" panose="02000000000000000000" pitchFamily="2" charset="0"/>
                <a:cs typeface="NikoshBAN" panose="02000000000000000000" pitchFamily="2" charset="0"/>
              </a:rPr>
              <a:t>ফলের রস ইত্যাদি তরল ।</a:t>
            </a:r>
            <a:r>
              <a:rPr lang="en-US" sz="4000" dirty="0" err="1" smtClean="0">
                <a:latin typeface="NikoshBAN" panose="02000000000000000000" pitchFamily="2" charset="0"/>
                <a:cs typeface="NikoshBAN" panose="02000000000000000000" pitchFamily="2" charset="0"/>
              </a:rPr>
              <a:t>পদার্থ</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5448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4" y="471384"/>
            <a:ext cx="3062288" cy="3311238"/>
          </a:xfrm>
          <a:prstGeom prst="rect">
            <a:avLst/>
          </a:prstGeom>
        </p:spPr>
      </p:pic>
      <p:sp>
        <p:nvSpPr>
          <p:cNvPr id="6" name="TextBox 5"/>
          <p:cNvSpPr txBox="1"/>
          <p:nvPr/>
        </p:nvSpPr>
        <p:spPr>
          <a:xfrm>
            <a:off x="346363" y="3865418"/>
            <a:ext cx="2230581"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বায়বীয় পদার্থ</a:t>
            </a:r>
            <a:endParaRPr lang="en-US" sz="3600" dirty="0">
              <a:latin typeface="NikoshBAN" panose="02000000000000000000" pitchFamily="2" charset="0"/>
              <a:cs typeface="NikoshBAN" panose="02000000000000000000" pitchFamily="2" charset="0"/>
            </a:endParaRPr>
          </a:p>
        </p:txBody>
      </p:sp>
      <p:sp>
        <p:nvSpPr>
          <p:cNvPr id="7" name="TextBox 6"/>
          <p:cNvSpPr txBox="1"/>
          <p:nvPr/>
        </p:nvSpPr>
        <p:spPr>
          <a:xfrm>
            <a:off x="4364182" y="803564"/>
            <a:ext cx="7523018" cy="2554545"/>
          </a:xfrm>
          <a:prstGeom prst="rect">
            <a:avLst/>
          </a:prstGeom>
          <a:solidFill>
            <a:schemeClr val="accent5">
              <a:lumMod val="20000"/>
              <a:lumOff val="80000"/>
            </a:schemeClr>
          </a:solidFill>
          <a:ln w="76200">
            <a:solidFill>
              <a:schemeClr val="tx1"/>
            </a:solidFill>
          </a:ln>
        </p:spPr>
        <p:txBody>
          <a:bodyPr wrap="square" rtlCol="0">
            <a:spAutoFit/>
          </a:bodyPr>
          <a:lstStyle/>
          <a:p>
            <a:r>
              <a:rPr lang="bn-BD" sz="4000" dirty="0" smtClean="0">
                <a:latin typeface="NikoshBAN" panose="02000000000000000000" pitchFamily="2" charset="0"/>
                <a:cs typeface="NikoshBAN" panose="02000000000000000000" pitchFamily="2" charset="0"/>
              </a:rPr>
              <a:t>বায়বীয় পদার্থের নির্দিষ্ট কোন আয়তন এবং আকার নেই। বদ্ধ পাত্রের পুরো  জায়গা দখল করে থাকে। বায়ু এবং জলীয় বাষ্প বায়বীয় পদার্থ।</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3089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261</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NikoshBAN</vt:lpstr>
      <vt:lpstr>Office Theme</vt:lpstr>
      <vt:lpstr>PowerPoint Presentation</vt:lpstr>
      <vt:lpstr>শিক্ষক পরিচিতি</vt:lpstr>
      <vt:lpstr>পাঠ পরিচিতি</vt:lpstr>
      <vt:lpstr>PowerPoint Presentation</vt:lpstr>
      <vt:lpstr>PowerPoint Presentation</vt:lpstr>
      <vt:lpstr>আজকের পাঠ</vt:lpstr>
      <vt:lpstr>PowerPoint Presentation</vt:lpstr>
      <vt:lpstr>PowerPoint Presentation</vt:lpstr>
      <vt:lpstr>PowerPoint Presentation</vt:lpstr>
      <vt:lpstr>পাঠ্য বই সংযোগ</vt:lpstr>
      <vt:lpstr>দলীয় কাজ </vt:lpstr>
      <vt:lpstr>মূল্যায়ন</vt:lpstr>
      <vt:lpstr>বাড়ীর কাজ</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 ।</dc:title>
  <dc:creator>Windows User</dc:creator>
  <cp:lastModifiedBy>Windows User</cp:lastModifiedBy>
  <cp:revision>64</cp:revision>
  <dcterms:created xsi:type="dcterms:W3CDTF">2020-03-11T03:34:04Z</dcterms:created>
  <dcterms:modified xsi:type="dcterms:W3CDTF">2020-03-13T04:09:43Z</dcterms:modified>
</cp:coreProperties>
</file>