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9" r:id="rId4"/>
    <p:sldId id="258" r:id="rId5"/>
    <p:sldId id="276" r:id="rId6"/>
    <p:sldId id="277" r:id="rId7"/>
    <p:sldId id="259" r:id="rId8"/>
    <p:sldId id="261" r:id="rId9"/>
    <p:sldId id="262" r:id="rId10"/>
    <p:sldId id="273" r:id="rId11"/>
    <p:sldId id="270" r:id="rId12"/>
    <p:sldId id="265" r:id="rId13"/>
    <p:sldId id="275" r:id="rId14"/>
    <p:sldId id="266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83DB9-C617-4AC5-A3C4-08933D1497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E21C6-CAA3-4C5B-BEB3-065DAE29EFF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শ্রেনী</a:t>
          </a:r>
          <a:r>
            <a:rPr lang="en-US" dirty="0" smtClean="0">
              <a:solidFill>
                <a:schemeClr val="tx1"/>
              </a:solidFill>
            </a:rPr>
            <a:t> – ৬ </a:t>
          </a:r>
          <a:r>
            <a:rPr lang="en-US" dirty="0" err="1" smtClean="0">
              <a:solidFill>
                <a:schemeClr val="tx1"/>
              </a:solidFill>
            </a:rPr>
            <a:t>ষ্ঠ</a:t>
          </a:r>
          <a:endParaRPr lang="en-US" dirty="0">
            <a:solidFill>
              <a:schemeClr val="tx1"/>
            </a:solidFill>
          </a:endParaRPr>
        </a:p>
      </dgm:t>
    </dgm:pt>
    <dgm:pt modelId="{58FEC39E-CC61-4A89-9BC1-228D86B5C412}" type="parTrans" cxnId="{CEAE4A5A-7ED8-4461-82BE-62800F363FD0}">
      <dgm:prSet/>
      <dgm:spPr/>
      <dgm:t>
        <a:bodyPr/>
        <a:lstStyle/>
        <a:p>
          <a:endParaRPr lang="en-US"/>
        </a:p>
      </dgm:t>
    </dgm:pt>
    <dgm:pt modelId="{928F85EF-8129-413C-9888-1DEBE3146476}" type="sibTrans" cxnId="{CEAE4A5A-7ED8-4461-82BE-62800F363FD0}">
      <dgm:prSet/>
      <dgm:spPr/>
      <dgm:t>
        <a:bodyPr/>
        <a:lstStyle/>
        <a:p>
          <a:endParaRPr lang="en-US"/>
        </a:p>
      </dgm:t>
    </dgm:pt>
    <dgm:pt modelId="{8AEA914F-F930-459A-A51C-C0116BD86EA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বিষয়</a:t>
          </a:r>
          <a:r>
            <a:rPr lang="en-US" dirty="0" smtClean="0">
              <a:solidFill>
                <a:schemeClr val="tx1"/>
              </a:solidFill>
            </a:rPr>
            <a:t>- </a:t>
          </a:r>
          <a:r>
            <a:rPr lang="en-US" dirty="0" err="1" smtClean="0">
              <a:solidFill>
                <a:schemeClr val="tx1"/>
              </a:solidFill>
            </a:rPr>
            <a:t>গণিত</a:t>
          </a:r>
          <a:endParaRPr lang="en-US" dirty="0">
            <a:solidFill>
              <a:schemeClr val="tx1"/>
            </a:solidFill>
          </a:endParaRPr>
        </a:p>
      </dgm:t>
    </dgm:pt>
    <dgm:pt modelId="{4AC31C26-FF5E-4E8A-A592-B4317AAA10B1}" type="parTrans" cxnId="{98E6B253-09F4-4890-A56C-A19E843196B9}">
      <dgm:prSet/>
      <dgm:spPr/>
      <dgm:t>
        <a:bodyPr/>
        <a:lstStyle/>
        <a:p>
          <a:endParaRPr lang="en-US"/>
        </a:p>
      </dgm:t>
    </dgm:pt>
    <dgm:pt modelId="{45DC97E1-8807-4F1E-9D01-5A70982F95DA}" type="sibTrans" cxnId="{98E6B253-09F4-4890-A56C-A19E843196B9}">
      <dgm:prSet/>
      <dgm:spPr/>
      <dgm:t>
        <a:bodyPr/>
        <a:lstStyle/>
        <a:p>
          <a:endParaRPr lang="en-US"/>
        </a:p>
      </dgm:t>
    </dgm:pt>
    <dgm:pt modelId="{444335A3-636E-4799-B382-B7CCA32B9C6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আজকের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পাঠঃ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তথ্য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উপাত্ত</a:t>
          </a:r>
          <a:endParaRPr lang="en-US" dirty="0">
            <a:solidFill>
              <a:schemeClr val="tx1"/>
            </a:solidFill>
          </a:endParaRPr>
        </a:p>
      </dgm:t>
    </dgm:pt>
    <dgm:pt modelId="{B64E6F4D-2344-414A-BCF1-02488A0CDB1E}" type="parTrans" cxnId="{169C16B9-5866-4C26-93F4-3DBB1B4BF88A}">
      <dgm:prSet/>
      <dgm:spPr/>
      <dgm:t>
        <a:bodyPr/>
        <a:lstStyle/>
        <a:p>
          <a:endParaRPr lang="en-US"/>
        </a:p>
      </dgm:t>
    </dgm:pt>
    <dgm:pt modelId="{FF01909E-5371-40D3-9E42-3765BB997C83}" type="sibTrans" cxnId="{169C16B9-5866-4C26-93F4-3DBB1B4BF88A}">
      <dgm:prSet/>
      <dgm:spPr/>
      <dgm:t>
        <a:bodyPr/>
        <a:lstStyle/>
        <a:p>
          <a:endParaRPr lang="en-US"/>
        </a:p>
      </dgm:t>
    </dgm:pt>
    <dgm:pt modelId="{04B13FE3-5648-48F1-B819-60D5A9BF446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অধ্যায়</a:t>
          </a:r>
          <a:r>
            <a:rPr lang="en-US" dirty="0" smtClean="0">
              <a:solidFill>
                <a:schemeClr val="tx1"/>
              </a:solidFill>
            </a:rPr>
            <a:t>- ৮ম</a:t>
          </a:r>
          <a:endParaRPr lang="en-US" dirty="0">
            <a:solidFill>
              <a:schemeClr val="tx1"/>
            </a:solidFill>
          </a:endParaRPr>
        </a:p>
      </dgm:t>
    </dgm:pt>
    <dgm:pt modelId="{5A3BA43A-1F72-4689-ACE8-BBBD49FF6ACD}" type="parTrans" cxnId="{1A3C787B-1B96-4E70-AD10-0D5496DE70F6}">
      <dgm:prSet/>
      <dgm:spPr/>
      <dgm:t>
        <a:bodyPr/>
        <a:lstStyle/>
        <a:p>
          <a:endParaRPr lang="en-US"/>
        </a:p>
      </dgm:t>
    </dgm:pt>
    <dgm:pt modelId="{D27505AE-C8F3-4CF4-AEF0-D19BC7429D4D}" type="sibTrans" cxnId="{1A3C787B-1B96-4E70-AD10-0D5496DE70F6}">
      <dgm:prSet/>
      <dgm:spPr/>
      <dgm:t>
        <a:bodyPr/>
        <a:lstStyle/>
        <a:p>
          <a:endParaRPr lang="en-US"/>
        </a:p>
      </dgm:t>
    </dgm:pt>
    <dgm:pt modelId="{803748B4-F9B7-48ED-A9EA-CB0CC20EAEDA}" type="pres">
      <dgm:prSet presAssocID="{F9D83DB9-C617-4AC5-A3C4-08933D1497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934DB4B-5468-40A4-8008-6C1E0192893F}" type="pres">
      <dgm:prSet presAssocID="{F9D83DB9-C617-4AC5-A3C4-08933D1497DC}" presName="Name1" presStyleCnt="0"/>
      <dgm:spPr/>
    </dgm:pt>
    <dgm:pt modelId="{EA74A7FC-0FBE-4779-B6AF-EA5170F153BA}" type="pres">
      <dgm:prSet presAssocID="{F9D83DB9-C617-4AC5-A3C4-08933D1497DC}" presName="cycle" presStyleCnt="0"/>
      <dgm:spPr/>
    </dgm:pt>
    <dgm:pt modelId="{642B3D72-5FFF-435B-8F97-B74EF8C8B2EA}" type="pres">
      <dgm:prSet presAssocID="{F9D83DB9-C617-4AC5-A3C4-08933D1497DC}" presName="srcNode" presStyleLbl="node1" presStyleIdx="0" presStyleCnt="4"/>
      <dgm:spPr/>
    </dgm:pt>
    <dgm:pt modelId="{43E9E7A5-990F-4C9A-8611-D926C6321162}" type="pres">
      <dgm:prSet presAssocID="{F9D83DB9-C617-4AC5-A3C4-08933D1497DC}" presName="conn" presStyleLbl="parChTrans1D2" presStyleIdx="0" presStyleCnt="1"/>
      <dgm:spPr/>
      <dgm:t>
        <a:bodyPr/>
        <a:lstStyle/>
        <a:p>
          <a:endParaRPr lang="en-US"/>
        </a:p>
      </dgm:t>
    </dgm:pt>
    <dgm:pt modelId="{ECF78A7A-9A3A-450B-ADE5-35E150B6C0C1}" type="pres">
      <dgm:prSet presAssocID="{F9D83DB9-C617-4AC5-A3C4-08933D1497DC}" presName="extraNode" presStyleLbl="node1" presStyleIdx="0" presStyleCnt="4"/>
      <dgm:spPr/>
    </dgm:pt>
    <dgm:pt modelId="{F3A154C3-E068-48B7-A055-10228F6B092A}" type="pres">
      <dgm:prSet presAssocID="{F9D83DB9-C617-4AC5-A3C4-08933D1497DC}" presName="dstNode" presStyleLbl="node1" presStyleIdx="0" presStyleCnt="4"/>
      <dgm:spPr/>
    </dgm:pt>
    <dgm:pt modelId="{F44F1170-D375-4DBE-875A-4B3C6E3C5C3E}" type="pres">
      <dgm:prSet presAssocID="{3D8E21C6-CAA3-4C5B-BEB3-065DAE29EFF7}" presName="text_1" presStyleLbl="node1" presStyleIdx="0" presStyleCnt="4" custLinFactNeighborX="285" custLinFactNeighborY="2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B9189-4E47-498E-A58F-72896F4DD66D}" type="pres">
      <dgm:prSet presAssocID="{3D8E21C6-CAA3-4C5B-BEB3-065DAE29EFF7}" presName="accent_1" presStyleCnt="0"/>
      <dgm:spPr/>
    </dgm:pt>
    <dgm:pt modelId="{5012183D-C439-4159-9830-2A9C8A664C3A}" type="pres">
      <dgm:prSet presAssocID="{3D8E21C6-CAA3-4C5B-BEB3-065DAE29EFF7}" presName="accentRepeatNode" presStyleLbl="solidFgAcc1" presStyleIdx="0" presStyleCnt="4"/>
      <dgm:spPr>
        <a:solidFill>
          <a:srgbClr val="C00000"/>
        </a:solidFill>
      </dgm:spPr>
    </dgm:pt>
    <dgm:pt modelId="{60114F8B-BD6D-4995-B169-BE5552DF180A}" type="pres">
      <dgm:prSet presAssocID="{8AEA914F-F930-459A-A51C-C0116BD86EA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8F45B-5687-477E-BFAE-1E57FDA29102}" type="pres">
      <dgm:prSet presAssocID="{8AEA914F-F930-459A-A51C-C0116BD86EA7}" presName="accent_2" presStyleCnt="0"/>
      <dgm:spPr/>
    </dgm:pt>
    <dgm:pt modelId="{EEE867D3-6C88-4C78-81EE-539D889EAD7B}" type="pres">
      <dgm:prSet presAssocID="{8AEA914F-F930-459A-A51C-C0116BD86EA7}" presName="accentRepeatNode" presStyleLbl="solidFgAcc1" presStyleIdx="1" presStyleCnt="4"/>
      <dgm:spPr>
        <a:solidFill>
          <a:srgbClr val="C00000"/>
        </a:solidFill>
      </dgm:spPr>
    </dgm:pt>
    <dgm:pt modelId="{2FF83208-38AA-4155-AE46-07E00E03C7CF}" type="pres">
      <dgm:prSet presAssocID="{04B13FE3-5648-48F1-B819-60D5A9BF4461}" presName="text_3" presStyleLbl="node1" presStyleIdx="2" presStyleCnt="4" custLinFactNeighborX="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A573B-7C8C-4347-9B9D-4CBFDE31F6A5}" type="pres">
      <dgm:prSet presAssocID="{04B13FE3-5648-48F1-B819-60D5A9BF4461}" presName="accent_3" presStyleCnt="0"/>
      <dgm:spPr/>
    </dgm:pt>
    <dgm:pt modelId="{12FCD36F-5405-4F31-9741-E099D74F3DB5}" type="pres">
      <dgm:prSet presAssocID="{04B13FE3-5648-48F1-B819-60D5A9BF4461}" presName="accentRepeatNode" presStyleLbl="solidFgAcc1" presStyleIdx="2" presStyleCnt="4"/>
      <dgm:spPr>
        <a:solidFill>
          <a:srgbClr val="C00000"/>
        </a:solidFill>
      </dgm:spPr>
    </dgm:pt>
    <dgm:pt modelId="{954D6972-CA28-46DE-93C4-870BC9466F87}" type="pres">
      <dgm:prSet presAssocID="{444335A3-636E-4799-B382-B7CCA32B9C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62B95-9AFA-4685-B1D1-1D4A51E1294B}" type="pres">
      <dgm:prSet presAssocID="{444335A3-636E-4799-B382-B7CCA32B9C68}" presName="accent_4" presStyleCnt="0"/>
      <dgm:spPr/>
    </dgm:pt>
    <dgm:pt modelId="{888586B5-D8E7-46BB-96A4-81B4E2E9A35C}" type="pres">
      <dgm:prSet presAssocID="{444335A3-636E-4799-B382-B7CCA32B9C68}" presName="accentRepeatNode" presStyleLbl="solidFgAcc1" presStyleIdx="3" presStyleCnt="4"/>
      <dgm:spPr>
        <a:solidFill>
          <a:srgbClr val="C00000"/>
        </a:solidFill>
      </dgm:spPr>
    </dgm:pt>
  </dgm:ptLst>
  <dgm:cxnLst>
    <dgm:cxn modelId="{1A3C787B-1B96-4E70-AD10-0D5496DE70F6}" srcId="{F9D83DB9-C617-4AC5-A3C4-08933D1497DC}" destId="{04B13FE3-5648-48F1-B819-60D5A9BF4461}" srcOrd="2" destOrd="0" parTransId="{5A3BA43A-1F72-4689-ACE8-BBBD49FF6ACD}" sibTransId="{D27505AE-C8F3-4CF4-AEF0-D19BC7429D4D}"/>
    <dgm:cxn modelId="{8544BF18-E3E0-46F5-9CD2-C7191F23D54D}" type="presOf" srcId="{8AEA914F-F930-459A-A51C-C0116BD86EA7}" destId="{60114F8B-BD6D-4995-B169-BE5552DF180A}" srcOrd="0" destOrd="0" presId="urn:microsoft.com/office/officeart/2008/layout/VerticalCurvedList"/>
    <dgm:cxn modelId="{ED120758-85FE-4140-A75C-91D83D1B5A0C}" type="presOf" srcId="{F9D83DB9-C617-4AC5-A3C4-08933D1497DC}" destId="{803748B4-F9B7-48ED-A9EA-CB0CC20EAEDA}" srcOrd="0" destOrd="0" presId="urn:microsoft.com/office/officeart/2008/layout/VerticalCurvedList"/>
    <dgm:cxn modelId="{CEAE4A5A-7ED8-4461-82BE-62800F363FD0}" srcId="{F9D83DB9-C617-4AC5-A3C4-08933D1497DC}" destId="{3D8E21C6-CAA3-4C5B-BEB3-065DAE29EFF7}" srcOrd="0" destOrd="0" parTransId="{58FEC39E-CC61-4A89-9BC1-228D86B5C412}" sibTransId="{928F85EF-8129-413C-9888-1DEBE3146476}"/>
    <dgm:cxn modelId="{F3FAB276-D065-4B3D-935F-B9B2FB0CA177}" type="presOf" srcId="{928F85EF-8129-413C-9888-1DEBE3146476}" destId="{43E9E7A5-990F-4C9A-8611-D926C6321162}" srcOrd="0" destOrd="0" presId="urn:microsoft.com/office/officeart/2008/layout/VerticalCurvedList"/>
    <dgm:cxn modelId="{EBD6C039-43C4-495F-9ADF-59216018373E}" type="presOf" srcId="{3D8E21C6-CAA3-4C5B-BEB3-065DAE29EFF7}" destId="{F44F1170-D375-4DBE-875A-4B3C6E3C5C3E}" srcOrd="0" destOrd="0" presId="urn:microsoft.com/office/officeart/2008/layout/VerticalCurvedList"/>
    <dgm:cxn modelId="{47184F8F-4020-4F88-B9F5-0588E10D887B}" type="presOf" srcId="{04B13FE3-5648-48F1-B819-60D5A9BF4461}" destId="{2FF83208-38AA-4155-AE46-07E00E03C7CF}" srcOrd="0" destOrd="0" presId="urn:microsoft.com/office/officeart/2008/layout/VerticalCurvedList"/>
    <dgm:cxn modelId="{169C16B9-5866-4C26-93F4-3DBB1B4BF88A}" srcId="{F9D83DB9-C617-4AC5-A3C4-08933D1497DC}" destId="{444335A3-636E-4799-B382-B7CCA32B9C68}" srcOrd="3" destOrd="0" parTransId="{B64E6F4D-2344-414A-BCF1-02488A0CDB1E}" sibTransId="{FF01909E-5371-40D3-9E42-3765BB997C83}"/>
    <dgm:cxn modelId="{98E6B253-09F4-4890-A56C-A19E843196B9}" srcId="{F9D83DB9-C617-4AC5-A3C4-08933D1497DC}" destId="{8AEA914F-F930-459A-A51C-C0116BD86EA7}" srcOrd="1" destOrd="0" parTransId="{4AC31C26-FF5E-4E8A-A592-B4317AAA10B1}" sibTransId="{45DC97E1-8807-4F1E-9D01-5A70982F95DA}"/>
    <dgm:cxn modelId="{A6A16063-1EFB-405C-8913-BD132D92FE4C}" type="presOf" srcId="{444335A3-636E-4799-B382-B7CCA32B9C68}" destId="{954D6972-CA28-46DE-93C4-870BC9466F87}" srcOrd="0" destOrd="0" presId="urn:microsoft.com/office/officeart/2008/layout/VerticalCurvedList"/>
    <dgm:cxn modelId="{3CA8AF18-7916-4E91-A6BE-00ADC2A79FC5}" type="presParOf" srcId="{803748B4-F9B7-48ED-A9EA-CB0CC20EAEDA}" destId="{3934DB4B-5468-40A4-8008-6C1E0192893F}" srcOrd="0" destOrd="0" presId="urn:microsoft.com/office/officeart/2008/layout/VerticalCurvedList"/>
    <dgm:cxn modelId="{A1E95A23-2E16-4D92-850C-FACA575F00BD}" type="presParOf" srcId="{3934DB4B-5468-40A4-8008-6C1E0192893F}" destId="{EA74A7FC-0FBE-4779-B6AF-EA5170F153BA}" srcOrd="0" destOrd="0" presId="urn:microsoft.com/office/officeart/2008/layout/VerticalCurvedList"/>
    <dgm:cxn modelId="{C4CBC97B-8EC1-417C-8DED-93A4AC1047F1}" type="presParOf" srcId="{EA74A7FC-0FBE-4779-B6AF-EA5170F153BA}" destId="{642B3D72-5FFF-435B-8F97-B74EF8C8B2EA}" srcOrd="0" destOrd="0" presId="urn:microsoft.com/office/officeart/2008/layout/VerticalCurvedList"/>
    <dgm:cxn modelId="{E47528C6-9BC0-4BF9-930F-467B4CF98FBB}" type="presParOf" srcId="{EA74A7FC-0FBE-4779-B6AF-EA5170F153BA}" destId="{43E9E7A5-990F-4C9A-8611-D926C6321162}" srcOrd="1" destOrd="0" presId="urn:microsoft.com/office/officeart/2008/layout/VerticalCurvedList"/>
    <dgm:cxn modelId="{E541FD85-66FD-475B-A865-87F7655462EA}" type="presParOf" srcId="{EA74A7FC-0FBE-4779-B6AF-EA5170F153BA}" destId="{ECF78A7A-9A3A-450B-ADE5-35E150B6C0C1}" srcOrd="2" destOrd="0" presId="urn:microsoft.com/office/officeart/2008/layout/VerticalCurvedList"/>
    <dgm:cxn modelId="{2566931D-5198-4C57-8661-FF51020CC6E3}" type="presParOf" srcId="{EA74A7FC-0FBE-4779-B6AF-EA5170F153BA}" destId="{F3A154C3-E068-48B7-A055-10228F6B092A}" srcOrd="3" destOrd="0" presId="urn:microsoft.com/office/officeart/2008/layout/VerticalCurvedList"/>
    <dgm:cxn modelId="{77DFFC6B-46EC-4855-9284-22C26D316D19}" type="presParOf" srcId="{3934DB4B-5468-40A4-8008-6C1E0192893F}" destId="{F44F1170-D375-4DBE-875A-4B3C6E3C5C3E}" srcOrd="1" destOrd="0" presId="urn:microsoft.com/office/officeart/2008/layout/VerticalCurvedList"/>
    <dgm:cxn modelId="{E994958A-CD20-4852-97E4-D576BC318847}" type="presParOf" srcId="{3934DB4B-5468-40A4-8008-6C1E0192893F}" destId="{BC4B9189-4E47-498E-A58F-72896F4DD66D}" srcOrd="2" destOrd="0" presId="urn:microsoft.com/office/officeart/2008/layout/VerticalCurvedList"/>
    <dgm:cxn modelId="{F929D112-9027-4C14-806D-7D49DA04D1F9}" type="presParOf" srcId="{BC4B9189-4E47-498E-A58F-72896F4DD66D}" destId="{5012183D-C439-4159-9830-2A9C8A664C3A}" srcOrd="0" destOrd="0" presId="urn:microsoft.com/office/officeart/2008/layout/VerticalCurvedList"/>
    <dgm:cxn modelId="{74291E6D-68E5-475A-88DC-3214AF4A1469}" type="presParOf" srcId="{3934DB4B-5468-40A4-8008-6C1E0192893F}" destId="{60114F8B-BD6D-4995-B169-BE5552DF180A}" srcOrd="3" destOrd="0" presId="urn:microsoft.com/office/officeart/2008/layout/VerticalCurvedList"/>
    <dgm:cxn modelId="{01E33393-970D-4DE8-89C7-147F1B5EADC6}" type="presParOf" srcId="{3934DB4B-5468-40A4-8008-6C1E0192893F}" destId="{3B98F45B-5687-477E-BFAE-1E57FDA29102}" srcOrd="4" destOrd="0" presId="urn:microsoft.com/office/officeart/2008/layout/VerticalCurvedList"/>
    <dgm:cxn modelId="{644DB970-97DB-4B3A-AC51-4F93080A55CF}" type="presParOf" srcId="{3B98F45B-5687-477E-BFAE-1E57FDA29102}" destId="{EEE867D3-6C88-4C78-81EE-539D889EAD7B}" srcOrd="0" destOrd="0" presId="urn:microsoft.com/office/officeart/2008/layout/VerticalCurvedList"/>
    <dgm:cxn modelId="{8C402347-244E-44DF-A1B6-B0BD8F911212}" type="presParOf" srcId="{3934DB4B-5468-40A4-8008-6C1E0192893F}" destId="{2FF83208-38AA-4155-AE46-07E00E03C7CF}" srcOrd="5" destOrd="0" presId="urn:microsoft.com/office/officeart/2008/layout/VerticalCurvedList"/>
    <dgm:cxn modelId="{12A4E382-5CC9-4759-8549-010EC07332BC}" type="presParOf" srcId="{3934DB4B-5468-40A4-8008-6C1E0192893F}" destId="{6B3A573B-7C8C-4347-9B9D-4CBFDE31F6A5}" srcOrd="6" destOrd="0" presId="urn:microsoft.com/office/officeart/2008/layout/VerticalCurvedList"/>
    <dgm:cxn modelId="{2CCCDA52-42A2-45A9-9BAC-662B0EC704B4}" type="presParOf" srcId="{6B3A573B-7C8C-4347-9B9D-4CBFDE31F6A5}" destId="{12FCD36F-5405-4F31-9741-E099D74F3DB5}" srcOrd="0" destOrd="0" presId="urn:microsoft.com/office/officeart/2008/layout/VerticalCurvedList"/>
    <dgm:cxn modelId="{67C564C7-0D48-4A70-A14F-20ADC3789C97}" type="presParOf" srcId="{3934DB4B-5468-40A4-8008-6C1E0192893F}" destId="{954D6972-CA28-46DE-93C4-870BC9466F87}" srcOrd="7" destOrd="0" presId="urn:microsoft.com/office/officeart/2008/layout/VerticalCurvedList"/>
    <dgm:cxn modelId="{4ADB576A-E0F4-4293-A162-243DF66500C8}" type="presParOf" srcId="{3934DB4B-5468-40A4-8008-6C1E0192893F}" destId="{6B962B95-9AFA-4685-B1D1-1D4A51E1294B}" srcOrd="8" destOrd="0" presId="urn:microsoft.com/office/officeart/2008/layout/VerticalCurvedList"/>
    <dgm:cxn modelId="{FFF5EB5D-A8F9-46D1-88C0-6116E8E9232B}" type="presParOf" srcId="{6B962B95-9AFA-4685-B1D1-1D4A51E1294B}" destId="{888586B5-D8E7-46BB-96A4-81B4E2E9A3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9E7A5-990F-4C9A-8611-D926C6321162}">
      <dsp:nvSpPr>
        <dsp:cNvPr id="0" name=""/>
        <dsp:cNvSpPr/>
      </dsp:nvSpPr>
      <dsp:spPr>
        <a:xfrm>
          <a:off x="-5067040" y="-776271"/>
          <a:ext cx="6034355" cy="603435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F1170-D375-4DBE-875A-4B3C6E3C5C3E}">
      <dsp:nvSpPr>
        <dsp:cNvPr id="0" name=""/>
        <dsp:cNvSpPr/>
      </dsp:nvSpPr>
      <dsp:spPr>
        <a:xfrm>
          <a:off x="528519" y="489959"/>
          <a:ext cx="7723149" cy="6894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শ্রেনী</a:t>
          </a:r>
          <a:r>
            <a:rPr lang="en-US" sz="3300" kern="1200" dirty="0" smtClean="0">
              <a:solidFill>
                <a:schemeClr val="tx1"/>
              </a:solidFill>
            </a:rPr>
            <a:t> – ৬ </a:t>
          </a:r>
          <a:r>
            <a:rPr lang="en-US" sz="3300" kern="1200" dirty="0" err="1" smtClean="0">
              <a:solidFill>
                <a:schemeClr val="tx1"/>
              </a:solidFill>
            </a:rPr>
            <a:t>ষ্ঠ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528519" y="489959"/>
        <a:ext cx="7723149" cy="689481"/>
      </dsp:txXfrm>
    </dsp:sp>
    <dsp:sp modelId="{5012183D-C439-4159-9830-2A9C8A664C3A}">
      <dsp:nvSpPr>
        <dsp:cNvPr id="0" name=""/>
        <dsp:cNvSpPr/>
      </dsp:nvSpPr>
      <dsp:spPr>
        <a:xfrm>
          <a:off x="75582" y="258376"/>
          <a:ext cx="861852" cy="8618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14F8B-BD6D-4995-B169-BE5552DF180A}">
      <dsp:nvSpPr>
        <dsp:cNvPr id="0" name=""/>
        <dsp:cNvSpPr/>
      </dsp:nvSpPr>
      <dsp:spPr>
        <a:xfrm>
          <a:off x="901804" y="1378963"/>
          <a:ext cx="7327853" cy="6894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বিষয়</a:t>
          </a:r>
          <a:r>
            <a:rPr lang="en-US" sz="3300" kern="1200" dirty="0" smtClean="0">
              <a:solidFill>
                <a:schemeClr val="tx1"/>
              </a:solidFill>
            </a:rPr>
            <a:t>- </a:t>
          </a:r>
          <a:r>
            <a:rPr lang="en-US" sz="3300" kern="1200" dirty="0" err="1" smtClean="0">
              <a:solidFill>
                <a:schemeClr val="tx1"/>
              </a:solidFill>
            </a:rPr>
            <a:t>গণিত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901804" y="1378963"/>
        <a:ext cx="7327853" cy="689481"/>
      </dsp:txXfrm>
    </dsp:sp>
    <dsp:sp modelId="{EEE867D3-6C88-4C78-81EE-539D889EAD7B}">
      <dsp:nvSpPr>
        <dsp:cNvPr id="0" name=""/>
        <dsp:cNvSpPr/>
      </dsp:nvSpPr>
      <dsp:spPr>
        <a:xfrm>
          <a:off x="470877" y="1292778"/>
          <a:ext cx="861852" cy="8618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83208-38AA-4155-AE46-07E00E03C7CF}">
      <dsp:nvSpPr>
        <dsp:cNvPr id="0" name=""/>
        <dsp:cNvSpPr/>
      </dsp:nvSpPr>
      <dsp:spPr>
        <a:xfrm>
          <a:off x="923860" y="2413366"/>
          <a:ext cx="7327853" cy="6894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অধ্যায়</a:t>
          </a:r>
          <a:r>
            <a:rPr lang="en-US" sz="3300" kern="1200" dirty="0" smtClean="0">
              <a:solidFill>
                <a:schemeClr val="tx1"/>
              </a:solidFill>
            </a:rPr>
            <a:t>- ৮ম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923860" y="2413366"/>
        <a:ext cx="7327853" cy="689481"/>
      </dsp:txXfrm>
    </dsp:sp>
    <dsp:sp modelId="{12FCD36F-5405-4F31-9741-E099D74F3DB5}">
      <dsp:nvSpPr>
        <dsp:cNvPr id="0" name=""/>
        <dsp:cNvSpPr/>
      </dsp:nvSpPr>
      <dsp:spPr>
        <a:xfrm>
          <a:off x="470877" y="2327180"/>
          <a:ext cx="861852" cy="8618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D6972-CA28-46DE-93C4-870BC9466F87}">
      <dsp:nvSpPr>
        <dsp:cNvPr id="0" name=""/>
        <dsp:cNvSpPr/>
      </dsp:nvSpPr>
      <dsp:spPr>
        <a:xfrm>
          <a:off x="506508" y="3447768"/>
          <a:ext cx="7723149" cy="6894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chemeClr val="tx1"/>
              </a:solidFill>
            </a:rPr>
            <a:t>আজকের</a:t>
          </a:r>
          <a:r>
            <a:rPr lang="en-US" sz="3300" kern="1200" dirty="0" smtClean="0">
              <a:solidFill>
                <a:schemeClr val="tx1"/>
              </a:solidFill>
            </a:rPr>
            <a:t> </a:t>
          </a:r>
          <a:r>
            <a:rPr lang="en-US" sz="3300" kern="1200" dirty="0" err="1" smtClean="0">
              <a:solidFill>
                <a:schemeClr val="tx1"/>
              </a:solidFill>
            </a:rPr>
            <a:t>পাঠঃ</a:t>
          </a:r>
          <a:r>
            <a:rPr lang="en-US" sz="3300" kern="1200" dirty="0" smtClean="0">
              <a:solidFill>
                <a:schemeClr val="tx1"/>
              </a:solidFill>
            </a:rPr>
            <a:t> </a:t>
          </a:r>
          <a:r>
            <a:rPr lang="en-US" sz="3300" kern="1200" dirty="0" err="1" smtClean="0">
              <a:solidFill>
                <a:schemeClr val="tx1"/>
              </a:solidFill>
            </a:rPr>
            <a:t>তথ্য</a:t>
          </a:r>
          <a:r>
            <a:rPr lang="en-US" sz="3300" kern="1200" dirty="0" smtClean="0">
              <a:solidFill>
                <a:schemeClr val="tx1"/>
              </a:solidFill>
            </a:rPr>
            <a:t> ও </a:t>
          </a:r>
          <a:r>
            <a:rPr lang="en-US" sz="3300" kern="1200" dirty="0" err="1" smtClean="0">
              <a:solidFill>
                <a:schemeClr val="tx1"/>
              </a:solidFill>
            </a:rPr>
            <a:t>উপাত্ত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506508" y="3447768"/>
        <a:ext cx="7723149" cy="689481"/>
      </dsp:txXfrm>
    </dsp:sp>
    <dsp:sp modelId="{888586B5-D8E7-46BB-96A4-81B4E2E9A35C}">
      <dsp:nvSpPr>
        <dsp:cNvPr id="0" name=""/>
        <dsp:cNvSpPr/>
      </dsp:nvSpPr>
      <dsp:spPr>
        <a:xfrm>
          <a:off x="75582" y="3361583"/>
          <a:ext cx="861852" cy="86185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2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5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2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7CC8-BB01-437F-8FB1-20CC79B6FC58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AF68-1971-4F88-9340-3E1DAB4F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80302"/>
            <a:ext cx="8474300" cy="610458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Horizontal Scroll 10"/>
          <p:cNvSpPr/>
          <p:nvPr/>
        </p:nvSpPr>
        <p:spPr>
          <a:xfrm>
            <a:off x="4969918" y="4597758"/>
            <a:ext cx="3993776" cy="1893194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tx2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0456" y="320669"/>
            <a:ext cx="7675809" cy="283464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কোনো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বিদ্যালয়ের</a:t>
            </a:r>
            <a:r>
              <a:rPr lang="en-US" sz="2000" dirty="0">
                <a:solidFill>
                  <a:schemeClr val="tx1"/>
                </a:solidFill>
              </a:rPr>
              <a:t> ৬ </a:t>
            </a:r>
            <a:r>
              <a:rPr lang="en-US" sz="2000" dirty="0" err="1">
                <a:solidFill>
                  <a:schemeClr val="tx1"/>
                </a:solidFill>
              </a:rPr>
              <a:t>ষ্ঠ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শ্রেণীতে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অধ্যায়রত</a:t>
            </a:r>
            <a:r>
              <a:rPr lang="en-US" sz="2000" dirty="0">
                <a:solidFill>
                  <a:schemeClr val="tx1"/>
                </a:solidFill>
              </a:rPr>
              <a:t> ২০ </a:t>
            </a:r>
            <a:r>
              <a:rPr lang="en-US" sz="2000" dirty="0" err="1">
                <a:solidFill>
                  <a:schemeClr val="tx1"/>
                </a:solidFill>
              </a:rPr>
              <a:t>জন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শিক্ষার্থী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ওজন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কেজিতে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নিম্নরুপঃ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৫০,৪০, ৪৫, ৪৭, ৪৩, ৪৬, ৫৭, ৫৪, ৫৮, ৫৩, ৪৪, ৪৯, ৪৮, ৪২, ৫১, ৫৫, ৪১, ৫৬, ৫২,৫৯।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0456" y="3026537"/>
            <a:ext cx="7675809" cy="283464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কোনো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বিদ্যালয়ের</a:t>
            </a:r>
            <a:r>
              <a:rPr lang="en-US" sz="2000" dirty="0">
                <a:solidFill>
                  <a:schemeClr val="tx1"/>
                </a:solidFill>
              </a:rPr>
              <a:t> ৬ </a:t>
            </a:r>
            <a:r>
              <a:rPr lang="en-US" sz="2000" dirty="0" err="1">
                <a:solidFill>
                  <a:schemeClr val="tx1"/>
                </a:solidFill>
              </a:rPr>
              <a:t>ষ্ঠ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শ্রেণীতে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অধ্যায়রত</a:t>
            </a:r>
            <a:r>
              <a:rPr lang="en-US" sz="2000" dirty="0">
                <a:solidFill>
                  <a:schemeClr val="tx1"/>
                </a:solidFill>
              </a:rPr>
              <a:t> ২০ </a:t>
            </a:r>
            <a:r>
              <a:rPr lang="en-US" sz="2000" dirty="0" err="1">
                <a:solidFill>
                  <a:schemeClr val="tx1"/>
                </a:solidFill>
              </a:rPr>
              <a:t>জন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শিক্ষার্থী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ওজন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কেজিতে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নিম্নরুপঃ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৪০, ৪১, ৪২, ৪৩, ৪৪, ৪৫, ৪৬, ৪৭, ৪৮, ৪৯, ৫০,৫১, ৫২, ৫৩, ৫৪, ৫৫, ৫৬, ৫৭, ৫৮, ৫৯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70455" y="6001555"/>
            <a:ext cx="3460123" cy="743803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বিন্যাস্ত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উপাত্ত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467081" y="6001555"/>
            <a:ext cx="2569336" cy="743803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অবিন্যাস্ত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উপাত্ত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8036417" y="3974501"/>
            <a:ext cx="938753" cy="104174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Left Arrow 13"/>
          <p:cNvSpPr/>
          <p:nvPr/>
        </p:nvSpPr>
        <p:spPr>
          <a:xfrm>
            <a:off x="8036417" y="1146218"/>
            <a:ext cx="996707" cy="101173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65098" y="1413510"/>
            <a:ext cx="8297755" cy="3825950"/>
            <a:chOff x="1889097" y="1413510"/>
            <a:chExt cx="8297755" cy="3825950"/>
          </a:xfrm>
        </p:grpSpPr>
        <p:grpSp>
          <p:nvGrpSpPr>
            <p:cNvPr id="22" name="Group 21"/>
            <p:cNvGrpSpPr/>
            <p:nvPr/>
          </p:nvGrpSpPr>
          <p:grpSpPr>
            <a:xfrm>
              <a:off x="1889097" y="3882570"/>
              <a:ext cx="866506" cy="1356890"/>
              <a:chOff x="1889097" y="3882570"/>
              <a:chExt cx="866506" cy="135689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74" b="6326"/>
              <a:stretch/>
            </p:blipFill>
            <p:spPr>
              <a:xfrm>
                <a:off x="1889097" y="3882570"/>
                <a:ext cx="866506" cy="696096"/>
              </a:xfrm>
              <a:prstGeom prst="rect">
                <a:avLst/>
              </a:prstGeom>
            </p:spPr>
          </p:pic>
          <p:sp>
            <p:nvSpPr>
              <p:cNvPr id="14" name="TextBox 3"/>
              <p:cNvSpPr txBox="1"/>
              <p:nvPr/>
            </p:nvSpPr>
            <p:spPr>
              <a:xfrm>
                <a:off x="2253893" y="4593129"/>
                <a:ext cx="3690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989863" y="3636674"/>
              <a:ext cx="1102575" cy="1602785"/>
              <a:chOff x="2989863" y="3636674"/>
              <a:chExt cx="1102575" cy="160278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2" t="12276" r="17558" b="14258"/>
              <a:stretch/>
            </p:blipFill>
            <p:spPr>
              <a:xfrm>
                <a:off x="2989863" y="3636674"/>
                <a:ext cx="1102575" cy="10078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TextBox 21"/>
              <p:cNvSpPr txBox="1"/>
              <p:nvPr/>
            </p:nvSpPr>
            <p:spPr>
              <a:xfrm>
                <a:off x="3205823" y="4593128"/>
                <a:ext cx="3914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54992" y="3340477"/>
              <a:ext cx="1002660" cy="1864346"/>
              <a:chOff x="4154992" y="3340477"/>
              <a:chExt cx="1002660" cy="186434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56" t="29843" r="13906" b="20000"/>
              <a:stretch/>
            </p:blipFill>
            <p:spPr>
              <a:xfrm>
                <a:off x="4154992" y="3340477"/>
                <a:ext cx="1002660" cy="13040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4548052" y="455849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216970" y="3071873"/>
              <a:ext cx="1329746" cy="2167587"/>
              <a:chOff x="5216970" y="3071873"/>
              <a:chExt cx="1329746" cy="21675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1" t="9800" r="5042" b="12800"/>
              <a:stretch/>
            </p:blipFill>
            <p:spPr>
              <a:xfrm>
                <a:off x="5216970" y="3071873"/>
                <a:ext cx="1329746" cy="15726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24"/>
              <p:cNvSpPr txBox="1"/>
              <p:nvPr/>
            </p:nvSpPr>
            <p:spPr>
              <a:xfrm>
                <a:off x="5697337" y="4593129"/>
                <a:ext cx="377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607045" y="2404110"/>
              <a:ext cx="1293807" cy="2813493"/>
              <a:chOff x="6607045" y="2404110"/>
              <a:chExt cx="1293807" cy="281349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00" r="18800"/>
              <a:stretch/>
            </p:blipFill>
            <p:spPr>
              <a:xfrm>
                <a:off x="6607045" y="2404110"/>
                <a:ext cx="1293807" cy="22403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TextBox 25"/>
              <p:cNvSpPr txBox="1"/>
              <p:nvPr/>
            </p:nvSpPr>
            <p:spPr>
              <a:xfrm>
                <a:off x="7069442" y="4571272"/>
                <a:ext cx="401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101002" y="1413510"/>
              <a:ext cx="1085850" cy="3825950"/>
              <a:chOff x="9101002" y="1413510"/>
              <a:chExt cx="1085850" cy="382595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5" r="17208"/>
              <a:stretch/>
            </p:blipFill>
            <p:spPr>
              <a:xfrm>
                <a:off x="9101002" y="1413510"/>
                <a:ext cx="1085850" cy="32309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TextBox 26"/>
              <p:cNvSpPr txBox="1"/>
              <p:nvPr/>
            </p:nvSpPr>
            <p:spPr>
              <a:xfrm>
                <a:off x="9459421" y="4593129"/>
                <a:ext cx="3818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63406" y="2023109"/>
              <a:ext cx="1004246" cy="3160932"/>
              <a:chOff x="7963406" y="2023109"/>
              <a:chExt cx="1004246" cy="316093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r="15112"/>
              <a:stretch/>
            </p:blipFill>
            <p:spPr>
              <a:xfrm>
                <a:off x="7963406" y="2023109"/>
                <a:ext cx="1004246" cy="26213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0" name="TextBox 27"/>
              <p:cNvSpPr txBox="1"/>
              <p:nvPr/>
            </p:nvSpPr>
            <p:spPr>
              <a:xfrm>
                <a:off x="8264993" y="4537710"/>
                <a:ext cx="425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Horizontal Scroll 20"/>
          <p:cNvSpPr/>
          <p:nvPr/>
        </p:nvSpPr>
        <p:spPr>
          <a:xfrm>
            <a:off x="365098" y="14350"/>
            <a:ext cx="8469809" cy="13651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1400" dirty="0"/>
              <a:t> </a:t>
            </a:r>
            <a:endParaRPr lang="en-US" sz="1400" dirty="0"/>
          </a:p>
        </p:txBody>
      </p:sp>
      <p:sp>
        <p:nvSpPr>
          <p:cNvPr id="29" name="Bevel 28"/>
          <p:cNvSpPr/>
          <p:nvPr/>
        </p:nvSpPr>
        <p:spPr>
          <a:xfrm>
            <a:off x="365098" y="5255081"/>
            <a:ext cx="8469810" cy="1309049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34620" y="2301097"/>
            <a:ext cx="1230269" cy="681454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28789" y="38639"/>
            <a:ext cx="8873543" cy="1815920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2498502"/>
            <a:ext cx="4365938" cy="3899313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4713669" y="2498501"/>
            <a:ext cx="4198512" cy="3899314"/>
          </a:xfrm>
          <a:prstGeom prst="snip1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2।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কিকি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3।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বিন্যস্ত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111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9" y="466322"/>
            <a:ext cx="2157395" cy="444160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Horizontal Scroll 6"/>
          <p:cNvSpPr/>
          <p:nvPr/>
        </p:nvSpPr>
        <p:spPr>
          <a:xfrm>
            <a:off x="220899" y="5126862"/>
            <a:ext cx="8832949" cy="130076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কোম্পানির ৫ বছরের আয় ছকে দেয়া হল। প্রদত্ত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 দ্বারা রেখাচিত্র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অংকন কর।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95" y="466322"/>
            <a:ext cx="6675553" cy="44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67425" y="123569"/>
            <a:ext cx="8804297" cy="1014999"/>
          </a:xfrm>
          <a:prstGeom prst="ribbon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দলিও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193420"/>
            <a:ext cx="8804297" cy="2651760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167425" y="4115825"/>
            <a:ext cx="8804297" cy="675861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ক্রিকেট দলের প্রথম ১০ ওভারের রানের তালিকা দেয়া হলঃ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42977"/>
              </p:ext>
            </p:extLst>
          </p:nvPr>
        </p:nvGraphicFramePr>
        <p:xfrm>
          <a:off x="167425" y="4946439"/>
          <a:ext cx="8804300" cy="9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30"/>
                <a:gridCol w="880430"/>
                <a:gridCol w="880430"/>
                <a:gridCol w="880430"/>
                <a:gridCol w="880430"/>
                <a:gridCol w="880430"/>
                <a:gridCol w="880430"/>
                <a:gridCol w="880430"/>
                <a:gridCol w="880430"/>
                <a:gridCol w="880430"/>
              </a:tblGrid>
              <a:tr h="4860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৩য়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৫ম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৬ষ্ঠ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৭ম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৮ম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৯ম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১০ম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860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৬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৫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৭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১৩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১১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১৪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3" name="Up Arrow Callout 32"/>
          <p:cNvSpPr/>
          <p:nvPr/>
        </p:nvSpPr>
        <p:spPr>
          <a:xfrm>
            <a:off x="167424" y="5918498"/>
            <a:ext cx="8804297" cy="808383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উপাত্তসমূহের রেখাচিত্র আঁক</a:t>
            </a:r>
          </a:p>
        </p:txBody>
      </p:sp>
    </p:spTree>
    <p:extLst>
      <p:ext uri="{BB962C8B-B14F-4D97-AF65-F5344CB8AC3E}">
        <p14:creationId xmlns:p14="http://schemas.microsoft.com/office/powerpoint/2010/main" val="41237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197403"/>
            <a:ext cx="5643090" cy="2907048"/>
          </a:xfrm>
          <a:prstGeom prst="rect">
            <a:avLst/>
          </a:prstGeom>
          <a:effectLst>
            <a:glow rad="368300">
              <a:schemeClr val="accent1">
                <a:alpha val="40000"/>
              </a:schemeClr>
            </a:glow>
          </a:effectLst>
        </p:spPr>
      </p:pic>
      <p:sp>
        <p:nvSpPr>
          <p:cNvPr id="6" name="Flowchart: Terminator 5"/>
          <p:cNvSpPr/>
          <p:nvPr/>
        </p:nvSpPr>
        <p:spPr>
          <a:xfrm>
            <a:off x="516839" y="187394"/>
            <a:ext cx="8373475" cy="715621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মূল্যায়ন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74826"/>
              </p:ext>
            </p:extLst>
          </p:nvPr>
        </p:nvGraphicFramePr>
        <p:xfrm>
          <a:off x="218941" y="5380919"/>
          <a:ext cx="5643090" cy="139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15"/>
                <a:gridCol w="940515"/>
                <a:gridCol w="940515"/>
                <a:gridCol w="940515"/>
                <a:gridCol w="940515"/>
                <a:gridCol w="940515"/>
              </a:tblGrid>
              <a:tr h="5731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শনি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রবি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সোম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মঙ্গল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বুধ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বৃহঃপতি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311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১০০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১৫০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৩০০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২০০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৪০০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২৫০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Flowchart: Alternate Process 31"/>
          <p:cNvSpPr/>
          <p:nvPr/>
        </p:nvSpPr>
        <p:spPr>
          <a:xfrm>
            <a:off x="218941" y="4331299"/>
            <a:ext cx="5643090" cy="88789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মাঝির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শনি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বৃহস্পতিবার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আয়ের তালিকা টাকায় দেয়া হলঃ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6035895" y="1197403"/>
            <a:ext cx="2953559" cy="5551127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উপাত্তসমূহের রেখাচিত্র আঁক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71120" y="2099256"/>
            <a:ext cx="474378" cy="459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83999" y="4323673"/>
            <a:ext cx="394958" cy="459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83999" y="3305909"/>
            <a:ext cx="394958" cy="459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41667" y="145779"/>
            <a:ext cx="8886423" cy="1431235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57577" y="1722786"/>
            <a:ext cx="8577330" cy="4922713"/>
          </a:xfrm>
          <a:prstGeom prst="beve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নিচে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১৩২, ১৪০, ১৩০, ১৪০, ১৫০, ১৩৩, ১৪৯, ১৪১,  ১৩৮, ১৬২, ১৫৮, ১৬২, ১৪০, ১৫০, ১৪৪, ১৩৬, ১৪৭, ১৪৬, ১৫০, ১৪৩, ১৪৮, ১৫০, ১৬০, ১৪০, ১৪৬, ১৫৯, ১৪৩, ১৪৫, ১৫২, ১৫৭, ১৫৯, ১৩২, ১৬১, ১৪৮, ১৪৬, ১৪২, ১৫৭, ১৫০, ১৭৮, ১৪১, ১৪৯, ১৫১, ১৪৬, ১৪৭, ১৪৪, ১৫৩, ১৩৭, ১৫৪, ১৫২, ১৪৮।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উপাত্তগুলোকে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উপাত্তগুলোর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9321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527287"/>
            <a:ext cx="8139449" cy="5782614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73486" y="3586020"/>
            <a:ext cx="4301544" cy="25757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accent4">
                    <a:lumMod val="75000"/>
                  </a:schemeClr>
                </a:solidFill>
              </a:rPr>
              <a:t>ধন্যবাদ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12" y="93467"/>
            <a:ext cx="3379304" cy="346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evel 4"/>
          <p:cNvSpPr/>
          <p:nvPr/>
        </p:nvSpPr>
        <p:spPr>
          <a:xfrm>
            <a:off x="193182" y="3781629"/>
            <a:ext cx="4503313" cy="2889628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বনগ্রাম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মুকসুদপুর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4889676" y="3781629"/>
            <a:ext cx="4125534" cy="2889628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২৪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৭১৩</a:t>
            </a:r>
          </a:p>
          <a:p>
            <a:pPr algn="ctr"/>
            <a:r>
              <a:rPr lang="en-US" sz="2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crazykamrulhasan@gmail.com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40411" y="199240"/>
            <a:ext cx="8633135" cy="177123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এসো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আমরা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সবাই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মিলে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একটা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ভিডিও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দেখি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niter Ronge গণিতের রঙ্গে - ১০ - নিঃস্বার্থ গণিত What is Math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41668" y="318048"/>
            <a:ext cx="8834907" cy="1563756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পাঠ</a:t>
            </a:r>
            <a:r>
              <a:rPr lang="en-US" sz="5400" dirty="0"/>
              <a:t> </a:t>
            </a:r>
            <a:r>
              <a:rPr lang="en-US" sz="5400" dirty="0" err="1"/>
              <a:t>পরিচিতি</a:t>
            </a:r>
            <a:endParaRPr lang="en-US" sz="5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6135300"/>
              </p:ext>
            </p:extLst>
          </p:nvPr>
        </p:nvGraphicFramePr>
        <p:xfrm>
          <a:off x="457231" y="1908314"/>
          <a:ext cx="8291443" cy="448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5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>
          <a:xfrm>
            <a:off x="871469" y="1573211"/>
            <a:ext cx="7405352" cy="37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owchart: Terminator 9"/>
          <p:cNvSpPr/>
          <p:nvPr/>
        </p:nvSpPr>
        <p:spPr>
          <a:xfrm>
            <a:off x="1438138" y="5409129"/>
            <a:ext cx="6490952" cy="106894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লেখ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চিত্র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819954" y="141668"/>
            <a:ext cx="7894749" cy="121061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নিচের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ছবিটি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লক্ষ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759" y="112362"/>
            <a:ext cx="8809210" cy="12324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 ছয়টা থেকে সন্ধ্যা ছয়টা পর্যন্ত প্রতি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ঘন্টা অন্তর বাতাসের গতিবেগ ছিল ঘন্টায়ঃ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৬০,৮০,১২০,১৬০,১৪০,১০০,৪০ কিঃমিঃ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উপাত্তের গ্রাফ আঁক।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543504" y="2781837"/>
            <a:ext cx="0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0504" y="1367439"/>
            <a:ext cx="8725838" cy="5046241"/>
            <a:chOff x="96109" y="1367439"/>
            <a:chExt cx="8725838" cy="5046241"/>
          </a:xfrm>
        </p:grpSpPr>
        <p:sp>
          <p:nvSpPr>
            <p:cNvPr id="21" name="Rectangle 20"/>
            <p:cNvSpPr/>
            <p:nvPr/>
          </p:nvSpPr>
          <p:spPr>
            <a:xfrm>
              <a:off x="691166" y="1367439"/>
              <a:ext cx="367012" cy="3665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066" y="3120459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১২০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802" y="3485759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১০০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152" y="3861292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৮০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432" y="4274051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৬০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9713" y="4676011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৪০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152" y="5083466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২০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2257" y="2726640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১৪০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7191" r="1273" b="6321"/>
            <a:stretch/>
          </p:blipFill>
          <p:spPr>
            <a:xfrm>
              <a:off x="1580488" y="1383715"/>
              <a:ext cx="7241459" cy="443959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-174468" y="4396071"/>
              <a:ext cx="1063174" cy="52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গতিবেগ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175" y="5777202"/>
              <a:ext cx="780868" cy="52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74357" y="5536880"/>
              <a:ext cx="1" cy="1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52823" y="6031488"/>
              <a:ext cx="565113" cy="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238186" y="6089135"/>
              <a:ext cx="364137" cy="3245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44714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6287" y="5902698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27860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১৪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52633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১৬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96010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১৮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0098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৬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06699" y="5902273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৮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9713" y="2040996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১৮০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96605" y="2387864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১৬০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1167" y="1367439"/>
              <a:ext cx="367012" cy="3665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1067" y="3120459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১২০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4803" y="3485759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১০০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153" y="3861292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৮০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7433" y="4274051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৬০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9714" y="4676011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৪০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153" y="5083466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২০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2258" y="2726640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১৪০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9272" y="5964660"/>
              <a:ext cx="387886" cy="2896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o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136418" y="5537584"/>
              <a:ext cx="37939" cy="4244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8238187" y="6089135"/>
              <a:ext cx="364137" cy="3245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44715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86288" y="5902698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127861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১৪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52634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১৬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96011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১৮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60099" y="5900409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৬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06700" y="5902273"/>
              <a:ext cx="779157" cy="4204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৮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9714" y="2040996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১৮০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6606" y="2387864"/>
              <a:ext cx="779157" cy="2355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১৬০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1622738" y="1584102"/>
              <a:ext cx="22905" cy="42043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647069" y="5790082"/>
              <a:ext cx="5176338" cy="221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05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tx2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7010" y="13517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70459"/>
            <a:ext cx="8397026" cy="3410364"/>
          </a:xfrm>
          <a:prstGeom prst="rect">
            <a:avLst/>
          </a:prstGeom>
        </p:spPr>
      </p:pic>
      <p:sp>
        <p:nvSpPr>
          <p:cNvPr id="16" name="Bevel 15"/>
          <p:cNvSpPr/>
          <p:nvPr/>
        </p:nvSpPr>
        <p:spPr>
          <a:xfrm>
            <a:off x="334851" y="3680823"/>
            <a:ext cx="8500056" cy="2938918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কোনো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বিদ্যালয়ের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ক্লাসের</a:t>
            </a:r>
            <a:r>
              <a:rPr lang="en-US" sz="2400" dirty="0">
                <a:solidFill>
                  <a:schemeClr val="tx1"/>
                </a:solidFill>
              </a:rPr>
              <a:t>  ৬ </a:t>
            </a:r>
            <a:r>
              <a:rPr lang="en-US" sz="2400" dirty="0" err="1">
                <a:solidFill>
                  <a:schemeClr val="tx1"/>
                </a:solidFill>
              </a:rPr>
              <a:t>ষ্ঠ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শ্রেণীর</a:t>
            </a:r>
            <a:r>
              <a:rPr lang="en-US" sz="2400" dirty="0">
                <a:solidFill>
                  <a:schemeClr val="tx1"/>
                </a:solidFill>
              </a:rPr>
              <a:t> ২০ </a:t>
            </a:r>
            <a:r>
              <a:rPr lang="en-US" sz="2400" dirty="0" err="1">
                <a:solidFill>
                  <a:schemeClr val="tx1"/>
                </a:solidFill>
              </a:rPr>
              <a:t>জন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ছাত্রের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গণিত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বিষয়ে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প্রাপ্ত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নম্বর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নিচে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দেওয়া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হলো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৭৫,৬০,৭১,৬০,৮০,৭৮,৯০,৭৫,৮০,৯২,৮০,৯০,৯৫,৯০,৮৫,৯০,৭৮,৭৫,৯০,৮৫।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357810" y="304801"/>
            <a:ext cx="8528613" cy="1470991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আজকের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পাঠ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82919" y="2601532"/>
            <a:ext cx="8793658" cy="3865529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তথ্য</a:t>
            </a:r>
            <a:r>
              <a:rPr lang="en-US" sz="6000" dirty="0">
                <a:solidFill>
                  <a:srgbClr val="FF0000"/>
                </a:solidFill>
              </a:rPr>
              <a:t> ও </a:t>
            </a:r>
            <a:r>
              <a:rPr lang="en-US" sz="6000" dirty="0" err="1">
                <a:solidFill>
                  <a:srgbClr val="FF0000"/>
                </a:solidFill>
              </a:rPr>
              <a:t>উপাত্ত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8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ort 4"/>
          <p:cNvSpPr/>
          <p:nvPr/>
        </p:nvSpPr>
        <p:spPr>
          <a:xfrm>
            <a:off x="318051" y="265418"/>
            <a:ext cx="8619887" cy="1775791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শিখনফল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318052" y="2318758"/>
            <a:ext cx="8619886" cy="4320209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শিক্ষীর্থীরা-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অবিন্যাস্ত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রেখাচিত্র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557</Words>
  <Application>Microsoft Office PowerPoint</Application>
  <PresentationFormat>On-screen Show (4:3)</PresentationFormat>
  <Paragraphs>141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208</cp:revision>
  <dcterms:created xsi:type="dcterms:W3CDTF">2020-03-13T02:47:50Z</dcterms:created>
  <dcterms:modified xsi:type="dcterms:W3CDTF">2020-03-14T14:21:28Z</dcterms:modified>
</cp:coreProperties>
</file>