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CB61C4-9CC6-4B5D-84D7-F5DF3F5F2A4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6A50EE4-6B56-4566-A184-7DC7298703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08" y="3422470"/>
            <a:ext cx="4580691" cy="3442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532"/>
            <a:ext cx="4563308" cy="3428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63309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08" y="0"/>
            <a:ext cx="4580691" cy="3442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25580"/>
            <a:ext cx="8382000" cy="599902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 smtClean="0">
                <a:ln w="38100">
                  <a:solidFill>
                    <a:srgbClr val="FFFF00"/>
                  </a:soli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  </a:t>
            </a:r>
            <a:endParaRPr kumimoji="0" lang="en-US" sz="4800" b="1" i="0" u="none" strike="noStrike" kern="0" cap="none" spc="0" normalizeH="0" baseline="0" noProof="0" dirty="0">
              <a:ln w="38100">
                <a:solidFill>
                  <a:srgbClr val="FFFF00"/>
                </a:solidFill>
              </a:ln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09600"/>
            <a:ext cx="8382000" cy="60960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811063"/>
                <a:gd name="adj2" fmla="val 7651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 smtClean="0">
                <a:ln w="38100">
                  <a:solidFill>
                    <a:srgbClr val="FFFF00"/>
                  </a:soli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  </a:t>
            </a:r>
            <a:endParaRPr kumimoji="0" lang="en-US" sz="4800" b="1" i="0" u="none" strike="noStrike" kern="0" cap="none" spc="0" normalizeH="0" baseline="0" noProof="0" dirty="0">
              <a:ln w="38100">
                <a:solidFill>
                  <a:srgbClr val="FFFF00"/>
                </a:solidFill>
              </a:ln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6"/>
          <a:stretch/>
        </p:blipFill>
        <p:spPr>
          <a:xfrm>
            <a:off x="14514" y="8708"/>
            <a:ext cx="479367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/>
          <a:stretch/>
        </p:blipFill>
        <p:spPr>
          <a:xfrm>
            <a:off x="4808188" y="13062"/>
            <a:ext cx="4335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0" y="0"/>
            <a:ext cx="3505200" cy="13716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9600" smtClean="0">
                <a:solidFill>
                  <a:srgbClr val="16AA2F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9600" dirty="0" smtClean="0">
              <a:solidFill>
                <a:srgbClr val="16AA2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8288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১)   </a:t>
            </a: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বিক্রয়মূল্য-ক্রয়মূল্য=লাভ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(১২০-১০০) টাকা = ২০ টাকা</a:t>
            </a:r>
            <a:endParaRPr kumimoji="0" lang="en-US" sz="4800" b="0" i="0" u="none" strike="noStrike" kern="1200" cap="none" spc="0" normalizeH="0" baseline="0" noProof="0" smtClean="0">
              <a:ln>
                <a:noFill/>
              </a:ln>
              <a:solidFill>
                <a:srgbClr val="A5644E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২০ টাকা লাভ হবে।</a:t>
            </a:r>
            <a:endParaRPr kumimoji="0" lang="en-US" sz="4800" b="1" i="0" u="none" strike="noStrike" kern="1200" cap="none" spc="0" normalizeH="0" baseline="0" noProof="0" smtClean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২)   </a:t>
            </a: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ক্রয়মূল্য-বিক্রয়মূল্য=ক্ষতি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(২৬০-২৩০)  টাকা= ৩০ টাকা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bn-BD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৩০ টাকা ক্ষতি হবে।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6096000"/>
            <a:ext cx="7337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1"/>
              </a:buClr>
            </a:pP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76200" y="762000"/>
            <a:ext cx="7316788" cy="1447800"/>
          </a:xfrm>
          <a:prstGeom prst="rect">
            <a:avLst/>
          </a:prstGeom>
        </p:spPr>
        <p:txBody>
          <a:bodyPr vert="horz" rtlCol="0" anchor="ctr">
            <a:normAutofit fontScale="4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mtClean="0">
                <a:solidFill>
                  <a:srgbClr val="C55A1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6300" smtClean="0">
                <a:solidFill>
                  <a:srgbClr val="C55A11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  <a:r>
              <a:rPr lang="bn-BD" sz="10700" b="1" smtClean="0">
                <a:solidFill>
                  <a:srgbClr val="C55A11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জোড়ায় কাজ</a:t>
            </a:r>
            <a:r>
              <a:rPr lang="bn-BD" sz="10700" b="1" smtClean="0">
                <a:solidFill>
                  <a:srgbClr val="00B050"/>
                </a:solidFill>
                <a:cs typeface="NikoshBAN" pitchFamily="2" charset="0"/>
              </a:rPr>
              <a:t/>
            </a:r>
            <a:br>
              <a:rPr lang="bn-BD" sz="10700" b="1" smtClean="0">
                <a:solidFill>
                  <a:srgbClr val="00B050"/>
                </a:solidFill>
                <a:cs typeface="NikoshBAN" pitchFamily="2" charset="0"/>
              </a:rPr>
            </a:br>
            <a:endParaRPr lang="en-US" sz="10700" dirty="0" smtClean="0">
              <a:solidFill>
                <a:srgbClr val="C55A11"/>
              </a:solidFill>
              <a:latin typeface="NikoshBAN" pitchFamily="2" charset="0"/>
              <a:ea typeface="Nikosh" pitchFamily="2" charset="0"/>
              <a:cs typeface="NikoshBAN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8138" y="2438400"/>
            <a:ext cx="85344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Tx/>
              <a:buNone/>
            </a:pPr>
            <a:r>
              <a:rPr lang="bn-BD" sz="4000" smtClean="0">
                <a:solidFill>
                  <a:srgbClr val="00B050"/>
                </a:solidFill>
                <a:cs typeface="NikoshBAN" pitchFamily="2" charset="0"/>
              </a:rPr>
              <a:t>	</a:t>
            </a:r>
            <a:r>
              <a:rPr lang="bn-BD" sz="4000" b="1" smtClean="0">
                <a:solidFill>
                  <a:srgbClr val="00B050"/>
                </a:solidFill>
                <a:cs typeface="NikoshBAN" pitchFamily="2" charset="0"/>
              </a:rPr>
              <a:t>দুই ডজন কলা ৫০ টাকায় কিনে ৬০ টাকায় বিক্রয় করলে শতকরা কত লাভ বা ক্ষতি হবে?</a:t>
            </a:r>
          </a:p>
          <a:p>
            <a:pPr algn="just" eaLnBrk="1" hangingPunct="1">
              <a:buFontTx/>
              <a:buNone/>
            </a:pPr>
            <a:endParaRPr lang="bn-BD" sz="4000" b="1" smtClean="0">
              <a:solidFill>
                <a:srgbClr val="00B05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050" y="1905000"/>
            <a:ext cx="8991600" cy="1905000"/>
            <a:chOff x="304800" y="1249907"/>
            <a:chExt cx="7924802" cy="2819400"/>
          </a:xfrm>
        </p:grpSpPr>
        <p:pic>
          <p:nvPicPr>
            <p:cNvPr id="3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49907"/>
              <a:ext cx="3962401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1" y="1249907"/>
              <a:ext cx="3962401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290513"/>
            <a:ext cx="54102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bn-BD" sz="8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  ডজন কলা</a:t>
            </a:r>
            <a:endParaRPr lang="en-US" sz="80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4267200"/>
            <a:ext cx="7169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bn-BD" sz="4800" b="1">
                <a:solidFill>
                  <a:srgbClr val="16AA2F"/>
                </a:solidFill>
                <a:latin typeface="NikoshBAN" pitchFamily="2" charset="0"/>
                <a:cs typeface="NikoshBAN" pitchFamily="2" charset="0"/>
              </a:rPr>
              <a:t>ক্রয় মূল্য ৫০ টাকা</a:t>
            </a:r>
          </a:p>
          <a:p>
            <a:pPr eaLnBrk="0" hangingPunct="0"/>
            <a:r>
              <a:rPr lang="bn-BD" sz="4800" b="1">
                <a:solidFill>
                  <a:srgbClr val="16AA2F"/>
                </a:solidFill>
                <a:latin typeface="NikoshBAN" pitchFamily="2" charset="0"/>
                <a:cs typeface="NikoshBAN" pitchFamily="2" charset="0"/>
              </a:rPr>
              <a:t>বিক্রয় মূল্য ৬০ টাকা</a:t>
            </a:r>
            <a:endParaRPr lang="en-US" sz="4800">
              <a:solidFill>
                <a:srgbClr val="16AA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2200" y="152400"/>
            <a:ext cx="3429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96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9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8288" y="1774825"/>
            <a:ext cx="8382000" cy="487680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arenR"/>
              <a:defRPr/>
            </a:pP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জানি,</a:t>
            </a:r>
          </a:p>
          <a:p>
            <a:pPr marL="609600" indent="-609600">
              <a:buFont typeface="Arial" pitchFamily="34" charset="0"/>
              <a:buNone/>
              <a:defRPr/>
            </a:pP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বিক্রয়মূল্য-ক্রয়মূল্য=লাভ</a:t>
            </a:r>
          </a:p>
          <a:p>
            <a:pPr marL="609600" indent="-609600">
              <a:buFont typeface="Arial" pitchFamily="34" charset="0"/>
              <a:buNone/>
              <a:defRPr/>
            </a:pP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(৬০-৫০)টাকা=১০ টাকা</a:t>
            </a:r>
          </a:p>
          <a:p>
            <a:pPr marL="609600" indent="-609600">
              <a:buFont typeface="Arial" pitchFamily="34" charset="0"/>
              <a:buNone/>
              <a:defRPr/>
            </a:pP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অর্থাৎ ৫০ টাকায় লাভ হয় ১০ টাকা</a:t>
            </a:r>
          </a:p>
          <a:p>
            <a:pPr indent="-274320">
              <a:buClr>
                <a:schemeClr val="bg2"/>
              </a:buClr>
              <a:buFontTx/>
              <a:buNone/>
              <a:defRPr/>
            </a:pPr>
            <a:r>
              <a:rPr lang="en-US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 টাকায় লাভ হয় ১০/৫০</a:t>
            </a:r>
            <a:r>
              <a:rPr lang="en-US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74320">
              <a:buClr>
                <a:schemeClr val="bg2"/>
              </a:buClr>
              <a:buFontTx/>
              <a:buNone/>
              <a:defRPr/>
            </a:pP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১০০ টাকায় লাভ হয় (১০</a:t>
            </a:r>
            <a:r>
              <a:rPr lang="en-US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১০০)/৫০ টাকা                                           	                                       =২০ টাকা</a:t>
            </a:r>
          </a:p>
          <a:p>
            <a:pPr indent="-274320">
              <a:buClr>
                <a:schemeClr val="bg2"/>
              </a:buClr>
              <a:buFontTx/>
              <a:buNone/>
              <a:defRPr/>
            </a:pP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শতকরা লাভ হয় ২০</a:t>
            </a:r>
            <a:r>
              <a:rPr lang="en-US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টাকা।</a:t>
            </a:r>
            <a:endParaRPr lang="en-US" sz="360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74320">
              <a:buClr>
                <a:schemeClr val="bg2"/>
              </a:buClr>
              <a:buFontTx/>
              <a:buNone/>
              <a:defRPr/>
            </a:pPr>
            <a:r>
              <a:rPr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4300" smtClean="0">
                <a:solidFill>
                  <a:srgbClr val="16AA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২০% লাভ হবে। </a:t>
            </a:r>
            <a:endParaRPr lang="en-US" sz="4300" smtClean="0">
              <a:solidFill>
                <a:srgbClr val="16AA2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74320">
              <a:buClr>
                <a:schemeClr val="bg2"/>
              </a:buClr>
              <a:buFontTx/>
              <a:buNone/>
              <a:defRPr/>
            </a:pPr>
            <a:r>
              <a:rPr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indent="-274320">
              <a:buClr>
                <a:schemeClr val="bg2"/>
              </a:buClr>
              <a:buFontTx/>
              <a:buNone/>
              <a:defRPr/>
            </a:pPr>
            <a:endParaRPr lang="bn-BD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74320">
              <a:buClr>
                <a:schemeClr val="bg2"/>
              </a:buClr>
              <a:buFontTx/>
              <a:buNone/>
              <a:defRPr/>
            </a:pPr>
            <a:endParaRPr lang="en-US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74320">
              <a:buClr>
                <a:schemeClr val="bg2"/>
              </a:buClr>
              <a:buFontTx/>
              <a:buNone/>
              <a:defRPr/>
            </a:pPr>
            <a:endParaRPr lang="en-US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6067425" y="2124075"/>
            <a:ext cx="307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bn-BD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430838" y="2967038"/>
            <a:ext cx="37687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bn-BD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5673725" y="815975"/>
            <a:ext cx="293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609600" y="513715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731963" y="6346825"/>
            <a:ext cx="2851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52400"/>
            <a:ext cx="286328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0" cap="all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Nikosh" pitchFamily="2" charset="0"/>
                <a:cs typeface="NikoshBAN" pitchFamily="2" charset="0"/>
              </a:rPr>
              <a:t>মূল্যায়ন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3050" eaLnBrk="1" hangingPunct="1"/>
            <a:r>
              <a:rPr lang="bn-BD" sz="6600" b="1" dirty="0" smtClean="0">
                <a:solidFill>
                  <a:srgbClr val="0033CC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লাভ এবং ক্ষতি কাকে বলে?</a:t>
            </a:r>
          </a:p>
          <a:p>
            <a:pPr indent="-273050" eaLnBrk="1" hangingPunct="1"/>
            <a:r>
              <a:rPr lang="bn-BD" sz="6600" b="1" dirty="0" smtClean="0">
                <a:solidFill>
                  <a:srgbClr val="0033CC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শতকরা লাভ এবং লোকসান বলতে কী বোঝায়?</a:t>
            </a:r>
          </a:p>
        </p:txBody>
      </p:sp>
    </p:spTree>
    <p:extLst>
      <p:ext uri="{BB962C8B-B14F-4D97-AF65-F5344CB8AC3E}">
        <p14:creationId xmlns:p14="http://schemas.microsoft.com/office/powerpoint/2010/main" val="37788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200" y="152400"/>
            <a:ext cx="5049838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96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9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n-BD" sz="60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১। প্রতি কেজি ১৭ টাকা দরে ২০০ কেজি চাল ক্রয় করে সেই চাল ৩২৩০ টাকায় বিক্রয় করা হলো। এতে শতকরা কত লাভ বা ক্ষতি হলো?</a:t>
            </a:r>
            <a:endParaRPr lang="en-US" sz="6000" b="1" dirty="0" smtClean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পাঠে সহযোগীতার জন্য সকলকে 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5715000" cy="28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0" y="152400"/>
            <a:ext cx="4724400" cy="17526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AHIDUL ISLAM\Desktop\hg\y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638"/>
            <a:ext cx="2457450" cy="18573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Rectangle 2"/>
          <p:cNvSpPr/>
          <p:nvPr/>
        </p:nvSpPr>
        <p:spPr>
          <a:xfrm>
            <a:off x="152401" y="2971800"/>
            <a:ext cx="3657600" cy="340042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মিস্‌ রহিমা খাতুন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গণিত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ইটাপোতা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সদর লালমনির হাট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971800"/>
            <a:ext cx="3505200" cy="340042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৬ষ্ঠ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০২/০৩/২০২০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ic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10000" cy="2527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6" descr="cloth s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433513"/>
            <a:ext cx="3811587" cy="24971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5" descr="binj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6850"/>
            <a:ext cx="3811588" cy="2722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62000" y="3359150"/>
            <a:ext cx="3124200" cy="64135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চাউল বিক্রয় করছে।</a:t>
            </a:r>
            <a:endParaRPr kumimoji="0" lang="en-US" sz="3600" b="0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62000" y="6137275"/>
            <a:ext cx="3124200" cy="57943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সবজি বিক্রয় করছে।</a:t>
            </a: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257800" y="3368675"/>
            <a:ext cx="3124200" cy="57943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পোশাক বিক্রয় করছে।</a:t>
            </a: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219200" y="187325"/>
            <a:ext cx="609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নিম্নে প্রদত্ত চিত্রগূলো দেখ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43" y="3963780"/>
            <a:ext cx="3811587" cy="2633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03763" y="6135688"/>
            <a:ext cx="4065587" cy="52387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নিত্য প্রয়োজনীয় পন্য বিক্রয় করছে।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351935" y="990600"/>
            <a:ext cx="5029200" cy="12192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8187" y="3124200"/>
            <a:ext cx="50292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57400" y="228600"/>
            <a:ext cx="4224338" cy="914400"/>
          </a:xfrm>
          <a:prstGeom prst="rect">
            <a:avLst/>
          </a:prstGeom>
        </p:spPr>
        <p:txBody>
          <a:bodyPr vert="horz" rtlCol="0" anchor="ctr">
            <a:normAutofit fontScale="6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bn-BD" sz="10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0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3200400"/>
            <a:ext cx="8229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 ও ক্ষতির সংজ্ঞা বলতে পারবে।</a:t>
            </a:r>
          </a:p>
          <a:p>
            <a:pPr indent="-27432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 ও ক্ষতি নির্ণয় করতে পারবে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|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শতকরায় লাভ ও ক্ষতির হিসাব করতে পারবে।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6400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bn-BD" sz="6000" b="1" dirty="0">
                <a:solidFill>
                  <a:srgbClr val="33CC33"/>
                </a:solidFill>
                <a:latin typeface="NikoshBAN" pitchFamily="2" charset="0"/>
                <a:ea typeface="Nikosh" pitchFamily="2" charset="0"/>
                <a:cs typeface="NikoshBAN" pitchFamily="2" charset="0"/>
              </a:rPr>
              <a:t>এই পাঠ শেষে শিক্ষর্থীরাঃ-</a:t>
            </a:r>
            <a:r>
              <a:rPr lang="bn-BD" sz="6000" b="1" dirty="0">
                <a:latin typeface="NikoshBAN" pitchFamily="2" charset="0"/>
                <a:ea typeface="Nikosh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3513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8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2098675"/>
            <a:ext cx="9067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 দ্রব্য ক্রয় মূল্যের চেয়ে বেশি মূল্যে বিক্রয় করলে তাকে লাভ বলে।</a:t>
            </a:r>
            <a:endParaRPr kumimoji="0" lang="en-US" sz="4800" b="0" i="0" u="none" strike="noStrike" kern="1200" cap="none" spc="0" normalizeH="0" baseline="0" noProof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বিক্রয়মূল্য-ক্রয়মূল্য=লাভ</a:t>
            </a:r>
            <a:endParaRPr kumimoji="0" lang="en-US" sz="4800" b="0" i="0" u="none" strike="noStrike" kern="1200" cap="none" spc="0" normalizeH="0" baseline="0" noProof="0" smtClean="0">
              <a:ln>
                <a:noFill/>
              </a:ln>
              <a:solidFill>
                <a:srgbClr val="A5644E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 দ্রব্য ক্রয় মূল্যের চেয়ে কম মূল্যে বিক্রয় করলে তাকে ক্ষতি বলে।</a:t>
            </a:r>
            <a:endParaRPr kumimoji="0" lang="en-US" sz="4800" b="0" i="0" u="none" strike="noStrike" kern="1200" cap="none" spc="0" normalizeH="0" baseline="0" noProof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rgbClr val="A5644E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ক্রয়মূল্য-বিক্রয়মূল্য=ক্ষতি</a:t>
            </a:r>
            <a:endParaRPr kumimoji="0" lang="bn-BD" sz="4800" b="0" i="0" u="none" strike="noStrike" kern="1200" cap="none" spc="0" normalizeH="0" baseline="0" noProof="0" dirty="0" smtClean="0">
              <a:ln>
                <a:noFill/>
              </a:ln>
              <a:solidFill>
                <a:srgbClr val="A5644E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59025" y="76200"/>
            <a:ext cx="61753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n-BD" sz="9600" b="1">
                <a:solidFill>
                  <a:srgbClr val="7030A0"/>
                </a:solidFill>
                <a:cs typeface="NikoshBAN" pitchFamily="2" charset="0"/>
              </a:rPr>
              <a:t>উপস্থাপন</a:t>
            </a:r>
            <a:endParaRPr lang="en-US" sz="9600" b="1">
              <a:solidFill>
                <a:srgbClr val="7030A0"/>
              </a:solidFill>
              <a:cs typeface="NikoshBAN" pitchFamily="2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12750" y="27432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endParaRPr lang="bn-BD" sz="320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81000" y="3733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o"/>
            </a:pPr>
            <a:endParaRPr lang="bn-BD" sz="200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93700" y="495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200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33400" y="1828800"/>
            <a:ext cx="80581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r>
              <a:rPr lang="en-US" sz="4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1)</a:t>
            </a:r>
            <a:r>
              <a:rPr lang="en-US" sz="4800" b="1" smtClean="0">
                <a:solidFill>
                  <a:srgbClr val="16AA2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mtClean="0">
                <a:solidFill>
                  <a:srgbClr val="16AA2F"/>
                </a:solidFill>
                <a:latin typeface="NikoshBAN" pitchFamily="2" charset="0"/>
                <a:cs typeface="NikoshBAN" pitchFamily="2" charset="0"/>
              </a:rPr>
              <a:t>চার হালি ডিম ১০০ টাকায় কিনে ১২০ টাকায় বিক্রয় করলে কী হবে?</a:t>
            </a:r>
            <a:endParaRPr lang="en-US" sz="4800" b="1" smtClean="0">
              <a:solidFill>
                <a:srgbClr val="16AA2F"/>
              </a:solidFill>
              <a:latin typeface="NikoshBAN" pitchFamily="2" charset="0"/>
              <a:cs typeface="NikoshBAN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r>
              <a:rPr lang="en-US" sz="5400" b="1" smtClean="0">
                <a:solidFill>
                  <a:srgbClr val="16AA2F"/>
                </a:solidFill>
                <a:latin typeface="NikoshBAN" pitchFamily="2" charset="0"/>
                <a:cs typeface="NikoshBAN" pitchFamily="2" charset="0"/>
              </a:rPr>
              <a:t>2)</a:t>
            </a:r>
            <a:r>
              <a:rPr lang="en-US" sz="5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মোরগ ২৬০ টাকায় ক্রয় করে ২৩০ টাকায় বিক্রয় করলে কী হবে?</a:t>
            </a:r>
            <a:endPara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57200"/>
            <a:ext cx="4419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588" y="1695450"/>
            <a:ext cx="9144001" cy="2190750"/>
            <a:chOff x="164630" y="610725"/>
            <a:chExt cx="7683969" cy="14336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30" y="610725"/>
              <a:ext cx="1968970" cy="143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88865" y="384657"/>
              <a:ext cx="1433666" cy="188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610725"/>
              <a:ext cx="1850555" cy="143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26498" y="347910"/>
              <a:ext cx="1433667" cy="195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90738" y="381000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bn-BD" sz="72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 হালি ডিম</a:t>
            </a:r>
            <a:endParaRPr lang="en-US" sz="7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811588"/>
            <a:ext cx="82121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smtClean="0">
                <a:ln>
                  <a:noFill/>
                </a:ln>
                <a:solidFill>
                  <a:srgbClr val="16AA2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ক্রয় মূল্য ১০০ টাকা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smtClean="0">
                <a:ln>
                  <a:noFill/>
                </a:ln>
                <a:solidFill>
                  <a:srgbClr val="16AA2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বিক্রয় মূল্য ১২০ টাকা</a:t>
            </a:r>
            <a:endParaRPr kumimoji="0" lang="en-US" sz="9600" b="0" i="0" u="none" strike="noStrike" kern="0" cap="none" spc="0" normalizeH="0" baseline="0" noProof="0" smtClean="0">
              <a:ln>
                <a:noFill/>
              </a:ln>
              <a:solidFill>
                <a:srgbClr val="16AA2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2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1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4200" y="144463"/>
            <a:ext cx="381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800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800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মুরগী</a:t>
            </a:r>
            <a:endParaRPr lang="en-US" sz="800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90613" y="4537075"/>
            <a:ext cx="731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0" cap="none" spc="0" normalizeH="0" baseline="0" noProof="0" dirty="0">
                <a:ln>
                  <a:noFill/>
                </a:ln>
                <a:solidFill>
                  <a:srgbClr val="B58B80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ক্রয় মূল্য ২৬০ টাকা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0" cap="none" spc="0" normalizeH="0" baseline="0" noProof="0" dirty="0">
                <a:ln>
                  <a:noFill/>
                </a:ln>
                <a:solidFill>
                  <a:srgbClr val="B58B80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বিক্রয় মূল্য ২৩০ টাকা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B58B80">
                  <a:lumMod val="75000"/>
                </a:srgb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</TotalTime>
  <Words>270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Austin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HUSSAIN</cp:lastModifiedBy>
  <cp:revision>14</cp:revision>
  <dcterms:created xsi:type="dcterms:W3CDTF">2020-03-02T06:16:22Z</dcterms:created>
  <dcterms:modified xsi:type="dcterms:W3CDTF">2020-03-13T06:22:27Z</dcterms:modified>
</cp:coreProperties>
</file>