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0"/>
  </p:notesMasterIdLst>
  <p:handoutMasterIdLst>
    <p:handoutMasterId r:id="rId21"/>
  </p:handoutMasterIdLst>
  <p:sldIdLst>
    <p:sldId id="284" r:id="rId3"/>
    <p:sldId id="285" r:id="rId4"/>
    <p:sldId id="286" r:id="rId5"/>
    <p:sldId id="287" r:id="rId6"/>
    <p:sldId id="288" r:id="rId7"/>
    <p:sldId id="281" r:id="rId8"/>
    <p:sldId id="289" r:id="rId9"/>
    <p:sldId id="290" r:id="rId10"/>
    <p:sldId id="292" r:id="rId11"/>
    <p:sldId id="293" r:id="rId12"/>
    <p:sldId id="294" r:id="rId13"/>
    <p:sldId id="291" r:id="rId14"/>
    <p:sldId id="295" r:id="rId15"/>
    <p:sldId id="297" r:id="rId16"/>
    <p:sldId id="296" r:id="rId17"/>
    <p:sldId id="298" r:id="rId18"/>
    <p:sldId id="2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28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98"/>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BCAD5-79EB-4E43-B059-7268088E46A5}" type="datetimeFigureOut">
              <a:rPr lang="en-US" smtClean="0"/>
              <a:t>15-Mar-20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C56C02-59D5-4067-816C-88159224EAEF}" type="slidenum">
              <a:rPr lang="en-US" smtClean="0"/>
              <a:t>‹#›</a:t>
            </a:fld>
            <a:endParaRPr lang="en-US"/>
          </a:p>
        </p:txBody>
      </p:sp>
    </p:spTree>
    <p:extLst>
      <p:ext uri="{BB962C8B-B14F-4D97-AF65-F5344CB8AC3E}">
        <p14:creationId xmlns:p14="http://schemas.microsoft.com/office/powerpoint/2010/main" val="416908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02FE9-8C50-4895-B018-0D8711AA39D6}" type="datetimeFigureOut">
              <a:rPr lang="en-US" smtClean="0"/>
              <a:t>15-Mar-20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EF36F-5A60-49D0-A1B4-2A2381FAFA7B}" type="slidenum">
              <a:rPr lang="en-US" smtClean="0"/>
              <a:t>‹#›</a:t>
            </a:fld>
            <a:endParaRPr lang="en-US"/>
          </a:p>
        </p:txBody>
      </p:sp>
    </p:spTree>
    <p:extLst>
      <p:ext uri="{BB962C8B-B14F-4D97-AF65-F5344CB8AC3E}">
        <p14:creationId xmlns:p14="http://schemas.microsoft.com/office/powerpoint/2010/main" val="3456971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EF36F-5A60-49D0-A1B4-2A2381FAFA7B}" type="slidenum">
              <a:rPr lang="en-US" smtClean="0"/>
              <a:t>1</a:t>
            </a:fld>
            <a:endParaRPr lang="en-US"/>
          </a:p>
        </p:txBody>
      </p:sp>
    </p:spTree>
    <p:extLst>
      <p:ext uri="{BB962C8B-B14F-4D97-AF65-F5344CB8AC3E}">
        <p14:creationId xmlns:p14="http://schemas.microsoft.com/office/powerpoint/2010/main" val="161055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C3CCE8DA-7B89-4CC8-BEB9-3037BEC51E35}" type="slidenum">
              <a:rPr lang="en-US" smtClean="0"/>
              <a:t>6</a:t>
            </a:fld>
            <a:endParaRPr lang="en-US"/>
          </a:p>
        </p:txBody>
      </p:sp>
    </p:spTree>
    <p:extLst>
      <p:ext uri="{BB962C8B-B14F-4D97-AF65-F5344CB8AC3E}">
        <p14:creationId xmlns:p14="http://schemas.microsoft.com/office/powerpoint/2010/main" val="160513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89FB5A1-080D-4495-895C-B3E4920CB3C1}" type="datetime1">
              <a:rPr lang="en-US" smtClean="0"/>
              <a:t>15-Mar-20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418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39EC9-BEF7-4657-8612-AD1E39469AEE}" type="datetime1">
              <a:rPr lang="en-US" smtClean="0"/>
              <a:t>15-Mar-20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1447350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47AF-3BFA-4ABC-A334-ACA8237B15CD}" type="datetime1">
              <a:rPr lang="en-US" smtClean="0"/>
              <a:t>15-Mar-20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515668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9E07DC-7448-4356-B042-BC8C9CE3E88C}" type="datetime1">
              <a:rPr lang="en-US" smtClean="0"/>
              <a:t>15-Mar-20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1594141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B048E-365E-49A8-BE5D-36262C16F1CB}" type="datetime1">
              <a:rPr lang="en-US" smtClean="0"/>
              <a:t>15-Mar-20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121438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110CC-1C5D-4437-8AC4-D9E735F8DB28}" type="datetime1">
              <a:rPr lang="en-US" smtClean="0"/>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1031971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EA6C8-69FE-4279-BDCF-22559BABC187}" type="datetime1">
              <a:rPr lang="en-US" smtClean="0"/>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9682430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C9D1B-68B8-4C29-86FF-F74EF49793C4}" type="datetime1">
              <a:rPr lang="en-US" smtClean="0"/>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851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5219" y="5960533"/>
            <a:ext cx="2402982" cy="364067"/>
          </a:xfrm>
        </p:spPr>
        <p:txBody>
          <a:bodyPr/>
          <a:lstStyle>
            <a:lvl1pPr>
              <a:defRPr sz="1600">
                <a:latin typeface="Times New Roman" panose="02020603050405020304" pitchFamily="18" charset="0"/>
                <a:cs typeface="Times New Roman" panose="02020603050405020304" pitchFamily="18" charset="0"/>
              </a:defRPr>
            </a:lvl1pPr>
          </a:lstStyle>
          <a:p>
            <a:fld id="{79C06769-809D-43C8-AB00-57A1A92BC923}" type="datetime1">
              <a:rPr lang="en-US" smtClean="0"/>
              <a:t>15-Mar-20</a:t>
            </a:fld>
            <a:endParaRPr lang="en-US" dirty="0"/>
          </a:p>
        </p:txBody>
      </p:sp>
      <p:sp>
        <p:nvSpPr>
          <p:cNvPr id="3" name="Footer Placeholder 2"/>
          <p:cNvSpPr>
            <a:spLocks noGrp="1"/>
          </p:cNvSpPr>
          <p:nvPr>
            <p:ph type="ftr" sz="quarter" idx="11"/>
          </p:nvPr>
        </p:nvSpPr>
        <p:spPr>
          <a:xfrm>
            <a:off x="457201" y="5960533"/>
            <a:ext cx="1752600" cy="364066"/>
          </a:xfrm>
        </p:spPr>
        <p:txBody>
          <a:bodyPr/>
          <a:lstStyle>
            <a:lvl1pPr algn="ctr">
              <a:defRPr sz="1600">
                <a:latin typeface="Times New Roman" panose="02020603050405020304" pitchFamily="18" charset="0"/>
                <a:cs typeface="Times New Roman" panose="02020603050405020304" pitchFamily="18" charset="0"/>
              </a:defRPr>
            </a:lvl1pPr>
          </a:lstStyle>
          <a:p>
            <a:endParaRPr lang="en-US" dirty="0"/>
          </a:p>
        </p:txBody>
      </p:sp>
      <p:sp>
        <p:nvSpPr>
          <p:cNvPr id="4" name="Slide Number Placeholder 3"/>
          <p:cNvSpPr>
            <a:spLocks noGrp="1"/>
          </p:cNvSpPr>
          <p:nvPr>
            <p:ph type="sldNum" sz="quarter" idx="12"/>
          </p:nvPr>
        </p:nvSpPr>
        <p:spPr>
          <a:xfrm>
            <a:off x="4683619" y="5960533"/>
            <a:ext cx="4155581" cy="364066"/>
          </a:xfrm>
        </p:spPr>
        <p:txBody>
          <a:bodyPr/>
          <a:lstStyle>
            <a:lvl1pPr>
              <a:defRPr sz="1600"/>
            </a:lvl1pPr>
          </a:lstStyle>
          <a:p>
            <a:pPr algn="ctr"/>
            <a:r>
              <a:rPr lang="en-US" dirty="0" err="1" smtClean="0"/>
              <a:t>Niaz</a:t>
            </a:r>
            <a:r>
              <a:rPr lang="en-US" dirty="0" smtClean="0"/>
              <a:t> Mohammad High </a:t>
            </a:r>
            <a:r>
              <a:rPr lang="en-US" dirty="0" err="1" smtClean="0"/>
              <a:t>Scgool</a:t>
            </a:r>
            <a:r>
              <a:rPr lang="en-US" dirty="0" smtClean="0"/>
              <a:t>, </a:t>
            </a:r>
            <a:r>
              <a:rPr lang="en-US" dirty="0" err="1" smtClean="0"/>
              <a:t>Brahmanbaria</a:t>
            </a:r>
            <a:endParaRPr lang="en-US" dirty="0"/>
          </a:p>
        </p:txBody>
      </p:sp>
    </p:spTree>
    <p:extLst>
      <p:ext uri="{BB962C8B-B14F-4D97-AF65-F5344CB8AC3E}">
        <p14:creationId xmlns:p14="http://schemas.microsoft.com/office/powerpoint/2010/main" val="2229186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FC4183-6C12-4E85-9086-DCF6CFCB296D}"/>
              </a:ext>
            </a:extLst>
          </p:cNvPr>
          <p:cNvSpPr>
            <a:spLocks noGrp="1"/>
          </p:cNvSpPr>
          <p:nvPr>
            <p:ph type="dt" sz="half" idx="10"/>
          </p:nvPr>
        </p:nvSpPr>
        <p:spPr/>
        <p:txBody>
          <a:bodyPr/>
          <a:lstStyle/>
          <a:p>
            <a:fld id="{917DF57D-78B7-41A0-88CE-5B14866E10D9}" type="datetime1">
              <a:rPr lang="en-US" smtClean="0"/>
              <a:t>15-Mar-20</a:t>
            </a:fld>
            <a:endParaRPr lang="en-US" dirty="0"/>
          </a:p>
        </p:txBody>
      </p:sp>
      <p:sp>
        <p:nvSpPr>
          <p:cNvPr id="3" name="Slide Number Placeholder 2">
            <a:extLst>
              <a:ext uri="{FF2B5EF4-FFF2-40B4-BE49-F238E27FC236}">
                <a16:creationId xmlns:a16="http://schemas.microsoft.com/office/drawing/2014/main" xmlns="" id="{E8E3F142-262E-41DD-A470-50CC0E5C9E15}"/>
              </a:ext>
            </a:extLst>
          </p:cNvPr>
          <p:cNvSpPr>
            <a:spLocks noGrp="1"/>
          </p:cNvSpPr>
          <p:nvPr>
            <p:ph type="sldNum" sz="quarter" idx="11"/>
          </p:nvPr>
        </p:nvSpPr>
        <p:spPr/>
        <p:txBody>
          <a:bodyPr/>
          <a:lstStyle/>
          <a:p>
            <a:r>
              <a:rPr lang="en-US"/>
              <a:t>1</a:t>
            </a:r>
            <a:endParaRPr lang="en-US" dirty="0"/>
          </a:p>
        </p:txBody>
      </p:sp>
    </p:spTree>
    <p:extLst>
      <p:ext uri="{BB962C8B-B14F-4D97-AF65-F5344CB8AC3E}">
        <p14:creationId xmlns:p14="http://schemas.microsoft.com/office/powerpoint/2010/main" val="711137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6E6C2-229E-49E9-A2BF-A351C6944A11}" type="datetime1">
              <a:rPr lang="en-US" smtClean="0"/>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561003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61097-C0F1-4FC1-B94F-DC6B9BD6809F}" type="datetime1">
              <a:rPr lang="en-US" smtClean="0"/>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254463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5ED400-9D08-486E-A268-11A2505D7428}" type="datetime1">
              <a:rPr lang="en-US" smtClean="0"/>
              <a:t>15-Mar-20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3974830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6E764-C41F-4DDE-A9E4-B76A76603080}" type="datetime1">
              <a:rPr lang="en-US" smtClean="0"/>
              <a:t>15-Mar-20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3781754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DCBBFF-B732-4D56-8B79-5F6397AD3C90}" type="datetime1">
              <a:rPr lang="en-US" smtClean="0"/>
              <a:t>15-Mar-20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0BFB9-C420-4B51-92C4-65F44D9316B7}" type="slidenum">
              <a:rPr lang="en-US" smtClean="0"/>
              <a:t>‹#›</a:t>
            </a:fld>
            <a:endParaRPr lang="en-US"/>
          </a:p>
        </p:txBody>
      </p:sp>
    </p:spTree>
    <p:extLst>
      <p:ext uri="{BB962C8B-B14F-4D97-AF65-F5344CB8AC3E}">
        <p14:creationId xmlns:p14="http://schemas.microsoft.com/office/powerpoint/2010/main" val="267862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51828F-11DC-441A-8340-398489D7E175}" type="datetime1">
              <a:rPr lang="en-US" smtClean="0"/>
              <a:t>15-Mar-20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922965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6" r:id="rId3"/>
    <p:sldLayoutId id="2147483767" r:id="rId4"/>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7449-6F1F-4C2D-B4C2-C84C755B05CF}" type="datetime1">
              <a:rPr lang="en-US" smtClean="0"/>
              <a:t>15-Mar-20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0BFB9-C420-4B51-92C4-65F44D9316B7}" type="slidenum">
              <a:rPr lang="en-US" smtClean="0"/>
              <a:t>‹#›</a:t>
            </a:fld>
            <a:endParaRPr lang="en-US"/>
          </a:p>
        </p:txBody>
      </p:sp>
    </p:spTree>
    <p:extLst>
      <p:ext uri="{BB962C8B-B14F-4D97-AF65-F5344CB8AC3E}">
        <p14:creationId xmlns:p14="http://schemas.microsoft.com/office/powerpoint/2010/main" val="1130938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7346" y="457200"/>
            <a:ext cx="8696654" cy="5579533"/>
            <a:chOff x="294190" y="380999"/>
            <a:chExt cx="8696654" cy="557953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0999"/>
              <a:ext cx="8305800" cy="5579533"/>
            </a:xfrm>
            <a:prstGeom prst="rect">
              <a:avLst/>
            </a:prstGeom>
          </p:spPr>
        </p:pic>
        <p:sp>
          <p:nvSpPr>
            <p:cNvPr id="7" name="TextBox 6"/>
            <p:cNvSpPr txBox="1"/>
            <p:nvPr/>
          </p:nvSpPr>
          <p:spPr>
            <a:xfrm>
              <a:off x="294190" y="1928909"/>
              <a:ext cx="8696654" cy="3908762"/>
            </a:xfrm>
            <a:prstGeom prst="rect">
              <a:avLst/>
            </a:prstGeom>
            <a:noFill/>
          </p:spPr>
          <p:txBody>
            <a:bodyPr wrap="square" rtlCol="0">
              <a:spAutoFit/>
            </a:bodyPr>
            <a:lstStyle/>
            <a:p>
              <a:r>
                <a:rPr lang="bn-BD"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24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640321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0406" y="1051885"/>
            <a:ext cx="176056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অন্তঃপুর</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6451267" y="866699"/>
            <a:ext cx="2105661"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914400" y="2890390"/>
            <a:ext cx="199257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দ্বার</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451032"/>
            <a:ext cx="1676399" cy="1458041"/>
          </a:xfrm>
          <a:prstGeom prst="roundRect">
            <a:avLst>
              <a:gd name="adj" fmla="val 8594"/>
            </a:avLst>
          </a:prstGeom>
          <a:solidFill>
            <a:schemeClr val="accent2"/>
          </a:solidFill>
          <a:ln>
            <a:noFill/>
          </a:ln>
          <a:effectLst>
            <a:reflection blurRad="12700" stA="38000" endPos="28000" dist="5000" dir="5400000" sy="-100000" algn="bl" rotWithShape="0"/>
          </a:effectLst>
        </p:spPr>
      </p:pic>
      <p:sp>
        <p:nvSpPr>
          <p:cNvPr id="11" name="TextBox 10"/>
          <p:cNvSpPr txBox="1"/>
          <p:nvPr/>
        </p:nvSpPr>
        <p:spPr>
          <a:xfrm>
            <a:off x="914400" y="4985917"/>
            <a:ext cx="1992573"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লড়কি</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6451267" y="4887664"/>
            <a:ext cx="220883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মেয়ে</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255409"/>
            <a:ext cx="1981199" cy="178319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280" y="381000"/>
            <a:ext cx="2663019" cy="1562917"/>
          </a:xfrm>
          <a:prstGeom prst="rect">
            <a:avLst/>
          </a:prstGeom>
        </p:spPr>
      </p:pic>
      <p:sp>
        <p:nvSpPr>
          <p:cNvPr id="2" name="TextBox 1"/>
          <p:cNvSpPr txBox="1"/>
          <p:nvPr/>
        </p:nvSpPr>
        <p:spPr>
          <a:xfrm>
            <a:off x="6457160" y="3145836"/>
            <a:ext cx="1905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smtClean="0">
                <a:latin typeface="NikoshBAN" pitchFamily="2" charset="0"/>
                <a:cs typeface="NikoshBAN" pitchFamily="2" charset="0"/>
              </a:rPr>
              <a:t>দরজা</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558375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457200"/>
            <a:ext cx="4071788" cy="112630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66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জোড়ায় </a:t>
            </a:r>
            <a:r>
              <a:rPr lang="bn-IN" sz="66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6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66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457201" y="2065613"/>
            <a:ext cx="8305799" cy="3662541"/>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উপরিউক্ত প্রত্যেকটি</a:t>
            </a:r>
            <a:r>
              <a:rPr lang="en-US"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 </a:t>
            </a: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 একটি </a:t>
            </a:r>
            <a:r>
              <a:rPr lang="en-US" sz="7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বাক্য রচনা কর।</a:t>
            </a:r>
            <a:r>
              <a:rPr lang="bn-BD" sz="8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8800" dirty="0"/>
          </a:p>
        </p:txBody>
      </p:sp>
      <p:sp>
        <p:nvSpPr>
          <p:cNvPr id="7" name="TextBox 6"/>
          <p:cNvSpPr txBox="1"/>
          <p:nvPr/>
        </p:nvSpPr>
        <p:spPr>
          <a:xfrm>
            <a:off x="6553200" y="457200"/>
            <a:ext cx="2197658" cy="144655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সময়</a:t>
            </a:r>
            <a:r>
              <a:rPr lang="en-US" sz="4400" b="1" dirty="0"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৭ </a:t>
            </a:r>
            <a:r>
              <a:rPr lang="en-US" sz="4400" b="1"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মিনিট</a:t>
            </a:r>
            <a:endParaRPr lang="en-US" sz="4400" b="1" dirty="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4291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15000" y="1828800"/>
            <a:ext cx="2947366" cy="3200400"/>
          </a:xfrm>
          <a:prstGeom prst="roundRect">
            <a:avLst/>
          </a:prstGeom>
          <a:solidFill>
            <a:schemeClr val="accent3">
              <a:lumMod val="20000"/>
              <a:lumOff val="8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a:t>
            </a:r>
            <a:r>
              <a:rPr lang="bn-IN" sz="115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bn-IN" sz="66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660" t="-1" r="428" b="10304"/>
          <a:stretch/>
        </p:blipFill>
        <p:spPr>
          <a:xfrm>
            <a:off x="838199" y="524933"/>
            <a:ext cx="4343401" cy="53086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7897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3819" y="457200"/>
            <a:ext cx="3538181" cy="110799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6600" b="1"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a:t>
            </a:r>
            <a:r>
              <a:rPr lang="en-US" sz="6600" b="1" u="sng" dirty="0" err="1"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গত</a:t>
            </a:r>
            <a:r>
              <a:rPr lang="bn-IN" sz="6600" b="1"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6600" b="1"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6600" b="1"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992318" y="457200"/>
            <a:ext cx="3538181"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u="sng"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সময়</a:t>
            </a:r>
            <a:r>
              <a:rPr lang="en-US" sz="4400" b="1" u="sng" dirty="0"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৫ </a:t>
            </a:r>
            <a:r>
              <a:rPr lang="en-US" sz="4400" b="1" u="sng" dirty="0" err="1" smtClean="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মিনিট</a:t>
            </a:r>
            <a:endParaRPr lang="en-US" sz="4400" b="1" u="sng" dirty="0">
              <a:ln w="0"/>
              <a:solidFill>
                <a:srgbClr val="C0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828800"/>
            <a:ext cx="4114800" cy="3886199"/>
          </a:xfrm>
          <a:prstGeom prst="ellipse">
            <a:avLst/>
          </a:prstGeom>
          <a:ln>
            <a:noFill/>
          </a:ln>
          <a:effectLst>
            <a:softEdge rad="112500"/>
          </a:effectLst>
        </p:spPr>
      </p:pic>
      <p:sp>
        <p:nvSpPr>
          <p:cNvPr id="9" name="Down Arrow Callout 8"/>
          <p:cNvSpPr/>
          <p:nvPr/>
        </p:nvSpPr>
        <p:spPr>
          <a:xfrm>
            <a:off x="4572000" y="1226641"/>
            <a:ext cx="4114800" cy="1406731"/>
          </a:xfrm>
          <a:prstGeom prst="downArrowCallout">
            <a:avLst/>
          </a:prstGeom>
          <a:solidFill>
            <a:schemeClr val="tx2">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FF00"/>
                </a:solidFill>
                <a:latin typeface="NikoshBAN" panose="02000000000000000000" pitchFamily="2" charset="0"/>
                <a:cs typeface="NikoshBAN" panose="02000000000000000000" pitchFamily="2" charset="0"/>
              </a:rPr>
              <a:t>সাধুরীতির অনুচ্ছেদটি চলিতরীতিতে  রূপান্তর কর।</a:t>
            </a:r>
            <a:endParaRPr lang="en-US" sz="3200" dirty="0">
              <a:solidFill>
                <a:srgbClr val="00FF00"/>
              </a:solidFill>
              <a:latin typeface="NikoshBAN" panose="02000000000000000000" pitchFamily="2" charset="0"/>
              <a:cs typeface="NikoshBAN" panose="02000000000000000000" pitchFamily="2" charset="0"/>
            </a:endParaRPr>
          </a:p>
        </p:txBody>
      </p:sp>
      <p:sp>
        <p:nvSpPr>
          <p:cNvPr id="10" name="Rectangle 9"/>
          <p:cNvSpPr/>
          <p:nvPr/>
        </p:nvSpPr>
        <p:spPr>
          <a:xfrm>
            <a:off x="4572000" y="2514600"/>
            <a:ext cx="4114800" cy="344593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200" dirty="0">
                <a:solidFill>
                  <a:schemeClr val="tx1"/>
                </a:solidFill>
              </a:rPr>
              <a:t>দেখিলাম কাগজের উপর একটি ছোট্ট হাতের ছাপ।ফটো গ্রাফ নহে,তেলের ছবি নহ,হাতে খানিকটা ভুষা মাখাইয়া কাগজের উপরে তাহার চিহ্ন ধরিয়া লইয়াছে। কন্যার এই স্মরণ চিহ্নটুকু বুকের কাছে লইয়া  রহমত প্রতিবৎসর কলিকাতার রাস্তায় মেওয়া বেচিতে আসে।</a:t>
            </a:r>
            <a:endParaRPr lang="en-US" sz="2200" dirty="0">
              <a:solidFill>
                <a:schemeClr val="tx1"/>
              </a:solidFill>
            </a:endParaRPr>
          </a:p>
          <a:p>
            <a:pPr algn="ct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2649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1638300" y="457200"/>
            <a:ext cx="5867400" cy="1143000"/>
          </a:xfrm>
          <a:prstGeom prst="downArrowCallout">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accent3"/>
                </a:solidFill>
                <a:latin typeface="NikoshBAN" pitchFamily="2" charset="0"/>
                <a:cs typeface="NikoshBAN" pitchFamily="2" charset="0"/>
              </a:rPr>
              <a:t>চলিত</a:t>
            </a:r>
            <a:r>
              <a:rPr lang="en-US" sz="4000" dirty="0" smtClean="0">
                <a:solidFill>
                  <a:schemeClr val="accent3"/>
                </a:solidFill>
                <a:latin typeface="NikoshBAN" pitchFamily="2" charset="0"/>
                <a:cs typeface="NikoshBAN" pitchFamily="2" charset="0"/>
              </a:rPr>
              <a:t> </a:t>
            </a:r>
            <a:r>
              <a:rPr lang="en-US" sz="4000" dirty="0" err="1" smtClean="0">
                <a:solidFill>
                  <a:schemeClr val="accent3"/>
                </a:solidFill>
                <a:latin typeface="NikoshBAN" pitchFamily="2" charset="0"/>
                <a:cs typeface="NikoshBAN" pitchFamily="2" charset="0"/>
              </a:rPr>
              <a:t>রীতিতে</a:t>
            </a:r>
            <a:r>
              <a:rPr lang="en-US" sz="4000" dirty="0" smtClean="0">
                <a:solidFill>
                  <a:schemeClr val="accent3"/>
                </a:solidFill>
                <a:latin typeface="NikoshBAN" pitchFamily="2" charset="0"/>
                <a:cs typeface="NikoshBAN" pitchFamily="2" charset="0"/>
              </a:rPr>
              <a:t> </a:t>
            </a:r>
            <a:r>
              <a:rPr lang="en-US" sz="4000" dirty="0" err="1" smtClean="0">
                <a:solidFill>
                  <a:schemeClr val="accent3"/>
                </a:solidFill>
                <a:latin typeface="NikoshBAN" pitchFamily="2" charset="0"/>
                <a:cs typeface="NikoshBAN" pitchFamily="2" charset="0"/>
              </a:rPr>
              <a:t>রূপান্তর</a:t>
            </a:r>
            <a:r>
              <a:rPr lang="en-US" sz="4000" dirty="0" smtClean="0">
                <a:solidFill>
                  <a:schemeClr val="accent3"/>
                </a:solidFill>
                <a:latin typeface="NikoshBAN" pitchFamily="2" charset="0"/>
                <a:cs typeface="NikoshBAN" pitchFamily="2" charset="0"/>
              </a:rPr>
              <a:t> </a:t>
            </a:r>
            <a:r>
              <a:rPr lang="en-US" sz="4000" dirty="0" err="1" smtClean="0">
                <a:solidFill>
                  <a:schemeClr val="accent3"/>
                </a:solidFill>
                <a:latin typeface="NikoshBAN" pitchFamily="2" charset="0"/>
                <a:cs typeface="NikoshBAN" pitchFamily="2" charset="0"/>
              </a:rPr>
              <a:t>কর</a:t>
            </a:r>
            <a:endParaRPr lang="en-US" sz="4000" dirty="0">
              <a:solidFill>
                <a:schemeClr val="accent3"/>
              </a:solidFill>
              <a:latin typeface="NikoshBAN" pitchFamily="2" charset="0"/>
              <a:cs typeface="NikoshBAN" pitchFamily="2" charset="0"/>
            </a:endParaRPr>
          </a:p>
        </p:txBody>
      </p:sp>
      <p:sp>
        <p:nvSpPr>
          <p:cNvPr id="6" name="Rectangle 5"/>
          <p:cNvSpPr/>
          <p:nvPr/>
        </p:nvSpPr>
        <p:spPr>
          <a:xfrm>
            <a:off x="1066800" y="1600200"/>
            <a:ext cx="70866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000" dirty="0">
                <a:solidFill>
                  <a:srgbClr val="C00000"/>
                </a:solidFill>
                <a:latin typeface="NikoshBAN" panose="02000000000000000000" pitchFamily="2" charset="0"/>
                <a:cs typeface="NikoshBAN" panose="02000000000000000000" pitchFamily="2" charset="0"/>
              </a:rPr>
              <a:t>দেখলাম,কাগজের উপর একটি ছোট্ট হাতের ছাপ।ফটোগ্রাফ নয়,তেলের ছবি নয়,হাতে খানিকটা ভুষা মাখিয়ে কাগজের ওপর তার চিহ্ন ধরে নিয়েছে। মেয়ের এই স্মৃতিচিহ্নটুকু বুকের কাছে নিয়ে রহমত প্রতি বছর কলকাতার রাস্তায় মেওয়া বেচতে আসে।</a:t>
            </a:r>
            <a:endParaRPr lang="en-US" sz="4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8132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3681448" y="438392"/>
            <a:ext cx="1939529" cy="760810"/>
          </a:xfrm>
          <a:prstGeom prst="doubleWave">
            <a:avLst>
              <a:gd name="adj1" fmla="val 6250"/>
              <a:gd name="adj2" fmla="val -27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950" u="sng" dirty="0" smtClean="0">
                <a:solidFill>
                  <a:srgbClr val="FFFF00"/>
                </a:solidFill>
                <a:latin typeface="NikoshBAN" panose="02000000000000000000" pitchFamily="2" charset="0"/>
                <a:cs typeface="NikoshBAN" panose="02000000000000000000" pitchFamily="2" charset="0"/>
              </a:rPr>
              <a:t>মূল্যায়ন</a:t>
            </a:r>
            <a:endParaRPr lang="en-US" sz="4950" dirty="0">
              <a:solidFill>
                <a:srgbClr val="FFFF00"/>
              </a:solidFill>
              <a:latin typeface="NikoshBAN" panose="02000000000000000000" pitchFamily="2" charset="0"/>
              <a:cs typeface="NikoshBAN" panose="02000000000000000000" pitchFamily="2" charset="0"/>
            </a:endParaRPr>
          </a:p>
        </p:txBody>
      </p:sp>
      <p:sp>
        <p:nvSpPr>
          <p:cNvPr id="6" name="Rectangle 5"/>
          <p:cNvSpPr/>
          <p:nvPr/>
        </p:nvSpPr>
        <p:spPr>
          <a:xfrm>
            <a:off x="290211" y="1935766"/>
            <a:ext cx="7957948" cy="707886"/>
          </a:xfrm>
          <a:prstGeom prst="rect">
            <a:avLst/>
          </a:prstGeom>
        </p:spPr>
        <p:txBody>
          <a:bodyPr wrap="square">
            <a:spAutoFit/>
          </a:bodyPr>
          <a:lstStyle/>
          <a:p>
            <a:pPr marL="642938" indent="-642938">
              <a:buFont typeface="Wingdings" panose="05000000000000000000" pitchFamily="2" charset="2"/>
              <a:buChar char="q"/>
            </a:pPr>
            <a:r>
              <a:rPr lang="bn-IN" sz="4000" dirty="0" smtClean="0">
                <a:solidFill>
                  <a:prstClr val="black"/>
                </a:solidFill>
                <a:latin typeface="NikoshBAN" panose="02000000000000000000" pitchFamily="2" charset="0"/>
                <a:cs typeface="NikoshBAN" panose="02000000000000000000" pitchFamily="2" charset="0"/>
              </a:rPr>
              <a:t>‘</a:t>
            </a:r>
            <a:r>
              <a:rPr lang="en-US" sz="4000" dirty="0" err="1" smtClean="0">
                <a:solidFill>
                  <a:prstClr val="black"/>
                </a:solidFill>
                <a:latin typeface="NikoshBAN" panose="02000000000000000000" pitchFamily="2" charset="0"/>
                <a:cs typeface="NikoshBAN" panose="02000000000000000000" pitchFamily="2" charset="0"/>
              </a:rPr>
              <a:t>কাবুলিওয়ালা</a:t>
            </a:r>
            <a:r>
              <a:rPr lang="bn-IN" sz="4000" dirty="0" smtClean="0">
                <a:solidFill>
                  <a:prstClr val="black"/>
                </a:solidFill>
                <a:latin typeface="NikoshBAN" panose="02000000000000000000" pitchFamily="2" charset="0"/>
                <a:cs typeface="NikoshBAN" panose="02000000000000000000" pitchFamily="2" charset="0"/>
              </a:rPr>
              <a:t>’ </a:t>
            </a:r>
            <a:r>
              <a:rPr lang="bn-IN" sz="4000" dirty="0">
                <a:solidFill>
                  <a:prstClr val="black"/>
                </a:solidFill>
                <a:latin typeface="NikoshBAN" panose="02000000000000000000" pitchFamily="2" charset="0"/>
                <a:cs typeface="NikoshBAN" panose="02000000000000000000" pitchFamily="2" charset="0"/>
              </a:rPr>
              <a:t>প্রবন্ধটির প্রাবন্ধিকের নাম বল?</a:t>
            </a:r>
            <a:endParaRPr lang="en-US" sz="4000" dirty="0">
              <a:solidFill>
                <a:prstClr val="black"/>
              </a:solidFill>
              <a:latin typeface="NikoshBAN" panose="02000000000000000000" pitchFamily="2" charset="0"/>
              <a:cs typeface="NikoshBAN" panose="02000000000000000000" pitchFamily="2" charset="0"/>
            </a:endParaRPr>
          </a:p>
        </p:txBody>
      </p:sp>
      <p:sp>
        <p:nvSpPr>
          <p:cNvPr id="7" name="Rectangle 6"/>
          <p:cNvSpPr/>
          <p:nvPr/>
        </p:nvSpPr>
        <p:spPr>
          <a:xfrm>
            <a:off x="290211" y="2903864"/>
            <a:ext cx="8507425" cy="707886"/>
          </a:xfrm>
          <a:prstGeom prst="rect">
            <a:avLst/>
          </a:prstGeom>
        </p:spPr>
        <p:txBody>
          <a:bodyPr wrap="square">
            <a:spAutoFit/>
          </a:bodyPr>
          <a:lstStyle/>
          <a:p>
            <a:pPr marL="642938" indent="-642938">
              <a:buFont typeface="Wingdings" panose="05000000000000000000" pitchFamily="2" charset="2"/>
              <a:buChar char="q"/>
            </a:pPr>
            <a:r>
              <a:rPr lang="en-US" sz="4000" dirty="0" smtClean="0">
                <a:solidFill>
                  <a:prstClr val="black"/>
                </a:solidFill>
                <a:latin typeface="NikoshBAN" panose="02000000000000000000" pitchFamily="2" charset="0"/>
                <a:cs typeface="NikoshBAN" panose="02000000000000000000" pitchFamily="2" charset="0"/>
              </a:rPr>
              <a:t>এ </a:t>
            </a:r>
            <a:r>
              <a:rPr lang="en-US" sz="4000" dirty="0" err="1" smtClean="0">
                <a:solidFill>
                  <a:prstClr val="black"/>
                </a:solidFill>
                <a:latin typeface="NikoshBAN" panose="02000000000000000000" pitchFamily="2" charset="0"/>
                <a:cs typeface="NikoshBAN" panose="02000000000000000000" pitchFamily="2" charset="0"/>
              </a:rPr>
              <a:t>পাঠের</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উদ্দেশ্য</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কী</a:t>
            </a:r>
            <a:r>
              <a:rPr lang="en-US" sz="4000" dirty="0" smtClean="0">
                <a:solidFill>
                  <a:prstClr val="black"/>
                </a:solidFill>
                <a:latin typeface="NikoshBAN" panose="02000000000000000000" pitchFamily="2" charset="0"/>
                <a:cs typeface="NikoshBAN" panose="02000000000000000000" pitchFamily="2" charset="0"/>
              </a:rPr>
              <a:t>?</a:t>
            </a:r>
            <a:endParaRPr lang="en-US" sz="4000" dirty="0">
              <a:solidFill>
                <a:prstClr val="black"/>
              </a:solidFill>
              <a:latin typeface="NikoshBAN" panose="02000000000000000000" pitchFamily="2" charset="0"/>
              <a:cs typeface="NikoshBAN" panose="02000000000000000000" pitchFamily="2" charset="0"/>
            </a:endParaRPr>
          </a:p>
        </p:txBody>
      </p:sp>
      <p:sp>
        <p:nvSpPr>
          <p:cNvPr id="8" name="Rectangle 7"/>
          <p:cNvSpPr/>
          <p:nvPr/>
        </p:nvSpPr>
        <p:spPr>
          <a:xfrm>
            <a:off x="290211" y="3871962"/>
            <a:ext cx="6603563" cy="707886"/>
          </a:xfrm>
          <a:prstGeom prst="rect">
            <a:avLst/>
          </a:prstGeom>
        </p:spPr>
        <p:txBody>
          <a:bodyPr wrap="square">
            <a:spAutoFit/>
          </a:bodyPr>
          <a:lstStyle/>
          <a:p>
            <a:pPr marL="514350" indent="-514350">
              <a:buFont typeface="Wingdings" panose="05000000000000000000" pitchFamily="2" charset="2"/>
              <a:buChar char="q"/>
            </a:pPr>
            <a:r>
              <a:rPr lang="en-US" sz="4000" dirty="0" err="1" smtClean="0">
                <a:solidFill>
                  <a:prstClr val="black"/>
                </a:solidFill>
                <a:latin typeface="NikoshBAN" panose="02000000000000000000" pitchFamily="2" charset="0"/>
                <a:cs typeface="NikoshBAN" panose="02000000000000000000" pitchFamily="2" charset="0"/>
              </a:rPr>
              <a:t>কাবুলিওয়ালা</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বলতে</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কি</a:t>
            </a:r>
            <a:r>
              <a:rPr lang="en-US" sz="4000" dirty="0" smtClean="0">
                <a:solidFill>
                  <a:prstClr val="black"/>
                </a:solidFill>
                <a:latin typeface="NikoshBAN" panose="02000000000000000000" pitchFamily="2" charset="0"/>
                <a:cs typeface="NikoshBAN" panose="02000000000000000000" pitchFamily="2" charset="0"/>
              </a:rPr>
              <a:t> </a:t>
            </a:r>
            <a:r>
              <a:rPr lang="en-US" sz="4000" dirty="0" err="1" smtClean="0">
                <a:solidFill>
                  <a:prstClr val="black"/>
                </a:solidFill>
                <a:latin typeface="NikoshBAN" panose="02000000000000000000" pitchFamily="2" charset="0"/>
                <a:cs typeface="NikoshBAN" panose="02000000000000000000" pitchFamily="2" charset="0"/>
              </a:rPr>
              <a:t>বুঝ</a:t>
            </a:r>
            <a:r>
              <a:rPr lang="en-US" sz="4000" dirty="0" smtClean="0">
                <a:solidFill>
                  <a:prstClr val="black"/>
                </a:solidFill>
                <a:latin typeface="NikoshBAN" panose="02000000000000000000" pitchFamily="2" charset="0"/>
                <a:cs typeface="NikoshBAN" panose="02000000000000000000" pitchFamily="2" charset="0"/>
              </a:rPr>
              <a:t>?</a:t>
            </a:r>
            <a:endParaRPr lang="en-US" sz="40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290211" y="4771575"/>
            <a:ext cx="7094261" cy="707886"/>
          </a:xfrm>
          <a:prstGeom prst="rect">
            <a:avLst/>
          </a:prstGeom>
          <a:noFill/>
        </p:spPr>
        <p:txBody>
          <a:bodyPr wrap="square" rtlCol="0">
            <a:spAutoFit/>
          </a:bodyPr>
          <a:lstStyle/>
          <a:p>
            <a:pPr marL="642938" indent="-642938">
              <a:buFont typeface="Wingdings" panose="05000000000000000000" pitchFamily="2" charset="2"/>
              <a:buChar char="q"/>
            </a:pPr>
            <a:r>
              <a:rPr lang="en-US" sz="4000" dirty="0" err="1" smtClean="0">
                <a:latin typeface="NikoshBAN" panose="02000000000000000000" pitchFamily="2" charset="0"/>
                <a:cs typeface="NikoshBAN" panose="02000000000000000000" pitchFamily="2" charset="0"/>
              </a:rPr>
              <a:t>রবীন্দ্রনাথ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ঠাকুর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নোবেল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পান</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6549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4114800"/>
            <a:ext cx="8229599" cy="1752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Wingdings" pitchFamily="2" charset="2"/>
              <a:buChar char="v"/>
            </a:pPr>
            <a:r>
              <a:rPr lang="bn-BD" sz="3200" dirty="0">
                <a:solidFill>
                  <a:prstClr val="black"/>
                </a:solidFill>
                <a:latin typeface="NikoshBAN" panose="02000000000000000000" pitchFamily="2" charset="0"/>
                <a:cs typeface="NikoshBAN" panose="02000000000000000000" pitchFamily="2" charset="0"/>
              </a:rPr>
              <a:t>ভিন্ন দেশ ও প্রকৃতি আলাদা হলেও সকল পিতৃহৃয়ের স্নেহ-মমতার প্রবনতা যে একই তা</a:t>
            </a:r>
          </a:p>
          <a:p>
            <a:pPr lvl="0" algn="ctr"/>
            <a:r>
              <a:rPr lang="bn-BD" sz="3200" dirty="0">
                <a:solidFill>
                  <a:prstClr val="black"/>
                </a:solidFill>
                <a:latin typeface="NikoshBAN" panose="02000000000000000000" pitchFamily="2" charset="0"/>
                <a:cs typeface="NikoshBAN" panose="02000000000000000000" pitchFamily="2" charset="0"/>
              </a:rPr>
              <a:t>‘কাবুলিওয়ালা’গল্প অবলম্বনে লেখ।</a:t>
            </a:r>
          </a:p>
          <a:p>
            <a:pPr algn="ct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b="24948"/>
          <a:stretch/>
        </p:blipFill>
        <p:spPr>
          <a:xfrm>
            <a:off x="457202" y="457200"/>
            <a:ext cx="8229598" cy="3424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3286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95" y="401472"/>
            <a:ext cx="8388410" cy="5579533"/>
          </a:xfrm>
          <a:prstGeom prst="rect">
            <a:avLst/>
          </a:prstGeom>
        </p:spPr>
      </p:pic>
      <p:sp>
        <p:nvSpPr>
          <p:cNvPr id="7" name="Rectangle 6"/>
          <p:cNvSpPr/>
          <p:nvPr/>
        </p:nvSpPr>
        <p:spPr>
          <a:xfrm>
            <a:off x="1327815" y="3429000"/>
            <a:ext cx="6096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b="1" cap="all" dirty="0">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শ্রেণির </a:t>
            </a:r>
            <a:r>
              <a:rPr lang="en-US" sz="9600" b="1" cap="all" dirty="0" err="1">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সকলকে</a:t>
            </a:r>
            <a:r>
              <a:rPr lang="en-US" sz="9600" b="1" cap="all" dirty="0">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9600" b="1" cap="all" dirty="0" err="1">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ধন্যবাদ</a:t>
            </a:r>
            <a:endParaRPr lang="en-US" sz="9600" b="1" cap="all" dirty="0">
              <a:ln w="9000" cmpd="sng">
                <a:solidFill>
                  <a:schemeClr val="accent4">
                    <a:shade val="50000"/>
                    <a:satMod val="120000"/>
                  </a:schemeClr>
                </a:solidFill>
                <a:prstDash val="solid"/>
              </a:ln>
              <a:solidFill>
                <a:schemeClr val="accent3">
                  <a:lumMod val="60000"/>
                  <a:lumOff val="40000"/>
                </a:schemeClr>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9541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127" y="313666"/>
            <a:ext cx="8517331" cy="5661039"/>
            <a:chOff x="83127" y="313666"/>
            <a:chExt cx="8517331" cy="5661039"/>
          </a:xfrm>
        </p:grpSpPr>
        <p:sp>
          <p:nvSpPr>
            <p:cNvPr id="5" name="Rectangle 4"/>
            <p:cNvSpPr/>
            <p:nvPr/>
          </p:nvSpPr>
          <p:spPr>
            <a:xfrm>
              <a:off x="437607" y="381000"/>
              <a:ext cx="2375971" cy="600164"/>
            </a:xfrm>
            <a:prstGeom prst="rect">
              <a:avLst/>
            </a:prstGeom>
          </p:spPr>
          <p:txBody>
            <a:bodyPr wrap="none">
              <a:spAutoFit/>
            </a:bodyPr>
            <a:lstStyle/>
            <a:p>
              <a:pPr lvl="0"/>
              <a:r>
                <a:rPr lang="bn-BD" sz="3300" b="1" u="sng" dirty="0">
                  <a:ln w="0"/>
                  <a:latin typeface="NikoshBAN" panose="02000000000000000000" pitchFamily="2" charset="0"/>
                  <a:cs typeface="NikoshBAN" panose="02000000000000000000" pitchFamily="2" charset="0"/>
                </a:rPr>
                <a:t>শিক্ষক </a:t>
              </a:r>
              <a:r>
                <a:rPr lang="bn-IN" sz="3300" b="1" u="sng" dirty="0">
                  <a:ln w="0"/>
                  <a:latin typeface="NikoshBAN" panose="02000000000000000000" pitchFamily="2" charset="0"/>
                  <a:cs typeface="NikoshBAN" panose="02000000000000000000" pitchFamily="2" charset="0"/>
                </a:rPr>
                <a:t>পরিচিতি </a:t>
              </a:r>
              <a:endParaRPr lang="en-US" sz="3300" b="1" u="sng" dirty="0">
                <a:ln w="0"/>
                <a:latin typeface="NikoshBAN" panose="02000000000000000000" pitchFamily="2" charset="0"/>
                <a:cs typeface="NikoshBAN" panose="02000000000000000000" pitchFamily="2" charset="0"/>
              </a:endParaRPr>
            </a:p>
          </p:txBody>
        </p:sp>
        <p:sp>
          <p:nvSpPr>
            <p:cNvPr id="6" name="Down Ribbon 5"/>
            <p:cNvSpPr/>
            <p:nvPr/>
          </p:nvSpPr>
          <p:spPr>
            <a:xfrm>
              <a:off x="2895930" y="314889"/>
              <a:ext cx="3240861" cy="619357"/>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u="sng" dirty="0" err="1">
                  <a:ln w="0"/>
                  <a:solidFill>
                    <a:schemeClr val="tx1"/>
                  </a:solidFill>
                  <a:latin typeface="NikoshBAN" panose="02000000000000000000" pitchFamily="2" charset="0"/>
                  <a:cs typeface="NikoshBAN" panose="02000000000000000000" pitchFamily="2" charset="0"/>
                </a:rPr>
                <a:t>পরিচিতি</a:t>
              </a:r>
              <a:r>
                <a:rPr lang="en-US" sz="4050" b="1" u="sng" dirty="0">
                  <a:ln w="0"/>
                  <a:solidFill>
                    <a:schemeClr val="tx1"/>
                  </a:solidFill>
                  <a:latin typeface="NikoshBAN" panose="02000000000000000000" pitchFamily="2" charset="0"/>
                  <a:cs typeface="NikoshBAN" panose="02000000000000000000" pitchFamily="2" charset="0"/>
                </a:rPr>
                <a:t> </a:t>
              </a:r>
            </a:p>
          </p:txBody>
        </p:sp>
        <p:sp>
          <p:nvSpPr>
            <p:cNvPr id="7" name="Rectangle 6"/>
            <p:cNvSpPr/>
            <p:nvPr/>
          </p:nvSpPr>
          <p:spPr>
            <a:xfrm>
              <a:off x="6566868" y="313666"/>
              <a:ext cx="2000869" cy="600164"/>
            </a:xfrm>
            <a:prstGeom prst="rect">
              <a:avLst/>
            </a:prstGeom>
          </p:spPr>
          <p:txBody>
            <a:bodyPr wrap="none">
              <a:spAutoFit/>
            </a:bodyPr>
            <a:lstStyle/>
            <a:p>
              <a:pPr lvl="0"/>
              <a:r>
                <a:rPr lang="en-US" sz="3300" b="1" u="sng" dirty="0" err="1">
                  <a:ln w="0"/>
                  <a:latin typeface="NikoshBAN" panose="02000000000000000000" pitchFamily="2" charset="0"/>
                  <a:cs typeface="NikoshBAN" panose="02000000000000000000" pitchFamily="2" charset="0"/>
                </a:rPr>
                <a:t>পাঠ</a:t>
              </a:r>
              <a:r>
                <a:rPr lang="bn-BD" sz="3300" b="1" u="sng" dirty="0">
                  <a:ln w="0"/>
                  <a:latin typeface="NikoshBAN" panose="02000000000000000000" pitchFamily="2" charset="0"/>
                  <a:cs typeface="NikoshBAN" panose="02000000000000000000" pitchFamily="2" charset="0"/>
                </a:rPr>
                <a:t> </a:t>
              </a:r>
              <a:r>
                <a:rPr lang="bn-IN" sz="3300" b="1" u="sng" dirty="0">
                  <a:ln w="0"/>
                  <a:latin typeface="NikoshBAN" panose="02000000000000000000" pitchFamily="2" charset="0"/>
                  <a:cs typeface="NikoshBAN" panose="02000000000000000000" pitchFamily="2" charset="0"/>
                </a:rPr>
                <a:t>পরিচিতি </a:t>
              </a:r>
              <a:endParaRPr lang="en-US" sz="3300" b="1" u="sng" dirty="0">
                <a:ln w="0"/>
                <a:latin typeface="NikoshBAN" panose="02000000000000000000" pitchFamily="2" charset="0"/>
                <a:cs typeface="NikoshBAN" panose="02000000000000000000" pitchFamily="2" charset="0"/>
              </a:endParaRPr>
            </a:p>
          </p:txBody>
        </p:sp>
        <p:cxnSp>
          <p:nvCxnSpPr>
            <p:cNvPr id="9" name="Straight Connector 8"/>
            <p:cNvCxnSpPr/>
            <p:nvPr/>
          </p:nvCxnSpPr>
          <p:spPr>
            <a:xfrm>
              <a:off x="4347151" y="1496069"/>
              <a:ext cx="33062" cy="3226688"/>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4077017" y="1871063"/>
              <a:ext cx="18463" cy="2476701"/>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597104" y="1871063"/>
              <a:ext cx="18463" cy="2476701"/>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044299"/>
              <a:ext cx="3723658" cy="4823100"/>
            </a:xfrm>
            <a:prstGeom prst="rect">
              <a:avLst/>
            </a:prstGeom>
          </p:spPr>
        </p:pic>
        <p:sp>
          <p:nvSpPr>
            <p:cNvPr id="13" name="Rectangle 12"/>
            <p:cNvSpPr/>
            <p:nvPr/>
          </p:nvSpPr>
          <p:spPr>
            <a:xfrm>
              <a:off x="83127" y="3733997"/>
              <a:ext cx="4543117" cy="523220"/>
            </a:xfrm>
            <a:prstGeom prst="rect">
              <a:avLst/>
            </a:prstGeom>
          </p:spPr>
          <p:txBody>
            <a:bodyPr wrap="square">
              <a:spAutoFit/>
            </a:bodyPr>
            <a:lstStyle/>
            <a:p>
              <a:pPr lvl="0" algn="ct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5360046" y="4497377"/>
              <a:ext cx="2802726" cy="1477328"/>
            </a:xfrm>
            <a:prstGeom prst="rect">
              <a:avLst/>
            </a:prstGeom>
          </p:spPr>
          <p:txBody>
            <a:bodyPr wrap="square">
              <a:spAutoFit/>
            </a:bodyPr>
            <a:lstStyle/>
            <a:p>
              <a:pPr lvl="0" algn="ct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১ম পত্র </a:t>
              </a:r>
            </a:p>
            <a:p>
              <a:pPr lvl="0" algn="ctr"/>
              <a:r>
                <a:rPr lang="bn-IN"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৭ম </a:t>
              </a:r>
              <a:r>
                <a:rPr lang="bn-BD"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0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0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৫০ মিনিট </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003776"/>
            <a:ext cx="1676400" cy="1733663"/>
          </a:xfrm>
          <a:prstGeom prst="ellipse">
            <a:avLst/>
          </a:prstGeom>
          <a:solidFill>
            <a:srgbClr val="00FF00"/>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437607" y="3109413"/>
            <a:ext cx="3524793"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smtClean="0">
                <a:latin typeface="NikoshBAN" pitchFamily="2" charset="0"/>
                <a:cs typeface="NikoshBAN" pitchFamily="2" charset="0"/>
              </a:rPr>
              <a:t>মোছাঃ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নিলুফা</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খাতুন</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আর,আর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মাধ্যমিক</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বিদ্যালয়</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মেহেরপুর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মেহেরপুর</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587886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90600"/>
            <a:ext cx="80010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তোমরা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জান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আফগানিস্থান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নামে</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একটি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দেশ</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আছে</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457200" y="2190208"/>
            <a:ext cx="80010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আফগানিস্থানের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রাজধানী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কোথায়</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7" name="Rectangle 6"/>
          <p:cNvSpPr/>
          <p:nvPr/>
        </p:nvSpPr>
        <p:spPr>
          <a:xfrm>
            <a:off x="457200" y="3398282"/>
            <a:ext cx="80772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যারা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বাংলাদেশে</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তাদের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বলি</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8" name="Rectangle 7"/>
          <p:cNvSpPr/>
          <p:nvPr/>
        </p:nvSpPr>
        <p:spPr>
          <a:xfrm>
            <a:off x="457200" y="4644350"/>
            <a:ext cx="8077200" cy="6511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NikoshBAN" panose="02000000000000000000" pitchFamily="2" charset="0"/>
                <a:cs typeface="NikoshBAN" panose="02000000000000000000" pitchFamily="2" charset="0"/>
              </a:rPr>
              <a:t>কাবুলে</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যারা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তাদের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আমরা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বলব</a:t>
            </a:r>
            <a:r>
              <a:rPr lang="en-US" sz="3600" dirty="0" smtClean="0">
                <a:solidFill>
                  <a:srgbClr val="FF0000"/>
                </a:solidFill>
                <a:latin typeface="NikoshBAN" panose="02000000000000000000" pitchFamily="2" charset="0"/>
                <a:cs typeface="NikoshBAN" panose="02000000000000000000" pitchFamily="2" charset="0"/>
              </a:rPr>
              <a:t>?</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5802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54875" y="431075"/>
            <a:ext cx="8331925" cy="5436325"/>
            <a:chOff x="354875" y="431075"/>
            <a:chExt cx="8331925" cy="5529457"/>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1075"/>
              <a:ext cx="8305800" cy="5412970"/>
            </a:xfrm>
            <a:prstGeom prst="rect">
              <a:avLst/>
            </a:prstGeom>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t="9963" r="1701"/>
            <a:stretch/>
          </p:blipFill>
          <p:spPr>
            <a:xfrm>
              <a:off x="354875" y="1828799"/>
              <a:ext cx="8305799" cy="4131733"/>
            </a:xfrm>
            <a:prstGeom prst="rect">
              <a:avLst/>
            </a:prstGeom>
          </p:spPr>
        </p:pic>
      </p:grpSp>
    </p:spTree>
    <p:extLst>
      <p:ext uri="{BB962C8B-B14F-4D97-AF65-F5344CB8AC3E}">
        <p14:creationId xmlns:p14="http://schemas.microsoft.com/office/powerpoint/2010/main" val="1323831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57600" y="466717"/>
            <a:ext cx="2819502" cy="782790"/>
            <a:chOff x="3235317" y="283144"/>
            <a:chExt cx="2581100" cy="1016868"/>
          </a:xfrm>
        </p:grpSpPr>
        <p:sp>
          <p:nvSpPr>
            <p:cNvPr id="6" name="Rounded Rectangle 5"/>
            <p:cNvSpPr/>
            <p:nvPr/>
          </p:nvSpPr>
          <p:spPr>
            <a:xfrm>
              <a:off x="3235317" y="283144"/>
              <a:ext cx="2581100" cy="1016868"/>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6651" y="340619"/>
              <a:ext cx="2390701" cy="9019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5" name="Group 14"/>
          <p:cNvGrpSpPr/>
          <p:nvPr/>
        </p:nvGrpSpPr>
        <p:grpSpPr>
          <a:xfrm>
            <a:off x="482629" y="1383761"/>
            <a:ext cx="4141273" cy="1060380"/>
            <a:chOff x="619835" y="1078173"/>
            <a:chExt cx="3858132" cy="851505"/>
          </a:xfrm>
        </p:grpSpPr>
        <p:sp>
          <p:nvSpPr>
            <p:cNvPr id="9" name="Rounded Rectangle 8"/>
            <p:cNvSpPr/>
            <p:nvPr/>
          </p:nvSpPr>
          <p:spPr>
            <a:xfrm>
              <a:off x="619835" y="1078173"/>
              <a:ext cx="3858132" cy="851505"/>
            </a:xfrm>
            <a:prstGeom prst="roundRect">
              <a:avLst>
                <a:gd name="adj" fmla="val 1346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8266" y="1171962"/>
              <a:ext cx="3797201"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482629" y="2077883"/>
            <a:ext cx="8282548" cy="3748396"/>
            <a:chOff x="678111" y="887551"/>
            <a:chExt cx="11263681" cy="4593980"/>
          </a:xfrm>
        </p:grpSpPr>
        <p:sp>
          <p:nvSpPr>
            <p:cNvPr id="12" name="Rounded Rectangle 11"/>
            <p:cNvSpPr/>
            <p:nvPr/>
          </p:nvSpPr>
          <p:spPr>
            <a:xfrm>
              <a:off x="678111" y="1336432"/>
              <a:ext cx="11053467" cy="4145099"/>
            </a:xfrm>
            <a:prstGeom prst="roundRect">
              <a:avLst>
                <a:gd name="adj" fmla="val 14278"/>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NikoshBAN" panose="02000000000000000000" pitchFamily="2" charset="0"/>
                <a:cs typeface="NikoshBAN" panose="02000000000000000000" pitchFamily="2" charset="0"/>
              </a:endParaRPr>
            </a:p>
          </p:txBody>
        </p:sp>
        <p:sp>
          <p:nvSpPr>
            <p:cNvPr id="13" name="TextBox 12"/>
            <p:cNvSpPr txBox="1"/>
            <p:nvPr/>
          </p:nvSpPr>
          <p:spPr>
            <a:xfrm>
              <a:off x="678111" y="887551"/>
              <a:ext cx="11263681" cy="343258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রবীন্দ্রনাথ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ঠাকুর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সংক্ষিপ্ত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নির্দিষ্ট</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অংশটুকু</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শুদ্ধ</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উচ্চারণে</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বাক্য</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প্রবন্ধের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মূলভাব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772846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rot="16200000">
            <a:off x="823535" y="1073873"/>
            <a:ext cx="1992506" cy="2558026"/>
          </a:xfrm>
          <a:prstGeom prst="wedgeRectCallout">
            <a:avLst>
              <a:gd name="adj1" fmla="val 68"/>
              <a:gd name="adj2" fmla="val 8275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US" sz="3200" u="sng" dirty="0" err="1">
                <a:solidFill>
                  <a:sysClr val="windowText" lastClr="000000"/>
                </a:solidFill>
                <a:latin typeface="NikoshBAN" panose="02000000000000000000" pitchFamily="2" charset="0"/>
                <a:cs typeface="NikoshBAN" panose="02000000000000000000" pitchFamily="2" charset="0"/>
              </a:rPr>
              <a:t>জন্ম</a:t>
            </a:r>
            <a:endParaRPr lang="en-US" sz="3200" u="sng" dirty="0">
              <a:solidFill>
                <a:sysClr val="windowText" lastClr="000000"/>
              </a:solidFill>
              <a:latin typeface="NikoshBAN" panose="02000000000000000000" pitchFamily="2" charset="0"/>
              <a:cs typeface="NikoshBAN" panose="02000000000000000000" pitchFamily="2" charset="0"/>
            </a:endParaRPr>
          </a:p>
          <a:p>
            <a:r>
              <a:rPr lang="en-US" sz="2400" dirty="0">
                <a:solidFill>
                  <a:sysClr val="windowText" lastClr="000000"/>
                </a:solidFill>
                <a:latin typeface="NikoshBAN" panose="02000000000000000000" pitchFamily="2" charset="0"/>
                <a:cs typeface="NikoshBAN" panose="02000000000000000000" pitchFamily="2" charset="0"/>
              </a:rPr>
              <a:t>৭ই </a:t>
            </a:r>
            <a:r>
              <a:rPr lang="en-US" sz="2400" dirty="0" err="1">
                <a:solidFill>
                  <a:sysClr val="windowText" lastClr="000000"/>
                </a:solidFill>
                <a:latin typeface="NikoshBAN" panose="02000000000000000000" pitchFamily="2" charset="0"/>
                <a:cs typeface="NikoshBAN" panose="02000000000000000000" pitchFamily="2" charset="0"/>
              </a:rPr>
              <a:t>মে</a:t>
            </a:r>
            <a:r>
              <a:rPr lang="en-US" sz="2400" dirty="0">
                <a:solidFill>
                  <a:sysClr val="windowText" lastClr="000000"/>
                </a:solidFill>
                <a:latin typeface="NikoshBAN" panose="02000000000000000000" pitchFamily="2" charset="0"/>
                <a:cs typeface="NikoshBAN" panose="02000000000000000000" pitchFamily="2" charset="0"/>
              </a:rPr>
              <a:t> ১৮৬১ </a:t>
            </a:r>
            <a:r>
              <a:rPr lang="en-US" sz="2400" dirty="0" err="1">
                <a:solidFill>
                  <a:sysClr val="windowText" lastClr="000000"/>
                </a:solidFill>
                <a:latin typeface="NikoshBAN" panose="02000000000000000000" pitchFamily="2" charset="0"/>
                <a:cs typeface="NikoshBAN" panose="02000000000000000000" pitchFamily="2" charset="0"/>
              </a:rPr>
              <a:t>কলকাতায়</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জোড়াসাঁকোর</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বিখ্যাত</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ঠাকুর</a:t>
            </a:r>
            <a:r>
              <a:rPr lang="en-US" sz="2400" dirty="0">
                <a:solidFill>
                  <a:sysClr val="windowText" lastClr="000000"/>
                </a:solidFill>
                <a:latin typeface="NikoshBAN" panose="02000000000000000000" pitchFamily="2" charset="0"/>
                <a:cs typeface="NikoshBAN" panose="02000000000000000000" pitchFamily="2" charset="0"/>
              </a:rPr>
              <a:t> </a:t>
            </a:r>
            <a:r>
              <a:rPr lang="en-US" sz="2400" dirty="0" err="1">
                <a:solidFill>
                  <a:sysClr val="windowText" lastClr="000000"/>
                </a:solidFill>
                <a:latin typeface="NikoshBAN" panose="02000000000000000000" pitchFamily="2" charset="0"/>
                <a:cs typeface="NikoshBAN" panose="02000000000000000000" pitchFamily="2" charset="0"/>
              </a:rPr>
              <a:t>পরিবারে</a:t>
            </a:r>
            <a:r>
              <a:rPr lang="en-US" sz="2400" dirty="0">
                <a:solidFill>
                  <a:sysClr val="windowText" lastClr="000000"/>
                </a:solidFill>
                <a:latin typeface="NikoshBAN" panose="02000000000000000000" pitchFamily="2" charset="0"/>
                <a:cs typeface="NikoshBAN" panose="02000000000000000000" pitchFamily="2" charset="0"/>
              </a:rPr>
              <a:t>। ২৫শে </a:t>
            </a:r>
            <a:r>
              <a:rPr lang="en-US" sz="2400" dirty="0" err="1">
                <a:solidFill>
                  <a:sysClr val="windowText" lastClr="000000"/>
                </a:solidFill>
                <a:latin typeface="NikoshBAN" panose="02000000000000000000" pitchFamily="2" charset="0"/>
                <a:cs typeface="NikoshBAN" panose="02000000000000000000" pitchFamily="2" charset="0"/>
              </a:rPr>
              <a:t>বৈশাখ</a:t>
            </a:r>
            <a:r>
              <a:rPr lang="en-US" sz="2400" dirty="0">
                <a:solidFill>
                  <a:sysClr val="windowText" lastClr="000000"/>
                </a:solidFill>
                <a:latin typeface="NikoshBAN" panose="02000000000000000000" pitchFamily="2" charset="0"/>
                <a:cs typeface="NikoshBAN" panose="02000000000000000000" pitchFamily="2" charset="0"/>
              </a:rPr>
              <a:t>, ১২৬৮ </a:t>
            </a:r>
            <a:r>
              <a:rPr lang="en-US" sz="2400" dirty="0" err="1">
                <a:solidFill>
                  <a:sysClr val="windowText" lastClr="000000"/>
                </a:solidFill>
                <a:latin typeface="NikoshBAN" panose="02000000000000000000" pitchFamily="2" charset="0"/>
                <a:cs typeface="NikoshBAN" panose="02000000000000000000" pitchFamily="2" charset="0"/>
              </a:rPr>
              <a:t>বঙ্গাব্দ</a:t>
            </a:r>
            <a:r>
              <a:rPr lang="en-US" sz="2400" dirty="0">
                <a:solidFill>
                  <a:sysClr val="windowText" lastClr="000000"/>
                </a:solidFill>
                <a:latin typeface="NikoshBAN" panose="02000000000000000000" pitchFamily="2" charset="0"/>
                <a:cs typeface="NikoshBAN" panose="02000000000000000000" pitchFamily="2" charset="0"/>
              </a:rPr>
              <a:t>।</a:t>
            </a:r>
          </a:p>
        </p:txBody>
      </p:sp>
      <p:sp>
        <p:nvSpPr>
          <p:cNvPr id="5" name="Rectangular Callout 4"/>
          <p:cNvSpPr/>
          <p:nvPr/>
        </p:nvSpPr>
        <p:spPr>
          <a:xfrm rot="5400000">
            <a:off x="5854678" y="1107024"/>
            <a:ext cx="2990331" cy="2605087"/>
          </a:xfrm>
          <a:prstGeom prst="wedgeRectCallout">
            <a:avLst>
              <a:gd name="adj1" fmla="val -11942"/>
              <a:gd name="adj2" fmla="val 8105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u="sng" dirty="0" err="1">
                <a:solidFill>
                  <a:sysClr val="windowText" lastClr="000000"/>
                </a:solidFill>
                <a:latin typeface="NikoshBAN" panose="02000000000000000000" pitchFamily="2" charset="0"/>
                <a:cs typeface="NikoshBAN" panose="02000000000000000000" pitchFamily="2" charset="0"/>
              </a:rPr>
              <a:t>তার</a:t>
            </a:r>
            <a:r>
              <a:rPr lang="en-US" sz="2000" b="1" u="sng" dirty="0">
                <a:solidFill>
                  <a:sysClr val="windowText" lastClr="000000"/>
                </a:solidFill>
                <a:latin typeface="NikoshBAN" panose="02000000000000000000" pitchFamily="2" charset="0"/>
                <a:cs typeface="NikoshBAN" panose="02000000000000000000" pitchFamily="2" charset="0"/>
              </a:rPr>
              <a:t> </a:t>
            </a:r>
            <a:r>
              <a:rPr lang="en-US" sz="2000" b="1" u="sng" dirty="0" err="1">
                <a:solidFill>
                  <a:sysClr val="windowText" lastClr="000000"/>
                </a:solidFill>
                <a:latin typeface="NikoshBAN" panose="02000000000000000000" pitchFamily="2" charset="0"/>
                <a:cs typeface="NikoshBAN" panose="02000000000000000000" pitchFamily="2" charset="0"/>
              </a:rPr>
              <a:t>রচিত</a:t>
            </a:r>
            <a:r>
              <a:rPr lang="en-US" sz="2000" b="1" u="sng" dirty="0">
                <a:solidFill>
                  <a:sysClr val="windowText" lastClr="000000"/>
                </a:solidFill>
                <a:latin typeface="NikoshBAN" panose="02000000000000000000" pitchFamily="2" charset="0"/>
                <a:cs typeface="NikoshBAN" panose="02000000000000000000" pitchFamily="2" charset="0"/>
              </a:rPr>
              <a:t> </a:t>
            </a:r>
            <a:r>
              <a:rPr lang="en-US" sz="2000" b="1" u="sng" dirty="0" err="1">
                <a:solidFill>
                  <a:sysClr val="windowText" lastClr="000000"/>
                </a:solidFill>
                <a:latin typeface="NikoshBAN" panose="02000000000000000000" pitchFamily="2" charset="0"/>
                <a:cs typeface="NikoshBAN" panose="02000000000000000000" pitchFamily="2" charset="0"/>
              </a:rPr>
              <a:t>বিখ্যাত</a:t>
            </a:r>
            <a:r>
              <a:rPr lang="en-US" sz="2000" b="1" u="sng" dirty="0">
                <a:solidFill>
                  <a:sysClr val="windowText" lastClr="000000"/>
                </a:solidFill>
                <a:latin typeface="NikoshBAN" panose="02000000000000000000" pitchFamily="2" charset="0"/>
                <a:cs typeface="NikoshBAN" panose="02000000000000000000" pitchFamily="2" charset="0"/>
              </a:rPr>
              <a:t> </a:t>
            </a:r>
            <a:r>
              <a:rPr lang="en-US" sz="2000" b="1" u="sng" dirty="0" err="1">
                <a:solidFill>
                  <a:sysClr val="windowText" lastClr="000000"/>
                </a:solidFill>
                <a:latin typeface="NikoshBAN" panose="02000000000000000000" pitchFamily="2" charset="0"/>
                <a:cs typeface="NikoshBAN" panose="02000000000000000000" pitchFamily="2" charset="0"/>
              </a:rPr>
              <a:t>গ্রন্থাবলীঃ</a:t>
            </a:r>
            <a:endParaRPr lang="en-US" sz="2000" b="1" u="sng" dirty="0">
              <a:solidFill>
                <a:sysClr val="windowText" lastClr="000000"/>
              </a:solidFill>
              <a:latin typeface="NikoshBAN" panose="02000000000000000000" pitchFamily="2" charset="0"/>
              <a:cs typeface="NikoshBAN" panose="02000000000000000000" pitchFamily="2" charset="0"/>
            </a:endParaRPr>
          </a:p>
          <a:p>
            <a:pPr algn="ctr"/>
            <a:r>
              <a:rPr lang="en-US" sz="2000" b="1" dirty="0" err="1">
                <a:solidFill>
                  <a:sysClr val="windowText" lastClr="000000"/>
                </a:solidFill>
                <a:latin typeface="NikoshBAN" panose="02000000000000000000" pitchFamily="2" charset="0"/>
                <a:cs typeface="NikoshBAN" panose="02000000000000000000" pitchFamily="2" charset="0"/>
              </a:rPr>
              <a:t>কাব্যগ্রন্থ</a:t>
            </a:r>
            <a:r>
              <a:rPr lang="en-US" sz="2000" b="1" dirty="0">
                <a:solidFill>
                  <a:sysClr val="windowText" lastClr="000000"/>
                </a:solidFill>
                <a:latin typeface="NikoshBAN" panose="02000000000000000000" pitchFamily="2" charset="0"/>
                <a:cs typeface="NikoshBAN" panose="02000000000000000000" pitchFamily="2" charset="0"/>
              </a:rPr>
              <a:t>-</a:t>
            </a:r>
            <a:r>
              <a:rPr lang="en-US" sz="2000" dirty="0">
                <a:solidFill>
                  <a:sysClr val="windowText" lastClr="000000"/>
                </a:solidFill>
                <a:latin typeface="NikoshBAN" panose="02000000000000000000" pitchFamily="2" charset="0"/>
                <a:cs typeface="NikoshBAN" panose="02000000000000000000" pitchFamily="2" charset="0"/>
              </a:rPr>
              <a:t> </a:t>
            </a: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গীতাঞ্জলী, শেষের কবিতা, চিত্রা, কড়ি ও কোমল,  সোনার তরী ইত্যাদি। তিনি শুধু কবি নন। কথা সাহিত্যিক, </a:t>
            </a:r>
          </a:p>
          <a:p>
            <a:pPr algn="ct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নাট্যকার, , গীতিকার, সুর</a:t>
            </a:r>
            <a:r>
              <a:rPr lang="en-US" sz="20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চিত্রশিল্পী, </a:t>
            </a:r>
            <a:r>
              <a:rPr lang="en-US"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চিন্তাবিদ</a:t>
            </a:r>
            <a:r>
              <a:rPr lang="en-US"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সমাজসেবী ও শিক্ষাবিদ। </a:t>
            </a:r>
            <a:endParaRPr lang="en-US" sz="2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dirty="0">
              <a:solidFill>
                <a:sysClr val="windowText" lastClr="000000"/>
              </a:solidFill>
              <a:latin typeface="NikoshBAN" panose="02000000000000000000" pitchFamily="2" charset="0"/>
              <a:cs typeface="NikoshBAN" panose="02000000000000000000" pitchFamily="2" charset="0"/>
            </a:endParaRPr>
          </a:p>
          <a:p>
            <a:pPr algn="ctr"/>
            <a:r>
              <a:rPr lang="en-US" sz="2000" b="1" dirty="0" err="1">
                <a:solidFill>
                  <a:sysClr val="windowText" lastClr="000000"/>
                </a:solidFill>
                <a:latin typeface="NikoshBAN" panose="02000000000000000000" pitchFamily="2" charset="0"/>
                <a:cs typeface="NikoshBAN" panose="02000000000000000000" pitchFamily="2" charset="0"/>
              </a:rPr>
              <a:t>শিশুতোষ</a:t>
            </a:r>
            <a:r>
              <a:rPr lang="en-US" sz="2000" b="1" dirty="0">
                <a:solidFill>
                  <a:sysClr val="windowText" lastClr="000000"/>
                </a:solidFill>
                <a:latin typeface="NikoshBAN" panose="02000000000000000000" pitchFamily="2" charset="0"/>
                <a:cs typeface="NikoshBAN" panose="02000000000000000000" pitchFamily="2" charset="0"/>
              </a:rPr>
              <a:t> </a:t>
            </a:r>
            <a:r>
              <a:rPr lang="en-US" sz="2000" b="1" dirty="0" err="1">
                <a:solidFill>
                  <a:sysClr val="windowText" lastClr="000000"/>
                </a:solidFill>
                <a:latin typeface="NikoshBAN" panose="02000000000000000000" pitchFamily="2" charset="0"/>
                <a:cs typeface="NikoshBAN" panose="02000000000000000000" pitchFamily="2" charset="0"/>
              </a:rPr>
              <a:t>গ্রন্থ</a:t>
            </a:r>
            <a:r>
              <a:rPr lang="en-US" sz="2000" b="1" dirty="0">
                <a:solidFill>
                  <a:sysClr val="windowText" lastClr="000000"/>
                </a:solidFill>
                <a:latin typeface="NikoshBAN" panose="02000000000000000000" pitchFamily="2" charset="0"/>
                <a:cs typeface="NikoshBAN" panose="02000000000000000000" pitchFamily="2" charset="0"/>
              </a:rPr>
              <a:t>- </a:t>
            </a:r>
            <a:r>
              <a:rPr lang="en-US" sz="2000" b="1" dirty="0" err="1">
                <a:solidFill>
                  <a:sysClr val="windowText" lastClr="000000"/>
                </a:solidFill>
                <a:latin typeface="NikoshBAN" panose="02000000000000000000" pitchFamily="2" charset="0"/>
                <a:cs typeface="NikoshBAN" panose="02000000000000000000" pitchFamily="2" charset="0"/>
              </a:rPr>
              <a:t>কৈশোরক</a:t>
            </a:r>
            <a:endParaRPr lang="en-US" sz="2000" dirty="0">
              <a:solidFill>
                <a:sysClr val="windowText" lastClr="00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686" y="1524000"/>
            <a:ext cx="2669030" cy="2380732"/>
          </a:xfrm>
          <a:prstGeom prst="round2DiagRect">
            <a:avLst>
              <a:gd name="adj1" fmla="val 16667"/>
              <a:gd name="adj2" fmla="val 0"/>
            </a:avLst>
          </a:prstGeom>
          <a:ln w="19050" cap="sq">
            <a:solidFill>
              <a:srgbClr val="0070C0"/>
            </a:solidFill>
            <a:miter lim="800000"/>
          </a:ln>
          <a:effectLst>
            <a:outerShdw blurRad="254000" algn="tl" rotWithShape="0">
              <a:srgbClr val="000000">
                <a:alpha val="43000"/>
              </a:srgbClr>
            </a:outerShdw>
          </a:effectLst>
        </p:spPr>
      </p:pic>
      <p:sp>
        <p:nvSpPr>
          <p:cNvPr id="6" name="Rectangular Callout 5"/>
          <p:cNvSpPr/>
          <p:nvPr/>
        </p:nvSpPr>
        <p:spPr>
          <a:xfrm rot="16200000">
            <a:off x="1043128" y="2952856"/>
            <a:ext cx="1529554" cy="2534263"/>
          </a:xfrm>
          <a:prstGeom prst="wedgeRectCallout">
            <a:avLst>
              <a:gd name="adj1" fmla="val 19619"/>
              <a:gd name="adj2" fmla="val 830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u="sng" dirty="0" err="1">
                <a:solidFill>
                  <a:sysClr val="windowText" lastClr="000000"/>
                </a:solidFill>
                <a:latin typeface="NikoshBAN" panose="02000000000000000000" pitchFamily="2" charset="0"/>
                <a:cs typeface="NikoshBAN" panose="02000000000000000000" pitchFamily="2" charset="0"/>
              </a:rPr>
              <a:t>পুরুস্কার</a:t>
            </a:r>
            <a:endParaRPr lang="en-US" sz="2000" u="sng" dirty="0">
              <a:solidFill>
                <a:sysClr val="windowText" lastClr="000000"/>
              </a:solidFill>
              <a:latin typeface="NikoshBAN" panose="02000000000000000000" pitchFamily="2" charset="0"/>
              <a:cs typeface="NikoshBAN" panose="02000000000000000000" pitchFamily="2" charset="0"/>
            </a:endParaRPr>
          </a:p>
          <a:p>
            <a:r>
              <a:rPr lang="en-US" sz="2000" dirty="0">
                <a:solidFill>
                  <a:sysClr val="windowText" lastClr="000000"/>
                </a:solidFill>
                <a:latin typeface="NikoshBAN" panose="02000000000000000000" pitchFamily="2" charset="0"/>
                <a:cs typeface="NikoshBAN" panose="02000000000000000000" pitchFamily="2" charset="0"/>
              </a:rPr>
              <a:t>১৯১৩ </a:t>
            </a:r>
            <a:r>
              <a:rPr lang="en-US" sz="2000" dirty="0" err="1">
                <a:solidFill>
                  <a:sysClr val="windowText" lastClr="000000"/>
                </a:solidFill>
                <a:latin typeface="NikoshBAN" panose="02000000000000000000" pitchFamily="2" charset="0"/>
                <a:cs typeface="NikoshBAN" panose="02000000000000000000" pitchFamily="2" charset="0"/>
              </a:rPr>
              <a:t>সালে</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তার</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বিখ্যাত</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গীতাঞ্জলী</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কাব্যগ্রন্থের</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জন্য</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সাহিত্যে</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নোবেল</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পুরুস্কার</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লাভ</a:t>
            </a:r>
            <a:r>
              <a:rPr lang="en-US" sz="2000" dirty="0">
                <a:solidFill>
                  <a:sysClr val="windowText" lastClr="000000"/>
                </a:solidFill>
                <a:latin typeface="NikoshBAN" panose="02000000000000000000" pitchFamily="2" charset="0"/>
                <a:cs typeface="NikoshBAN" panose="02000000000000000000" pitchFamily="2" charset="0"/>
              </a:rPr>
              <a:t> </a:t>
            </a:r>
            <a:r>
              <a:rPr lang="en-US" sz="2000" dirty="0" err="1">
                <a:solidFill>
                  <a:sysClr val="windowText" lastClr="000000"/>
                </a:solidFill>
                <a:latin typeface="NikoshBAN" panose="02000000000000000000" pitchFamily="2" charset="0"/>
                <a:cs typeface="NikoshBAN" panose="02000000000000000000" pitchFamily="2" charset="0"/>
              </a:rPr>
              <a:t>করেন</a:t>
            </a:r>
            <a:r>
              <a:rPr lang="en-US" sz="2000" dirty="0">
                <a:solidFill>
                  <a:sysClr val="windowText" lastClr="000000"/>
                </a:solidFill>
                <a:latin typeface="NikoshBAN" panose="02000000000000000000" pitchFamily="2" charset="0"/>
                <a:cs typeface="NikoshBAN" panose="02000000000000000000" pitchFamily="2" charset="0"/>
              </a:rPr>
              <a:t>।</a:t>
            </a:r>
          </a:p>
        </p:txBody>
      </p:sp>
      <p:sp>
        <p:nvSpPr>
          <p:cNvPr id="7" name="Rectangular Callout 6"/>
          <p:cNvSpPr/>
          <p:nvPr/>
        </p:nvSpPr>
        <p:spPr>
          <a:xfrm rot="5400000">
            <a:off x="6566930" y="3477144"/>
            <a:ext cx="1565827" cy="2605087"/>
          </a:xfrm>
          <a:prstGeom prst="wedgeRectCallout">
            <a:avLst>
              <a:gd name="adj1" fmla="val -63047"/>
              <a:gd name="adj2" fmla="val 9648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u="sng" dirty="0" err="1">
                <a:solidFill>
                  <a:sysClr val="windowText" lastClr="000000"/>
                </a:solidFill>
                <a:latin typeface="NikoshBAN" panose="02000000000000000000" pitchFamily="2" charset="0"/>
                <a:cs typeface="NikoshBAN" panose="02000000000000000000" pitchFamily="2" charset="0"/>
              </a:rPr>
              <a:t>মৃত্যু</a:t>
            </a:r>
            <a:endParaRPr lang="en-US" sz="2400" u="sng" dirty="0">
              <a:solidFill>
                <a:sysClr val="windowText" lastClr="000000"/>
              </a:solidFill>
              <a:latin typeface="NikoshBAN" panose="02000000000000000000" pitchFamily="2" charset="0"/>
              <a:cs typeface="NikoshBAN" panose="02000000000000000000" pitchFamily="2" charset="0"/>
            </a:endParaRPr>
          </a:p>
          <a:p>
            <a:pPr algn="ctr"/>
            <a:r>
              <a:rPr lang="en-US" sz="2400" dirty="0">
                <a:solidFill>
                  <a:sysClr val="windowText" lastClr="000000"/>
                </a:solidFill>
                <a:latin typeface="NikoshBAN" panose="02000000000000000000" pitchFamily="2" charset="0"/>
                <a:cs typeface="NikoshBAN" panose="02000000000000000000" pitchFamily="2" charset="0"/>
              </a:rPr>
              <a:t>৭ই </a:t>
            </a:r>
            <a:r>
              <a:rPr lang="en-US" sz="2400" dirty="0" err="1">
                <a:solidFill>
                  <a:sysClr val="windowText" lastClr="000000"/>
                </a:solidFill>
                <a:latin typeface="NikoshBAN" panose="02000000000000000000" pitchFamily="2" charset="0"/>
                <a:cs typeface="NikoshBAN" panose="02000000000000000000" pitchFamily="2" charset="0"/>
              </a:rPr>
              <a:t>আগস্ট</a:t>
            </a:r>
            <a:r>
              <a:rPr lang="en-US" sz="2400" dirty="0">
                <a:solidFill>
                  <a:sysClr val="windowText" lastClr="000000"/>
                </a:solidFill>
                <a:latin typeface="NikoshBAN" panose="02000000000000000000" pitchFamily="2" charset="0"/>
                <a:cs typeface="NikoshBAN" panose="02000000000000000000" pitchFamily="2" charset="0"/>
              </a:rPr>
              <a:t> ১৯৪১ </a:t>
            </a:r>
            <a:r>
              <a:rPr lang="en-US" sz="2400" dirty="0" err="1">
                <a:solidFill>
                  <a:sysClr val="windowText" lastClr="000000"/>
                </a:solidFill>
                <a:latin typeface="NikoshBAN" panose="02000000000000000000" pitchFamily="2" charset="0"/>
                <a:cs typeface="NikoshBAN" panose="02000000000000000000" pitchFamily="2" charset="0"/>
              </a:rPr>
              <a:t>কলিকাতায়</a:t>
            </a:r>
            <a:r>
              <a:rPr lang="en-US" sz="2400" dirty="0">
                <a:solidFill>
                  <a:sysClr val="windowText" lastClr="000000"/>
                </a:solidFill>
                <a:latin typeface="NikoshBAN" panose="02000000000000000000" pitchFamily="2" charset="0"/>
                <a:cs typeface="NikoshBAN" panose="02000000000000000000" pitchFamily="2" charset="0"/>
              </a:rPr>
              <a:t>। ২২শে </a:t>
            </a:r>
            <a:r>
              <a:rPr lang="en-US" sz="2400" dirty="0" err="1">
                <a:solidFill>
                  <a:sysClr val="windowText" lastClr="000000"/>
                </a:solidFill>
                <a:latin typeface="NikoshBAN" panose="02000000000000000000" pitchFamily="2" charset="0"/>
                <a:cs typeface="NikoshBAN" panose="02000000000000000000" pitchFamily="2" charset="0"/>
              </a:rPr>
              <a:t>শ্রাবণ</a:t>
            </a:r>
            <a:r>
              <a:rPr lang="en-US" sz="2400" dirty="0">
                <a:solidFill>
                  <a:sysClr val="windowText" lastClr="000000"/>
                </a:solidFill>
                <a:latin typeface="NikoshBAN" panose="02000000000000000000" pitchFamily="2" charset="0"/>
                <a:cs typeface="NikoshBAN" panose="02000000000000000000" pitchFamily="2" charset="0"/>
              </a:rPr>
              <a:t>, ১৩৪৮ </a:t>
            </a:r>
            <a:r>
              <a:rPr lang="en-US" sz="2400" dirty="0" err="1">
                <a:solidFill>
                  <a:sysClr val="windowText" lastClr="000000"/>
                </a:solidFill>
                <a:latin typeface="NikoshBAN" panose="02000000000000000000" pitchFamily="2" charset="0"/>
                <a:cs typeface="NikoshBAN" panose="02000000000000000000" pitchFamily="2" charset="0"/>
              </a:rPr>
              <a:t>বঙ্গাব্দ</a:t>
            </a:r>
            <a:r>
              <a:rPr lang="en-US" sz="2400" dirty="0">
                <a:solidFill>
                  <a:sysClr val="windowText" lastClr="000000"/>
                </a:solidFill>
                <a:latin typeface="NikoshBAN" panose="02000000000000000000" pitchFamily="2" charset="0"/>
                <a:cs typeface="NikoshBAN" panose="02000000000000000000" pitchFamily="2" charset="0"/>
              </a:rPr>
              <a:t>।</a:t>
            </a:r>
          </a:p>
        </p:txBody>
      </p:sp>
      <p:sp>
        <p:nvSpPr>
          <p:cNvPr id="8" name="Rectangle 7"/>
          <p:cNvSpPr/>
          <p:nvPr/>
        </p:nvSpPr>
        <p:spPr>
          <a:xfrm>
            <a:off x="3352801" y="4183396"/>
            <a:ext cx="2103800" cy="13792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NikoshBAN" panose="02000000000000000000" pitchFamily="2" charset="0"/>
                <a:cs typeface="NikoshBAN" panose="02000000000000000000" pitchFamily="2" charset="0"/>
              </a:rPr>
              <a:t>রবীন্দ্রনাথ</a:t>
            </a:r>
            <a:r>
              <a:rPr lang="en-US" sz="2000" dirty="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ঠাকুরের</a:t>
            </a:r>
            <a:endParaRPr lang="en-US" sz="2000" dirty="0">
              <a:solidFill>
                <a:schemeClr val="tx1"/>
              </a:solidFill>
              <a:latin typeface="NikoshBAN" panose="02000000000000000000" pitchFamily="2" charset="0"/>
              <a:cs typeface="NikoshBAN" panose="02000000000000000000" pitchFamily="2" charset="0"/>
            </a:endParaRPr>
          </a:p>
          <a:p>
            <a:pPr algn="ctr"/>
            <a:r>
              <a:rPr lang="en-US" sz="2000" dirty="0" err="1">
                <a:solidFill>
                  <a:schemeClr val="tx1"/>
                </a:solidFill>
                <a:latin typeface="NikoshBAN" panose="02000000000000000000" pitchFamily="2" charset="0"/>
                <a:cs typeface="NikoshBAN" panose="02000000000000000000" pitchFamily="2" charset="0"/>
              </a:rPr>
              <a:t>উপাধী</a:t>
            </a:r>
            <a:endParaRPr lang="en-US" sz="2000" dirty="0">
              <a:solidFill>
                <a:schemeClr val="tx1"/>
              </a:solidFill>
              <a:latin typeface="NikoshBAN" panose="02000000000000000000" pitchFamily="2" charset="0"/>
              <a:cs typeface="NikoshBAN" panose="02000000000000000000" pitchFamily="2" charset="0"/>
            </a:endParaRPr>
          </a:p>
          <a:p>
            <a:pPr algn="ctr"/>
            <a:r>
              <a:rPr lang="en-US" sz="2000" dirty="0" err="1">
                <a:solidFill>
                  <a:schemeClr val="tx1"/>
                </a:solidFill>
                <a:latin typeface="NikoshBAN" panose="02000000000000000000" pitchFamily="2" charset="0"/>
                <a:cs typeface="NikoshBAN" panose="02000000000000000000" pitchFamily="2" charset="0"/>
              </a:rPr>
              <a:t>বিশ্ব</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কবি</a:t>
            </a:r>
            <a:endParaRPr lang="en-US" sz="2000" dirty="0">
              <a:solidFill>
                <a:schemeClr val="tx1"/>
              </a:solidFill>
              <a:latin typeface="NikoshBAN" panose="02000000000000000000" pitchFamily="2" charset="0"/>
              <a:cs typeface="NikoshBAN" panose="02000000000000000000" pitchFamily="2" charset="0"/>
            </a:endParaRPr>
          </a:p>
        </p:txBody>
      </p:sp>
      <p:grpSp>
        <p:nvGrpSpPr>
          <p:cNvPr id="9" name="Group 8"/>
          <p:cNvGrpSpPr/>
          <p:nvPr/>
        </p:nvGrpSpPr>
        <p:grpSpPr>
          <a:xfrm>
            <a:off x="3189716" y="471499"/>
            <a:ext cx="2770700" cy="609600"/>
            <a:chOff x="3189716" y="471499"/>
            <a:chExt cx="2770700" cy="609600"/>
          </a:xfrm>
        </p:grpSpPr>
        <p:sp>
          <p:nvSpPr>
            <p:cNvPr id="3" name="Rounded Rectangle 2"/>
            <p:cNvSpPr/>
            <p:nvPr/>
          </p:nvSpPr>
          <p:spPr>
            <a:xfrm>
              <a:off x="3189716" y="471499"/>
              <a:ext cx="27707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Beveled 10">
              <a:extLst>
                <a:ext uri="{FF2B5EF4-FFF2-40B4-BE49-F238E27FC236}">
                  <a16:creationId xmlns:a16="http://schemas.microsoft.com/office/drawing/2014/main" xmlns="" id="{9F842D87-06DC-47D1-836D-C33286D66D94}"/>
                </a:ext>
              </a:extLst>
            </p:cNvPr>
            <p:cNvSpPr/>
            <p:nvPr/>
          </p:nvSpPr>
          <p:spPr>
            <a:xfrm>
              <a:off x="3352800" y="536371"/>
              <a:ext cx="2501916" cy="479855"/>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NikoshBAN" panose="02000000000000000000" pitchFamily="2" charset="0"/>
                  <a:cs typeface="NikoshBAN" panose="02000000000000000000" pitchFamily="2" charset="0"/>
                </a:rPr>
                <a:t>কবি</a:t>
              </a:r>
              <a:r>
                <a:rPr lang="en-US" sz="4000" b="1" dirty="0">
                  <a:solidFill>
                    <a:sysClr val="windowText" lastClr="000000"/>
                  </a:solidFill>
                  <a:latin typeface="NikoshBAN" panose="02000000000000000000" pitchFamily="2" charset="0"/>
                  <a:cs typeface="NikoshBAN" panose="02000000000000000000" pitchFamily="2" charset="0"/>
                </a:rPr>
                <a:t> </a:t>
              </a:r>
              <a:r>
                <a:rPr lang="en-US" sz="4000" b="1" dirty="0" err="1">
                  <a:solidFill>
                    <a:sysClr val="windowText" lastClr="000000"/>
                  </a:solidFill>
                  <a:latin typeface="NikoshBAN" panose="02000000000000000000" pitchFamily="2" charset="0"/>
                  <a:cs typeface="NikoshBAN" panose="02000000000000000000" pitchFamily="2" charset="0"/>
                </a:rPr>
                <a:t>পরিচিতি</a:t>
              </a:r>
              <a:endParaRPr lang="en-US" sz="4000" b="1" dirty="0">
                <a:solidFill>
                  <a:sysClr val="windowText" lastClr="00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3491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606" t="11313"/>
          <a:stretch/>
        </p:blipFill>
        <p:spPr>
          <a:xfrm>
            <a:off x="457201" y="381000"/>
            <a:ext cx="4724399" cy="5579533"/>
          </a:xfrm>
          <a:prstGeom prst="rect">
            <a:avLst/>
          </a:prstGeom>
        </p:spPr>
      </p:pic>
      <p:sp>
        <p:nvSpPr>
          <p:cNvPr id="6" name="TextBox 5"/>
          <p:cNvSpPr txBox="1"/>
          <p:nvPr/>
        </p:nvSpPr>
        <p:spPr>
          <a:xfrm>
            <a:off x="5181600" y="1326994"/>
            <a:ext cx="3569316" cy="1200329"/>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7200" b="1" u="sng" dirty="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একক কাজ </a:t>
            </a:r>
            <a:endParaRPr lang="en-US" sz="7200" b="1" u="sng" dirty="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169090" y="2535768"/>
            <a:ext cx="3569316" cy="3416320"/>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বিশ্ব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কবি</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রবীন্দ্রনাথ</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ঠাকুর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সর্ম্পকে</a:t>
            </a:r>
            <a:r>
              <a:rPr lang="en-US" sz="5400" dirty="0" smtClean="0">
                <a:latin typeface="NikoshBAN" panose="02000000000000000000" pitchFamily="2" charset="0"/>
                <a:cs typeface="NikoshBAN" panose="02000000000000000000" pitchFamily="2" charset="0"/>
              </a:rPr>
              <a:t> ৫টি </a:t>
            </a:r>
            <a:r>
              <a:rPr lang="en-US" sz="5400" dirty="0" err="1" smtClean="0">
                <a:latin typeface="NikoshBAN" panose="02000000000000000000" pitchFamily="2" charset="0"/>
                <a:cs typeface="NikoshBAN" panose="02000000000000000000" pitchFamily="2" charset="0"/>
              </a:rPr>
              <a:t>বাক্য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লিখ</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5152030" y="386605"/>
            <a:ext cx="3569316" cy="830997"/>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সময়</a:t>
            </a:r>
            <a:r>
              <a:rPr lang="en-US" sz="4800" b="1" u="sng"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৫ </a:t>
            </a:r>
            <a:r>
              <a:rPr lang="en-US" sz="4800" b="1" u="sng" dirty="0" err="1"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মিনিট</a:t>
            </a:r>
            <a:endParaRPr lang="en-US" sz="4800" b="1" u="sng"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8212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762000"/>
            <a:ext cx="4572000" cy="1905000"/>
          </a:xfrm>
          <a:prstGeom prst="roundRect">
            <a:avLst/>
          </a:prstGeom>
          <a:solidFill>
            <a:schemeClr val="accent3">
              <a:lumMod val="20000"/>
              <a:lumOff val="8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a:t>
            </a:r>
            <a:r>
              <a:rPr lang="bn-IN" sz="6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bn-IN" sz="60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46" y="2667000"/>
            <a:ext cx="6474854"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7346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670" y="866699"/>
            <a:ext cx="176056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নভেল</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6616511" y="866699"/>
            <a:ext cx="2105661"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উপন্যাস</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44125" y="2598003"/>
            <a:ext cx="199257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খোবানি</a:t>
            </a:r>
            <a:endParaRPr lang="en-US" sz="32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191000"/>
            <a:ext cx="1981200" cy="1458041"/>
          </a:xfrm>
          <a:prstGeom prst="roundRect">
            <a:avLst>
              <a:gd name="adj" fmla="val 8594"/>
            </a:avLst>
          </a:prstGeom>
          <a:solidFill>
            <a:schemeClr val="accent2"/>
          </a:solidFill>
          <a:ln>
            <a:noFill/>
          </a:ln>
          <a:effectLst>
            <a:reflection blurRad="12700" stA="38000" endPos="28000" dist="5000" dir="5400000" sy="-100000" algn="bl" rotWithShape="0"/>
          </a:effectLst>
        </p:spPr>
      </p:pic>
      <p:sp>
        <p:nvSpPr>
          <p:cNvPr id="10" name="TextBox 9"/>
          <p:cNvSpPr txBox="1"/>
          <p:nvPr/>
        </p:nvSpPr>
        <p:spPr>
          <a:xfrm>
            <a:off x="6554902" y="2351782"/>
            <a:ext cx="216727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বাদাম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ফল</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386461" y="4662752"/>
            <a:ext cx="1992573"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দুহিতা</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6513339" y="4693529"/>
            <a:ext cx="220883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কন্যা</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333" t="5580" r="10000" b="54241"/>
          <a:stretch/>
        </p:blipFill>
        <p:spPr>
          <a:xfrm>
            <a:off x="3162300" y="2351782"/>
            <a:ext cx="2667000" cy="14478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064" y="457201"/>
            <a:ext cx="1419202" cy="1694632"/>
          </a:xfrm>
          <a:prstGeom prst="rect">
            <a:avLst/>
          </a:prstGeom>
        </p:spPr>
      </p:pic>
    </p:spTree>
    <p:extLst>
      <p:ext uri="{BB962C8B-B14F-4D97-AF65-F5344CB8AC3E}">
        <p14:creationId xmlns:p14="http://schemas.microsoft.com/office/powerpoint/2010/main" val="1516896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1105</TotalTime>
  <Words>383</Words>
  <Application>Microsoft Office PowerPoint</Application>
  <PresentationFormat>On-screen Show (4:3)</PresentationFormat>
  <Paragraphs>75</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Organic</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jmm</cp:lastModifiedBy>
  <cp:revision>140</cp:revision>
  <dcterms:created xsi:type="dcterms:W3CDTF">2006-08-16T00:00:00Z</dcterms:created>
  <dcterms:modified xsi:type="dcterms:W3CDTF">2020-03-15T12:25:39Z</dcterms:modified>
</cp:coreProperties>
</file>