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2" r:id="rId5"/>
    <p:sldId id="259" r:id="rId6"/>
    <p:sldId id="260" r:id="rId7"/>
    <p:sldId id="261" r:id="rId8"/>
    <p:sldId id="267" r:id="rId9"/>
    <p:sldId id="263" r:id="rId10"/>
    <p:sldId id="265" r:id="rId11"/>
    <p:sldId id="264"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4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3/14/2020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3/14/2020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3/14/2020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600200" y="152400"/>
            <a:ext cx="6019800" cy="2126397"/>
          </a:xfrm>
          <a:prstGeom prst="rect">
            <a:avLst/>
          </a:prstGeom>
          <a:solidFill>
            <a:schemeClr val="tx2">
              <a:lumMod val="60000"/>
              <a:lumOff val="40000"/>
            </a:schemeClr>
          </a:solidFill>
        </p:spPr>
        <p:txBody>
          <a:bodyPr wrap="square" rtlCol="0">
            <a:prstTxWarp prst="textFadeUp">
              <a:avLst/>
            </a:prstTxWarp>
            <a:spAutoFit/>
          </a:bodyPr>
          <a:lstStyle/>
          <a:p>
            <a:pPr algn="ctr"/>
            <a:r>
              <a:rPr lang="ar-SA" sz="4800" dirty="0" smtClean="0"/>
              <a:t>السلام عليكم ورحمة الله</a:t>
            </a:r>
            <a:endParaRPr lang="en-US" sz="48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6375" y="3200400"/>
            <a:ext cx="6019800" cy="2143125"/>
          </a:xfrm>
          <a:prstGeom prst="rect">
            <a:avLst/>
          </a:prstGeom>
        </p:spPr>
      </p:pic>
      <p:sp>
        <p:nvSpPr>
          <p:cNvPr id="5" name="TextBox 4"/>
          <p:cNvSpPr txBox="1"/>
          <p:nvPr/>
        </p:nvSpPr>
        <p:spPr>
          <a:xfrm>
            <a:off x="1752600" y="4327862"/>
            <a:ext cx="5562600" cy="1015663"/>
          </a:xfrm>
          <a:prstGeom prst="rect">
            <a:avLst/>
          </a:prstGeom>
          <a:noFill/>
        </p:spPr>
        <p:txBody>
          <a:bodyPr wrap="square" rtlCol="0">
            <a:spAutoFit/>
            <a:scene3d>
              <a:camera prst="orthographicFront"/>
              <a:lightRig rig="soft" dir="t">
                <a:rot lat="0" lon="0" rev="10800000"/>
              </a:lightRig>
            </a:scene3d>
            <a:sp3d>
              <a:bevelT w="27940" h="12700"/>
              <a:contourClr>
                <a:srgbClr val="DDDDDD"/>
              </a:contourClr>
            </a:sp3d>
          </a:bodyPr>
          <a:lstStyle/>
          <a:p>
            <a:pPr algn="ctr"/>
            <a:r>
              <a:rPr lang="ar-SA" sz="6000" b="1" i="1" spc="150" dirty="0" smtClean="0">
                <a:ln w="11430"/>
                <a:solidFill>
                  <a:srgbClr val="F8F8F8"/>
                </a:solidFill>
                <a:effectLst>
                  <a:outerShdw blurRad="25400" algn="tl" rotWithShape="0">
                    <a:srgbClr val="000000">
                      <a:alpha val="43000"/>
                    </a:srgbClr>
                  </a:outerShdw>
                </a:effectLst>
              </a:rPr>
              <a:t>اهلا </a:t>
            </a:r>
            <a:r>
              <a:rPr lang="ar-SA" sz="6000" b="1" i="1" spc="150" smtClean="0">
                <a:ln w="11430"/>
                <a:solidFill>
                  <a:srgbClr val="F8F8F8"/>
                </a:solidFill>
                <a:effectLst>
                  <a:outerShdw blurRad="25400" algn="tl" rotWithShape="0">
                    <a:srgbClr val="000000">
                      <a:alpha val="43000"/>
                    </a:srgbClr>
                  </a:outerShdw>
                </a:effectLst>
              </a:rPr>
              <a:t>و سهلاومرحبا</a:t>
            </a:r>
            <a:endParaRPr lang="en-US" sz="6000" b="1" i="1" spc="150" dirty="0">
              <a:ln w="11430"/>
              <a:solidFill>
                <a:srgbClr val="F8F8F8"/>
              </a:solidFill>
              <a:effectLst>
                <a:outerShdw blurRad="25400" algn="tl" rotWithShape="0">
                  <a:srgbClr val="000000">
                    <a:alpha val="43000"/>
                  </a:srgbClr>
                </a:outerShdw>
              </a:effectLst>
            </a:endParaRPr>
          </a:p>
        </p:txBody>
      </p:sp>
    </p:spTree>
    <p:extLst>
      <p:ext uri="{BB962C8B-B14F-4D97-AF65-F5344CB8AC3E}">
        <p14:creationId xmlns:p14="http://schemas.microsoft.com/office/powerpoint/2010/main" val="4434982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fltVal val="0"/>
                                          </p:val>
                                        </p:tav>
                                        <p:tav tm="100000">
                                          <p:val>
                                            <p:strVal val="#ppt_w"/>
                                          </p:val>
                                        </p:tav>
                                      </p:tavLst>
                                    </p:anim>
                                    <p:anim calcmode="lin" valueType="num">
                                      <p:cBhvr>
                                        <p:cTn id="16" dur="1000" fill="hold"/>
                                        <p:tgtEl>
                                          <p:spTgt spid="4"/>
                                        </p:tgtEl>
                                        <p:attrNameLst>
                                          <p:attrName>ppt_h</p:attrName>
                                        </p:attrNameLst>
                                      </p:cBhvr>
                                      <p:tavLst>
                                        <p:tav tm="0">
                                          <p:val>
                                            <p:fltVal val="0"/>
                                          </p:val>
                                        </p:tav>
                                        <p:tav tm="100000">
                                          <p:val>
                                            <p:strVal val="#ppt_h"/>
                                          </p:val>
                                        </p:tav>
                                      </p:tavLst>
                                    </p:anim>
                                    <p:anim calcmode="lin" valueType="num">
                                      <p:cBhvr>
                                        <p:cTn id="17" dur="1000" fill="hold"/>
                                        <p:tgtEl>
                                          <p:spTgt spid="4"/>
                                        </p:tgtEl>
                                        <p:attrNameLst>
                                          <p:attrName>style.rotation</p:attrName>
                                        </p:attrNameLst>
                                      </p:cBhvr>
                                      <p:tavLst>
                                        <p:tav tm="0">
                                          <p:val>
                                            <p:fltVal val="90"/>
                                          </p:val>
                                        </p:tav>
                                        <p:tav tm="100000">
                                          <p:val>
                                            <p:fltVal val="0"/>
                                          </p:val>
                                        </p:tav>
                                      </p:tavLst>
                                    </p:anim>
                                    <p:animEffect transition="in" filter="fade">
                                      <p:cBhvr>
                                        <p:cTn id="18" dur="10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26"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wipe(down)">
                                      <p:cBhvr>
                                        <p:cTn id="23" dur="580">
                                          <p:stCondLst>
                                            <p:cond delay="0"/>
                                          </p:stCondLst>
                                        </p:cTn>
                                        <p:tgtEl>
                                          <p:spTgt spid="5"/>
                                        </p:tgtEl>
                                      </p:cBhvr>
                                    </p:animEffect>
                                    <p:anim calcmode="lin" valueType="num">
                                      <p:cBhvr>
                                        <p:cTn id="24"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9" dur="26">
                                          <p:stCondLst>
                                            <p:cond delay="650"/>
                                          </p:stCondLst>
                                        </p:cTn>
                                        <p:tgtEl>
                                          <p:spTgt spid="5"/>
                                        </p:tgtEl>
                                      </p:cBhvr>
                                      <p:to x="100000" y="60000"/>
                                    </p:animScale>
                                    <p:animScale>
                                      <p:cBhvr>
                                        <p:cTn id="30" dur="166" decel="50000">
                                          <p:stCondLst>
                                            <p:cond delay="676"/>
                                          </p:stCondLst>
                                        </p:cTn>
                                        <p:tgtEl>
                                          <p:spTgt spid="5"/>
                                        </p:tgtEl>
                                      </p:cBhvr>
                                      <p:to x="100000" y="100000"/>
                                    </p:animScale>
                                    <p:animScale>
                                      <p:cBhvr>
                                        <p:cTn id="31" dur="26">
                                          <p:stCondLst>
                                            <p:cond delay="1312"/>
                                          </p:stCondLst>
                                        </p:cTn>
                                        <p:tgtEl>
                                          <p:spTgt spid="5"/>
                                        </p:tgtEl>
                                      </p:cBhvr>
                                      <p:to x="100000" y="80000"/>
                                    </p:animScale>
                                    <p:animScale>
                                      <p:cBhvr>
                                        <p:cTn id="32" dur="166" decel="50000">
                                          <p:stCondLst>
                                            <p:cond delay="1338"/>
                                          </p:stCondLst>
                                        </p:cTn>
                                        <p:tgtEl>
                                          <p:spTgt spid="5"/>
                                        </p:tgtEl>
                                      </p:cBhvr>
                                      <p:to x="100000" y="100000"/>
                                    </p:animScale>
                                    <p:animScale>
                                      <p:cBhvr>
                                        <p:cTn id="33" dur="26">
                                          <p:stCondLst>
                                            <p:cond delay="1642"/>
                                          </p:stCondLst>
                                        </p:cTn>
                                        <p:tgtEl>
                                          <p:spTgt spid="5"/>
                                        </p:tgtEl>
                                      </p:cBhvr>
                                      <p:to x="100000" y="90000"/>
                                    </p:animScale>
                                    <p:animScale>
                                      <p:cBhvr>
                                        <p:cTn id="34" dur="166" decel="50000">
                                          <p:stCondLst>
                                            <p:cond delay="1668"/>
                                          </p:stCondLst>
                                        </p:cTn>
                                        <p:tgtEl>
                                          <p:spTgt spid="5"/>
                                        </p:tgtEl>
                                      </p:cBhvr>
                                      <p:to x="100000" y="100000"/>
                                    </p:animScale>
                                    <p:animScale>
                                      <p:cBhvr>
                                        <p:cTn id="35" dur="26">
                                          <p:stCondLst>
                                            <p:cond delay="1808"/>
                                          </p:stCondLst>
                                        </p:cTn>
                                        <p:tgtEl>
                                          <p:spTgt spid="5"/>
                                        </p:tgtEl>
                                      </p:cBhvr>
                                      <p:to x="100000" y="95000"/>
                                    </p:animScale>
                                    <p:animScale>
                                      <p:cBhvr>
                                        <p:cTn id="36"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676400"/>
            <a:ext cx="6324600" cy="2831544"/>
          </a:xfrm>
          <a:prstGeom prst="rect">
            <a:avLst/>
          </a:prstGeom>
          <a:blipFill>
            <a:blip r:embed="rId2"/>
            <a:tile tx="0" ty="0" sx="100000" sy="100000" flip="none" algn="tl"/>
          </a:blipFill>
        </p:spPr>
        <p:txBody>
          <a:bodyPr wrap="square">
            <a:spAutoFit/>
          </a:bodyPr>
          <a:lstStyle/>
          <a:p>
            <a:pPr algn="r"/>
            <a:r>
              <a:rPr lang="ar-SA" sz="4000" dirty="0" smtClean="0"/>
              <a:t>من </a:t>
            </a:r>
            <a:r>
              <a:rPr lang="ar-SA" sz="4000" dirty="0"/>
              <a:t>هو ربة </a:t>
            </a:r>
            <a:r>
              <a:rPr lang="ar-SA" sz="4000" dirty="0" smtClean="0"/>
              <a:t>المنزل ؟</a:t>
            </a:r>
            <a:r>
              <a:rPr lang="en-US" sz="4000" dirty="0" smtClean="0"/>
              <a:t>*</a:t>
            </a:r>
            <a:endParaRPr lang="ar-SA" sz="4000" dirty="0" smtClean="0"/>
          </a:p>
          <a:p>
            <a:pPr algn="r"/>
            <a:r>
              <a:rPr lang="ar-SA" sz="4000" dirty="0" smtClean="0"/>
              <a:t>متي </a:t>
            </a:r>
            <a:r>
              <a:rPr lang="ar-SA" sz="4000" dirty="0"/>
              <a:t>تساعد </a:t>
            </a:r>
            <a:r>
              <a:rPr lang="ar-SA" sz="4000" dirty="0" smtClean="0"/>
              <a:t>فاطمة</a:t>
            </a:r>
            <a:r>
              <a:rPr lang="en-US" sz="4000" dirty="0" smtClean="0"/>
              <a:t>*</a:t>
            </a:r>
            <a:endParaRPr lang="en-US" sz="4000" dirty="0"/>
          </a:p>
          <a:p>
            <a:pPr algn="r"/>
            <a:r>
              <a:rPr lang="en-US" sz="4000" dirty="0" smtClean="0"/>
              <a:t> </a:t>
            </a:r>
            <a:r>
              <a:rPr lang="ar-SA" sz="4000" dirty="0" smtClean="0"/>
              <a:t>   امها </a:t>
            </a:r>
            <a:r>
              <a:rPr lang="ar-SA" sz="4000" dirty="0"/>
              <a:t>في اعمال </a:t>
            </a:r>
            <a:r>
              <a:rPr lang="ar-SA" sz="4000" dirty="0" smtClean="0"/>
              <a:t>البيت ؟</a:t>
            </a:r>
            <a:endParaRPr lang="ar-SA" sz="4000" dirty="0"/>
          </a:p>
          <a:p>
            <a:pPr algn="r"/>
            <a:r>
              <a:rPr lang="ar-SA" sz="4000" dirty="0" smtClean="0"/>
              <a:t>ماذا </a:t>
            </a:r>
            <a:r>
              <a:rPr lang="ar-SA" sz="4000" dirty="0"/>
              <a:t>تعمل فاطمة كل </a:t>
            </a:r>
            <a:r>
              <a:rPr lang="ar-SA" sz="4000" dirty="0" smtClean="0"/>
              <a:t>يوم ؟  </a:t>
            </a:r>
            <a:r>
              <a:rPr lang="en-US" sz="4000" dirty="0" smtClean="0"/>
              <a:t>*</a:t>
            </a:r>
            <a:endParaRPr lang="ar-SA" sz="4000" dirty="0"/>
          </a:p>
          <a:p>
            <a:endParaRPr lang="en-US" dirty="0"/>
          </a:p>
        </p:txBody>
      </p:sp>
      <p:sp>
        <p:nvSpPr>
          <p:cNvPr id="3" name="TextBox 2"/>
          <p:cNvSpPr txBox="1"/>
          <p:nvPr/>
        </p:nvSpPr>
        <p:spPr>
          <a:xfrm>
            <a:off x="2133600" y="76200"/>
            <a:ext cx="4648200" cy="1107996"/>
          </a:xfrm>
          <a:prstGeom prst="rect">
            <a:avLst/>
          </a:prstGeom>
          <a:solidFill>
            <a:schemeClr val="tx2">
              <a:lumMod val="60000"/>
              <a:lumOff val="40000"/>
            </a:schemeClr>
          </a:solidFill>
        </p:spPr>
        <p:txBody>
          <a:bodyPr wrap="square" rtlCol="0">
            <a:spAutoFit/>
          </a:bodyPr>
          <a:lstStyle/>
          <a:p>
            <a:pPr algn="ctr"/>
            <a:r>
              <a:rPr lang="ar-SA" sz="6600" dirty="0" smtClean="0"/>
              <a:t>التقييم</a:t>
            </a:r>
            <a:endParaRPr lang="en-US" sz="6600" dirty="0"/>
          </a:p>
        </p:txBody>
      </p:sp>
      <p:sp>
        <p:nvSpPr>
          <p:cNvPr id="4" name="Rectangle 3"/>
          <p:cNvSpPr/>
          <p:nvPr/>
        </p:nvSpPr>
        <p:spPr>
          <a:xfrm>
            <a:off x="2133600" y="5029200"/>
            <a:ext cx="4572000" cy="923330"/>
          </a:xfrm>
          <a:prstGeom prst="rect">
            <a:avLst/>
          </a:prstGeom>
          <a:blipFill>
            <a:blip r:embed="rId3"/>
            <a:tile tx="0" ty="0" sx="100000" sy="100000" flip="none" algn="tl"/>
          </a:blipFill>
        </p:spPr>
        <p:txBody>
          <a:bodyPr>
            <a:spAutoFit/>
          </a:bodyPr>
          <a:lstStyle/>
          <a:p>
            <a:r>
              <a:rPr lang="en-US" dirty="0"/>
              <a:t>* </a:t>
            </a:r>
            <a:r>
              <a:rPr lang="en-US" dirty="0" err="1"/>
              <a:t>গৃহিণী</a:t>
            </a:r>
            <a:r>
              <a:rPr lang="en-US" dirty="0"/>
              <a:t> </a:t>
            </a:r>
            <a:r>
              <a:rPr lang="en-US" dirty="0" err="1"/>
              <a:t>কে</a:t>
            </a:r>
            <a:r>
              <a:rPr lang="en-US" dirty="0"/>
              <a:t> </a:t>
            </a:r>
            <a:r>
              <a:rPr lang="en-US" dirty="0" smtClean="0"/>
              <a:t> ?</a:t>
            </a:r>
            <a:endParaRPr lang="en-US" dirty="0"/>
          </a:p>
          <a:p>
            <a:r>
              <a:rPr lang="en-US" dirty="0"/>
              <a:t>* </a:t>
            </a:r>
            <a:r>
              <a:rPr lang="en-US" dirty="0" err="1"/>
              <a:t>ফাতেমা</a:t>
            </a:r>
            <a:r>
              <a:rPr lang="en-US" dirty="0"/>
              <a:t> </a:t>
            </a:r>
            <a:r>
              <a:rPr lang="en-US" dirty="0" err="1"/>
              <a:t>তার</a:t>
            </a:r>
            <a:r>
              <a:rPr lang="en-US" dirty="0"/>
              <a:t> </a:t>
            </a:r>
            <a:r>
              <a:rPr lang="en-US" dirty="0" err="1"/>
              <a:t>মাকে</a:t>
            </a:r>
            <a:r>
              <a:rPr lang="en-US" dirty="0"/>
              <a:t> </a:t>
            </a:r>
            <a:r>
              <a:rPr lang="en-US" dirty="0" err="1"/>
              <a:t>কখন</a:t>
            </a:r>
            <a:r>
              <a:rPr lang="en-US" dirty="0"/>
              <a:t> </a:t>
            </a:r>
            <a:r>
              <a:rPr lang="en-US" dirty="0" err="1" smtClean="0"/>
              <a:t>সহযোগীতা</a:t>
            </a:r>
            <a:r>
              <a:rPr lang="en-US" dirty="0" smtClean="0"/>
              <a:t> </a:t>
            </a:r>
            <a:r>
              <a:rPr lang="en-US" dirty="0" err="1"/>
              <a:t>করে</a:t>
            </a:r>
            <a:r>
              <a:rPr lang="en-US" dirty="0"/>
              <a:t> </a:t>
            </a:r>
            <a:r>
              <a:rPr lang="en-US" dirty="0" smtClean="0"/>
              <a:t>?</a:t>
            </a:r>
            <a:endParaRPr lang="en-US" dirty="0"/>
          </a:p>
          <a:p>
            <a:r>
              <a:rPr lang="en-US" dirty="0"/>
              <a:t>* </a:t>
            </a:r>
            <a:r>
              <a:rPr lang="en-US" dirty="0" err="1"/>
              <a:t>ফাতেমার</a:t>
            </a:r>
            <a:r>
              <a:rPr lang="en-US" dirty="0"/>
              <a:t> </a:t>
            </a:r>
            <a:r>
              <a:rPr lang="en-US" dirty="0" err="1"/>
              <a:t>প্রতিদিনের</a:t>
            </a:r>
            <a:r>
              <a:rPr lang="en-US" dirty="0"/>
              <a:t> </a:t>
            </a:r>
            <a:r>
              <a:rPr lang="en-US" dirty="0" err="1"/>
              <a:t>কাজ</a:t>
            </a:r>
            <a:r>
              <a:rPr lang="en-US" dirty="0"/>
              <a:t> </a:t>
            </a:r>
            <a:r>
              <a:rPr lang="en-US" dirty="0" err="1"/>
              <a:t>বর্ননা</a:t>
            </a:r>
            <a:r>
              <a:rPr lang="en-US" dirty="0"/>
              <a:t> </a:t>
            </a:r>
            <a:r>
              <a:rPr lang="en-US" dirty="0" err="1" smtClean="0"/>
              <a:t>কর</a:t>
            </a:r>
            <a:r>
              <a:rPr lang="en-US" dirty="0" smtClean="0"/>
              <a:t>?</a:t>
            </a:r>
            <a:endParaRPr lang="en-US" dirty="0"/>
          </a:p>
        </p:txBody>
      </p:sp>
    </p:spTree>
    <p:extLst>
      <p:ext uri="{BB962C8B-B14F-4D97-AF65-F5344CB8AC3E}">
        <p14:creationId xmlns:p14="http://schemas.microsoft.com/office/powerpoint/2010/main" val="1753800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5000" y="533400"/>
            <a:ext cx="4576762" cy="2709862"/>
          </a:xfrm>
          <a:prstGeom prst="rect">
            <a:avLst/>
          </a:prstGeom>
        </p:spPr>
      </p:pic>
      <p:sp>
        <p:nvSpPr>
          <p:cNvPr id="3" name="TextBox 2"/>
          <p:cNvSpPr txBox="1"/>
          <p:nvPr/>
        </p:nvSpPr>
        <p:spPr>
          <a:xfrm>
            <a:off x="2212181" y="3581400"/>
            <a:ext cx="3962400" cy="707886"/>
          </a:xfrm>
          <a:prstGeom prst="rect">
            <a:avLst/>
          </a:prstGeom>
          <a:solidFill>
            <a:srgbClr val="00B0F0"/>
          </a:solidFill>
        </p:spPr>
        <p:txBody>
          <a:bodyPr wrap="square" rtlCol="0">
            <a:spAutoFit/>
          </a:bodyPr>
          <a:lstStyle/>
          <a:p>
            <a:pPr algn="ctr"/>
            <a:r>
              <a:rPr lang="ar-SA" sz="4000" dirty="0" smtClean="0"/>
              <a:t>عمل البيت</a:t>
            </a:r>
            <a:endParaRPr lang="en-US" sz="4000" dirty="0"/>
          </a:p>
        </p:txBody>
      </p:sp>
      <p:sp>
        <p:nvSpPr>
          <p:cNvPr id="4" name="TextBox 3"/>
          <p:cNvSpPr txBox="1"/>
          <p:nvPr/>
        </p:nvSpPr>
        <p:spPr>
          <a:xfrm>
            <a:off x="1676400" y="4495800"/>
            <a:ext cx="5181600" cy="523220"/>
          </a:xfrm>
          <a:prstGeom prst="rect">
            <a:avLst/>
          </a:prstGeom>
          <a:blipFill>
            <a:blip r:embed="rId3"/>
            <a:tile tx="0" ty="0" sx="100000" sy="100000" flip="none" algn="tl"/>
          </a:blipFill>
        </p:spPr>
        <p:txBody>
          <a:bodyPr wrap="square" rtlCol="0">
            <a:spAutoFit/>
          </a:bodyPr>
          <a:lstStyle/>
          <a:p>
            <a:pPr algn="ctr"/>
            <a:r>
              <a:rPr lang="ar-SA" sz="2800" dirty="0" smtClean="0"/>
              <a:t>تكتبوا اعمال العاءشة ثلاثة اسطربالعربية</a:t>
            </a:r>
            <a:endParaRPr lang="en-US" sz="2800" dirty="0"/>
          </a:p>
        </p:txBody>
      </p:sp>
    </p:spTree>
    <p:extLst>
      <p:ext uri="{BB962C8B-B14F-4D97-AF65-F5344CB8AC3E}">
        <p14:creationId xmlns:p14="http://schemas.microsoft.com/office/powerpoint/2010/main" val="1158135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685800"/>
            <a:ext cx="6248400" cy="3840480"/>
          </a:xfrm>
          <a:prstGeom prst="rect">
            <a:avLst/>
          </a:prstGeom>
        </p:spPr>
      </p:pic>
      <p:sp>
        <p:nvSpPr>
          <p:cNvPr id="3" name="TextBox 2"/>
          <p:cNvSpPr txBox="1"/>
          <p:nvPr/>
        </p:nvSpPr>
        <p:spPr>
          <a:xfrm>
            <a:off x="2124075" y="4526280"/>
            <a:ext cx="3962400" cy="769441"/>
          </a:xfrm>
          <a:prstGeom prst="rect">
            <a:avLst/>
          </a:prstGeom>
          <a:solidFill>
            <a:srgbClr val="00B0F0"/>
          </a:solidFill>
        </p:spPr>
        <p:txBody>
          <a:bodyPr wrap="square" rtlCol="0">
            <a:spAutoFit/>
          </a:bodyPr>
          <a:lstStyle/>
          <a:p>
            <a:pPr algn="ctr"/>
            <a:r>
              <a:rPr lang="ar-SA" sz="4400" dirty="0" smtClean="0"/>
              <a:t>خدا حافط</a:t>
            </a:r>
            <a:endParaRPr lang="en-US" sz="4400" dirty="0"/>
          </a:p>
        </p:txBody>
      </p:sp>
    </p:spTree>
    <p:extLst>
      <p:ext uri="{BB962C8B-B14F-4D97-AF65-F5344CB8AC3E}">
        <p14:creationId xmlns:p14="http://schemas.microsoft.com/office/powerpoint/2010/main" val="944265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10200" y="1670566"/>
            <a:ext cx="3581400" cy="2862322"/>
          </a:xfrm>
          <a:prstGeom prst="rect">
            <a:avLst/>
          </a:prstGeom>
          <a:solidFill>
            <a:schemeClr val="accent4">
              <a:lumMod val="40000"/>
              <a:lumOff val="60000"/>
            </a:schemeClr>
          </a:solidFill>
        </p:spPr>
        <p:txBody>
          <a:bodyPr wrap="square">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ar-SA" sz="3600" dirty="0"/>
              <a:t>المدرس</a:t>
            </a:r>
          </a:p>
          <a:p>
            <a:pPr algn="r"/>
            <a:r>
              <a:rPr lang="ar-SA" sz="3600" dirty="0"/>
              <a:t>محمد مستفيض الرحمان</a:t>
            </a:r>
          </a:p>
          <a:p>
            <a:pPr algn="r"/>
            <a:r>
              <a:rPr lang="ar-SA" sz="3600" dirty="0"/>
              <a:t>فارؤلي داخل مدرسة</a:t>
            </a:r>
          </a:p>
          <a:p>
            <a:pPr algn="r"/>
            <a:r>
              <a:rPr lang="ar-SA" sz="3600" dirty="0"/>
              <a:t>كاسياني </a:t>
            </a:r>
          </a:p>
          <a:p>
            <a:pPr algn="r"/>
            <a:r>
              <a:rPr lang="ar-SA" sz="3600" dirty="0"/>
              <a:t>غؤفالغنج</a:t>
            </a:r>
            <a:endParaRPr lang="en-US" sz="4000" dirty="0"/>
          </a:p>
        </p:txBody>
      </p:sp>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l="26470" t="7574" r="25000"/>
          <a:stretch/>
        </p:blipFill>
        <p:spPr>
          <a:xfrm>
            <a:off x="2819400" y="1524000"/>
            <a:ext cx="2523656" cy="3046988"/>
          </a:xfrm>
          <a:prstGeom prst="rect">
            <a:avLst/>
          </a:prstGeom>
          <a:effectLst>
            <a:softEdge rad="31750"/>
          </a:effectLst>
        </p:spPr>
      </p:pic>
      <p:sp>
        <p:nvSpPr>
          <p:cNvPr id="4" name="TextBox 3"/>
          <p:cNvSpPr txBox="1"/>
          <p:nvPr/>
        </p:nvSpPr>
        <p:spPr>
          <a:xfrm>
            <a:off x="161924" y="1524000"/>
            <a:ext cx="2543176" cy="3046988"/>
          </a:xfrm>
          <a:prstGeom prst="rect">
            <a:avLst/>
          </a:prstGeom>
          <a:solidFill>
            <a:schemeClr val="accent4">
              <a:lumMod val="40000"/>
              <a:lumOff val="60000"/>
            </a:schemeClr>
          </a:solidFill>
        </p:spPr>
        <p:txBody>
          <a:bodyPr wrap="square" rtlCol="0">
            <a:spAutoFit/>
          </a:bodyPr>
          <a:lstStyle/>
          <a:p>
            <a:pPr algn="r"/>
            <a:r>
              <a:rPr lang="ar-SA" sz="3200" dirty="0" smtClean="0"/>
              <a:t>الصف</a:t>
            </a:r>
            <a:r>
              <a:rPr lang="en-US" sz="3200" dirty="0" smtClean="0"/>
              <a:t>:</a:t>
            </a:r>
            <a:r>
              <a:rPr lang="ar-SA" sz="3200" dirty="0" smtClean="0"/>
              <a:t> الثامن للداخل الدرس الثامن عشر</a:t>
            </a:r>
          </a:p>
          <a:p>
            <a:pPr algn="r"/>
            <a:r>
              <a:rPr lang="ar-SA" sz="3200" dirty="0" smtClean="0"/>
              <a:t>المادة </a:t>
            </a:r>
            <a:r>
              <a:rPr lang="en-US" sz="3200" dirty="0" smtClean="0"/>
              <a:t>:</a:t>
            </a:r>
            <a:r>
              <a:rPr lang="ar-SA" sz="3200" dirty="0" smtClean="0"/>
              <a:t>  فاطمة تساعد امها   مدة  45</a:t>
            </a:r>
            <a:endParaRPr lang="en-US" sz="3200" dirty="0"/>
          </a:p>
        </p:txBody>
      </p:sp>
      <p:sp>
        <p:nvSpPr>
          <p:cNvPr id="5" name="TextBox 4"/>
          <p:cNvSpPr txBox="1"/>
          <p:nvPr/>
        </p:nvSpPr>
        <p:spPr>
          <a:xfrm>
            <a:off x="1566628" y="228600"/>
            <a:ext cx="5029200" cy="1015663"/>
          </a:xfrm>
          <a:prstGeom prst="rect">
            <a:avLst/>
          </a:prstGeom>
          <a:solidFill>
            <a:schemeClr val="tx2">
              <a:lumMod val="60000"/>
              <a:lumOff val="40000"/>
            </a:schemeClr>
          </a:solidFill>
        </p:spPr>
        <p:txBody>
          <a:bodyPr wrap="square" rtlCol="0">
            <a:spAutoFit/>
          </a:bodyPr>
          <a:lstStyle/>
          <a:p>
            <a:pPr algn="ctr"/>
            <a:r>
              <a:rPr lang="ar-SA" sz="6000" dirty="0" smtClean="0"/>
              <a:t>التعريف</a:t>
            </a:r>
            <a:endParaRPr lang="en-US" sz="6000" dirty="0"/>
          </a:p>
        </p:txBody>
      </p:sp>
    </p:spTree>
    <p:extLst>
      <p:ext uri="{BB962C8B-B14F-4D97-AF65-F5344CB8AC3E}">
        <p14:creationId xmlns:p14="http://schemas.microsoft.com/office/powerpoint/2010/main" val="2631396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 calcmode="lin" valueType="num">
                                      <p:cBhvr additive="base">
                                        <p:cTn id="19" dur="500" fill="hold"/>
                                        <p:tgtEl>
                                          <p:spTgt spid="2"/>
                                        </p:tgtEl>
                                        <p:attrNameLst>
                                          <p:attrName>ppt_x</p:attrName>
                                        </p:attrNameLst>
                                      </p:cBhvr>
                                      <p:tavLst>
                                        <p:tav tm="0">
                                          <p:val>
                                            <p:strVal val="#ppt_x"/>
                                          </p:val>
                                        </p:tav>
                                        <p:tav tm="100000">
                                          <p:val>
                                            <p:strVal val="#ppt_x"/>
                                          </p:val>
                                        </p:tav>
                                      </p:tavLst>
                                    </p:anim>
                                    <p:anim calcmode="lin" valueType="num">
                                      <p:cBhvr additive="base">
                                        <p:cTn id="20"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4"/>
                                        </p:tgtEl>
                                        <p:attrNameLst>
                                          <p:attrName>style.visibility</p:attrName>
                                        </p:attrNameLst>
                                      </p:cBhvr>
                                      <p:to>
                                        <p:strVal val="visible"/>
                                      </p:to>
                                    </p:set>
                                    <p:anim calcmode="lin" valueType="num">
                                      <p:cBhvr additive="base">
                                        <p:cTn id="25" dur="500" fill="hold"/>
                                        <p:tgtEl>
                                          <p:spTgt spid="4"/>
                                        </p:tgtEl>
                                        <p:attrNameLst>
                                          <p:attrName>ppt_x</p:attrName>
                                        </p:attrNameLst>
                                      </p:cBhvr>
                                      <p:tavLst>
                                        <p:tav tm="0">
                                          <p:val>
                                            <p:strVal val="#ppt_x"/>
                                          </p:val>
                                        </p:tav>
                                        <p:tav tm="100000">
                                          <p:val>
                                            <p:strVal val="#ppt_x"/>
                                          </p:val>
                                        </p:tav>
                                      </p:tavLst>
                                    </p:anim>
                                    <p:anim calcmode="lin" valueType="num">
                                      <p:cBhvr additive="base">
                                        <p:cTn id="2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381000"/>
            <a:ext cx="5410200" cy="923330"/>
          </a:xfrm>
          <a:prstGeom prst="rect">
            <a:avLst/>
          </a:prstGeom>
          <a:solidFill>
            <a:schemeClr val="tx2">
              <a:lumMod val="60000"/>
              <a:lumOff val="40000"/>
            </a:schemeClr>
          </a:solidFill>
        </p:spPr>
        <p:txBody>
          <a:bodyPr wrap="square" rtlCol="0">
            <a:spAutoFit/>
          </a:bodyPr>
          <a:lstStyle/>
          <a:p>
            <a:pPr algn="ctr"/>
            <a:r>
              <a:rPr lang="ar-SA" sz="5400" dirty="0" smtClean="0"/>
              <a:t>المعلومات</a:t>
            </a:r>
            <a:endParaRPr lang="en-US" sz="54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1676400"/>
            <a:ext cx="3657600" cy="3429000"/>
          </a:xfrm>
          <a:prstGeom prst="ellipse">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10200" y="1676400"/>
            <a:ext cx="3457575" cy="3429000"/>
          </a:xfrm>
          <a:prstGeom prst="rect">
            <a:avLst/>
          </a:prstGeom>
        </p:spPr>
      </p:pic>
    </p:spTree>
    <p:extLst>
      <p:ext uri="{BB962C8B-B14F-4D97-AF65-F5344CB8AC3E}">
        <p14:creationId xmlns:p14="http://schemas.microsoft.com/office/powerpoint/2010/main" val="3547523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l="33855" t="46296" r="19269" b="9815"/>
          <a:stretch/>
        </p:blipFill>
        <p:spPr>
          <a:xfrm>
            <a:off x="4419600" y="1143000"/>
            <a:ext cx="4286251" cy="3067050"/>
          </a:xfrm>
          <a:prstGeom prst="rect">
            <a:avLst/>
          </a:prstGeom>
        </p:spPr>
      </p:pic>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22576" t="25294" r="22576" b="9259"/>
          <a:stretch/>
        </p:blipFill>
        <p:spPr>
          <a:xfrm>
            <a:off x="381000" y="1143000"/>
            <a:ext cx="3657600" cy="3067050"/>
          </a:xfrm>
          <a:prstGeom prst="rect">
            <a:avLst/>
          </a:prstGeom>
        </p:spPr>
      </p:pic>
    </p:spTree>
    <p:extLst>
      <p:ext uri="{BB962C8B-B14F-4D97-AF65-F5344CB8AC3E}">
        <p14:creationId xmlns:p14="http://schemas.microsoft.com/office/powerpoint/2010/main" val="1681136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752600"/>
            <a:ext cx="5257800" cy="830997"/>
          </a:xfrm>
          <a:prstGeom prst="rect">
            <a:avLst/>
          </a:prstGeom>
          <a:solidFill>
            <a:schemeClr val="tx2">
              <a:lumMod val="60000"/>
              <a:lumOff val="40000"/>
            </a:schemeClr>
          </a:solidFill>
        </p:spPr>
        <p:txBody>
          <a:bodyPr wrap="square" rtlCol="0">
            <a:spAutoFit/>
          </a:bodyPr>
          <a:lstStyle/>
          <a:p>
            <a:pPr algn="ctr"/>
            <a:r>
              <a:rPr lang="ar-SA" sz="4800" dirty="0" smtClean="0"/>
              <a:t>اعلان الدرس</a:t>
            </a:r>
            <a:endParaRPr lang="en-US" sz="4800" dirty="0"/>
          </a:p>
        </p:txBody>
      </p:sp>
      <p:sp>
        <p:nvSpPr>
          <p:cNvPr id="3" name="TextBox 2"/>
          <p:cNvSpPr txBox="1"/>
          <p:nvPr/>
        </p:nvSpPr>
        <p:spPr>
          <a:xfrm>
            <a:off x="1935480" y="3581400"/>
            <a:ext cx="4495800" cy="2286000"/>
          </a:xfrm>
          <a:prstGeom prst="rect">
            <a:avLst/>
          </a:prstGeom>
          <a:solidFill>
            <a:schemeClr val="accent2">
              <a:lumMod val="40000"/>
              <a:lumOff val="60000"/>
            </a:schemeClr>
          </a:solidFill>
        </p:spPr>
        <p:txBody>
          <a:bodyPr wrap="square" rtlCol="0">
            <a:prstTxWarp prst="textArchUpPour">
              <a:avLst/>
            </a:prstTxWarp>
            <a:spAutoFit/>
          </a:bodyPr>
          <a:lstStyle/>
          <a:p>
            <a:pPr algn="ctr"/>
            <a:r>
              <a:rPr lang="ar-SA" sz="4400" dirty="0" smtClean="0"/>
              <a:t>فاطمة تساعد امها</a:t>
            </a:r>
            <a:endParaRPr lang="en-US" sz="4400" dirty="0"/>
          </a:p>
        </p:txBody>
      </p:sp>
    </p:spTree>
    <p:extLst>
      <p:ext uri="{BB962C8B-B14F-4D97-AF65-F5344CB8AC3E}">
        <p14:creationId xmlns:p14="http://schemas.microsoft.com/office/powerpoint/2010/main" val="1577957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0" y="1981200"/>
            <a:ext cx="6372322" cy="2400657"/>
          </a:xfrm>
          <a:prstGeom prst="rect">
            <a:avLst/>
          </a:prstGeom>
          <a:blipFill>
            <a:blip r:embed="rId2"/>
            <a:tile tx="0" ty="0" sx="100000" sy="100000" flip="none" algn="tl"/>
          </a:blipFill>
        </p:spPr>
        <p:txBody>
          <a:bodyPr wrap="none" rtlCol="0">
            <a:spAutoFit/>
          </a:bodyPr>
          <a:lstStyle/>
          <a:p>
            <a:pPr algn="r"/>
            <a:endParaRPr lang="ar-SA" dirty="0" smtClean="0"/>
          </a:p>
          <a:p>
            <a:pPr algn="r"/>
            <a:endParaRPr lang="ar-SA" dirty="0"/>
          </a:p>
          <a:p>
            <a:pPr algn="r"/>
            <a:r>
              <a:rPr lang="ar-SA" sz="3200" dirty="0" smtClean="0"/>
              <a:t>ان يقول من هو ربة المنزل</a:t>
            </a:r>
          </a:p>
          <a:p>
            <a:pPr algn="r"/>
            <a:r>
              <a:rPr lang="ar-SA" sz="3200" dirty="0" smtClean="0"/>
              <a:t>ان يقول متي تساعد فاطمة امها في اعمال البيت</a:t>
            </a:r>
          </a:p>
          <a:p>
            <a:pPr algn="r"/>
            <a:r>
              <a:rPr lang="ar-SA" sz="3200" dirty="0" smtClean="0"/>
              <a:t>ان يبين ماذا تعمل فاطمة كل يوم</a:t>
            </a:r>
          </a:p>
          <a:p>
            <a:endParaRPr lang="en-US" dirty="0"/>
          </a:p>
        </p:txBody>
      </p:sp>
      <p:sp>
        <p:nvSpPr>
          <p:cNvPr id="3" name="TextBox 2"/>
          <p:cNvSpPr txBox="1"/>
          <p:nvPr/>
        </p:nvSpPr>
        <p:spPr>
          <a:xfrm>
            <a:off x="1828800" y="228600"/>
            <a:ext cx="5715000" cy="707886"/>
          </a:xfrm>
          <a:prstGeom prst="rect">
            <a:avLst/>
          </a:prstGeom>
          <a:solidFill>
            <a:schemeClr val="tx2">
              <a:lumMod val="60000"/>
              <a:lumOff val="40000"/>
            </a:schemeClr>
          </a:solidFill>
        </p:spPr>
        <p:txBody>
          <a:bodyPr wrap="square" rtlCol="0">
            <a:spAutoFit/>
          </a:bodyPr>
          <a:lstStyle/>
          <a:p>
            <a:pPr algn="ctr"/>
            <a:r>
              <a:rPr lang="ar-SA" sz="4000" dirty="0"/>
              <a:t>يستطيع الطللا ب بعد التدريس...</a:t>
            </a:r>
          </a:p>
        </p:txBody>
      </p:sp>
      <p:sp>
        <p:nvSpPr>
          <p:cNvPr id="4" name="TextBox 3"/>
          <p:cNvSpPr txBox="1"/>
          <p:nvPr/>
        </p:nvSpPr>
        <p:spPr>
          <a:xfrm>
            <a:off x="1524000" y="4800600"/>
            <a:ext cx="6324600" cy="1938992"/>
          </a:xfrm>
          <a:prstGeom prst="rect">
            <a:avLst/>
          </a:prstGeom>
          <a:blipFill>
            <a:blip r:embed="rId3"/>
            <a:tile tx="0" ty="0" sx="100000" sy="100000" flip="none" algn="tl"/>
          </a:blipFill>
        </p:spPr>
        <p:txBody>
          <a:bodyPr wrap="square" rtlCol="0">
            <a:spAutoFit/>
          </a:bodyPr>
          <a:lstStyle/>
          <a:p>
            <a:r>
              <a:rPr lang="en-US" sz="2400" dirty="0" smtClean="0"/>
              <a:t>* </a:t>
            </a:r>
            <a:r>
              <a:rPr lang="en-US" sz="2400" dirty="0" err="1" smtClean="0"/>
              <a:t>গৃহিণী</a:t>
            </a:r>
            <a:r>
              <a:rPr lang="en-US" sz="2400" dirty="0" smtClean="0"/>
              <a:t> </a:t>
            </a:r>
            <a:r>
              <a:rPr lang="en-US" sz="2400" dirty="0" err="1" smtClean="0"/>
              <a:t>কে</a:t>
            </a:r>
            <a:r>
              <a:rPr lang="en-US" sz="2400" dirty="0" smtClean="0"/>
              <a:t> </a:t>
            </a:r>
            <a:r>
              <a:rPr lang="en-US" sz="2400" dirty="0" err="1" smtClean="0"/>
              <a:t>বলতে</a:t>
            </a:r>
            <a:r>
              <a:rPr lang="en-US" sz="2400" dirty="0" smtClean="0"/>
              <a:t> </a:t>
            </a:r>
            <a:r>
              <a:rPr lang="en-US" sz="2400" dirty="0" err="1" smtClean="0"/>
              <a:t>পারবে</a:t>
            </a:r>
            <a:r>
              <a:rPr lang="en-US" sz="2400" dirty="0" smtClean="0"/>
              <a:t>। </a:t>
            </a:r>
          </a:p>
          <a:p>
            <a:r>
              <a:rPr lang="en-US" sz="2400" dirty="0" smtClean="0"/>
              <a:t>* </a:t>
            </a:r>
            <a:r>
              <a:rPr lang="en-US" sz="2400" dirty="0" err="1" smtClean="0"/>
              <a:t>ফাতেমা</a:t>
            </a:r>
            <a:r>
              <a:rPr lang="en-US" sz="2400" dirty="0" smtClean="0"/>
              <a:t> </a:t>
            </a:r>
            <a:r>
              <a:rPr lang="en-US" sz="2400" dirty="0" err="1" smtClean="0"/>
              <a:t>তার</a:t>
            </a:r>
            <a:r>
              <a:rPr lang="en-US" sz="2400" dirty="0" smtClean="0"/>
              <a:t> </a:t>
            </a:r>
            <a:r>
              <a:rPr lang="en-US" sz="2400" dirty="0" err="1" smtClean="0"/>
              <a:t>মাকে</a:t>
            </a:r>
            <a:r>
              <a:rPr lang="en-US" sz="2400" dirty="0" smtClean="0"/>
              <a:t> </a:t>
            </a:r>
            <a:r>
              <a:rPr lang="en-US" sz="2400" dirty="0" err="1" smtClean="0"/>
              <a:t>কখন</a:t>
            </a:r>
            <a:r>
              <a:rPr lang="en-US" sz="2400" dirty="0" smtClean="0"/>
              <a:t> </a:t>
            </a:r>
            <a:r>
              <a:rPr lang="en-US" sz="2400" dirty="0" err="1" smtClean="0"/>
              <a:t>সহযোগীতা</a:t>
            </a:r>
            <a:r>
              <a:rPr lang="en-US" sz="2400" dirty="0" smtClean="0"/>
              <a:t> </a:t>
            </a:r>
            <a:r>
              <a:rPr lang="en-US" sz="2400" dirty="0" err="1" smtClean="0"/>
              <a:t>করে</a:t>
            </a:r>
            <a:r>
              <a:rPr lang="en-US" sz="2400" smtClean="0"/>
              <a:t>    </a:t>
            </a:r>
            <a:r>
              <a:rPr lang="en-US" sz="2400" dirty="0" err="1" smtClean="0"/>
              <a:t>বলতে</a:t>
            </a:r>
            <a:r>
              <a:rPr lang="en-US" sz="2400" dirty="0" smtClean="0"/>
              <a:t>  </a:t>
            </a:r>
            <a:r>
              <a:rPr lang="en-US" sz="2400" dirty="0" err="1" smtClean="0"/>
              <a:t>পারবে</a:t>
            </a:r>
            <a:r>
              <a:rPr lang="en-US" sz="2400" dirty="0" smtClean="0"/>
              <a:t>।</a:t>
            </a:r>
          </a:p>
          <a:p>
            <a:r>
              <a:rPr lang="en-US" sz="2400" dirty="0" smtClean="0"/>
              <a:t>* </a:t>
            </a:r>
            <a:r>
              <a:rPr lang="en-US" sz="2400" dirty="0" err="1" smtClean="0"/>
              <a:t>ফাতেমার</a:t>
            </a:r>
            <a:r>
              <a:rPr lang="en-US" sz="2400" dirty="0" smtClean="0"/>
              <a:t> </a:t>
            </a:r>
            <a:r>
              <a:rPr lang="en-US" sz="2400" dirty="0" err="1" smtClean="0"/>
              <a:t>প্রতিদিনের</a:t>
            </a:r>
            <a:r>
              <a:rPr lang="en-US" sz="2400" dirty="0" smtClean="0"/>
              <a:t> </a:t>
            </a:r>
            <a:r>
              <a:rPr lang="en-US" sz="2400" dirty="0" err="1" smtClean="0"/>
              <a:t>কাজ</a:t>
            </a:r>
            <a:r>
              <a:rPr lang="en-US" sz="2400" dirty="0" smtClean="0"/>
              <a:t> </a:t>
            </a:r>
            <a:r>
              <a:rPr lang="en-US" sz="2400" dirty="0" err="1" smtClean="0"/>
              <a:t>বর্ননা</a:t>
            </a:r>
            <a:r>
              <a:rPr lang="en-US" sz="2400" dirty="0" smtClean="0"/>
              <a:t> </a:t>
            </a:r>
            <a:r>
              <a:rPr lang="en-US" sz="2400" dirty="0" err="1" smtClean="0"/>
              <a:t>করতে</a:t>
            </a:r>
            <a:r>
              <a:rPr lang="en-US" sz="2400" dirty="0" smtClean="0"/>
              <a:t>      </a:t>
            </a:r>
            <a:r>
              <a:rPr lang="en-US" sz="2400" dirty="0" err="1" smtClean="0"/>
              <a:t>পারবে</a:t>
            </a:r>
            <a:r>
              <a:rPr lang="en-US" sz="2400" dirty="0" smtClean="0"/>
              <a:t>।</a:t>
            </a:r>
            <a:endParaRPr lang="en-US" sz="2400" dirty="0"/>
          </a:p>
        </p:txBody>
      </p:sp>
    </p:spTree>
    <p:extLst>
      <p:ext uri="{BB962C8B-B14F-4D97-AF65-F5344CB8AC3E}">
        <p14:creationId xmlns:p14="http://schemas.microsoft.com/office/powerpoint/2010/main" val="62793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14400" y="457200"/>
            <a:ext cx="7239000" cy="830997"/>
          </a:xfrm>
          <a:prstGeom prst="rect">
            <a:avLst/>
          </a:prstGeom>
          <a:solidFill>
            <a:schemeClr val="tx2">
              <a:lumMod val="40000"/>
              <a:lumOff val="60000"/>
            </a:schemeClr>
          </a:solidFill>
        </p:spPr>
        <p:txBody>
          <a:bodyPr wrap="square" rtlCol="0">
            <a:spAutoFit/>
          </a:bodyPr>
          <a:lstStyle/>
          <a:p>
            <a:pPr algn="ctr"/>
            <a:r>
              <a:rPr lang="ar-SA" sz="4800" dirty="0" smtClean="0"/>
              <a:t>تحضير الدرس</a:t>
            </a:r>
            <a:endParaRPr lang="en-US" sz="4800" dirty="0"/>
          </a:p>
        </p:txBody>
      </p:sp>
      <p:sp>
        <p:nvSpPr>
          <p:cNvPr id="3" name="TextBox 2"/>
          <p:cNvSpPr txBox="1"/>
          <p:nvPr/>
        </p:nvSpPr>
        <p:spPr>
          <a:xfrm>
            <a:off x="1104900" y="1524000"/>
            <a:ext cx="6858000" cy="3539430"/>
          </a:xfrm>
          <a:prstGeom prst="rect">
            <a:avLst/>
          </a:prstGeom>
          <a:blipFill>
            <a:blip r:embed="rId2"/>
            <a:tile tx="0" ty="0" sx="100000" sy="100000" flip="none" algn="tl"/>
          </a:blipFill>
        </p:spPr>
        <p:txBody>
          <a:bodyPr wrap="square" rtlCol="0">
            <a:spAutoFit/>
          </a:bodyPr>
          <a:lstStyle/>
          <a:p>
            <a:pPr algn="r"/>
            <a:r>
              <a:rPr lang="ar-SA" sz="3200" dirty="0" smtClean="0"/>
              <a:t>عاءشة رببة المنزل تسكن مع زوجها في مدينة داكا وزوجها مدرس المدرسة ولها بنت وابنان هي تربي الاولاد وتجهز لهما الطعام وتنظف البيت وتغسل الثياب وتعمل اعمالا اخري ابنها الكبير يدرس في الصف الثامن والابن الصغير يدرس في الصف الرابع بنتها فاطمة تدرس في الصف السادس هي بنت شريفة وذكية....</a:t>
            </a:r>
            <a:endParaRPr lang="en-US" sz="3200" dirty="0"/>
          </a:p>
        </p:txBody>
      </p:sp>
    </p:spTree>
    <p:extLst>
      <p:ext uri="{BB962C8B-B14F-4D97-AF65-F5344CB8AC3E}">
        <p14:creationId xmlns:p14="http://schemas.microsoft.com/office/powerpoint/2010/main" val="121745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19200" y="1429434"/>
            <a:ext cx="6248400" cy="923330"/>
          </a:xfrm>
          <a:prstGeom prst="rect">
            <a:avLst/>
          </a:prstGeom>
          <a:solidFill>
            <a:schemeClr val="tx2">
              <a:lumMod val="60000"/>
              <a:lumOff val="40000"/>
            </a:schemeClr>
          </a:solidFill>
        </p:spPr>
        <p:txBody>
          <a:bodyPr wrap="square" rtlCol="0">
            <a:spAutoFit/>
          </a:bodyPr>
          <a:lstStyle/>
          <a:p>
            <a:pPr algn="ctr"/>
            <a:r>
              <a:rPr lang="ar-SA" sz="5400" dirty="0" smtClean="0"/>
              <a:t>معاني المفردات</a:t>
            </a:r>
            <a:endParaRPr lang="en-US" sz="5400" dirty="0"/>
          </a:p>
        </p:txBody>
      </p:sp>
      <p:sp>
        <p:nvSpPr>
          <p:cNvPr id="3" name="Right Arrow 2"/>
          <p:cNvSpPr/>
          <p:nvPr/>
        </p:nvSpPr>
        <p:spPr>
          <a:xfrm>
            <a:off x="1066800" y="2514600"/>
            <a:ext cx="19050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ربة</a:t>
            </a:r>
            <a:r>
              <a:rPr lang="ar-SA" dirty="0" smtClean="0"/>
              <a:t> </a:t>
            </a:r>
            <a:r>
              <a:rPr lang="ar-SA" sz="3200" dirty="0" smtClean="0"/>
              <a:t>المنزل</a:t>
            </a:r>
            <a:endParaRPr lang="en-US" dirty="0"/>
          </a:p>
        </p:txBody>
      </p:sp>
      <p:sp>
        <p:nvSpPr>
          <p:cNvPr id="4" name="Rounded Rectangle 3"/>
          <p:cNvSpPr/>
          <p:nvPr/>
        </p:nvSpPr>
        <p:spPr>
          <a:xfrm>
            <a:off x="5410200" y="2514600"/>
            <a:ext cx="16002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গৃহিণী</a:t>
            </a:r>
            <a:endParaRPr lang="en-US" dirty="0"/>
          </a:p>
        </p:txBody>
      </p:sp>
      <p:sp>
        <p:nvSpPr>
          <p:cNvPr id="5" name="Right Arrow 4"/>
          <p:cNvSpPr/>
          <p:nvPr/>
        </p:nvSpPr>
        <p:spPr>
          <a:xfrm>
            <a:off x="1066800" y="3581400"/>
            <a:ext cx="1905000"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4000" dirty="0" smtClean="0"/>
              <a:t>تربي</a:t>
            </a:r>
            <a:endParaRPr lang="en-US" sz="2000" dirty="0"/>
          </a:p>
        </p:txBody>
      </p:sp>
      <p:sp>
        <p:nvSpPr>
          <p:cNvPr id="7" name="Right Arrow 6"/>
          <p:cNvSpPr/>
          <p:nvPr/>
        </p:nvSpPr>
        <p:spPr>
          <a:xfrm>
            <a:off x="1066801" y="4648200"/>
            <a:ext cx="1905000" cy="9906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600" dirty="0" smtClean="0"/>
              <a:t>تجهز</a:t>
            </a:r>
            <a:endParaRPr lang="en-US" sz="3600" dirty="0"/>
          </a:p>
        </p:txBody>
      </p:sp>
      <p:sp>
        <p:nvSpPr>
          <p:cNvPr id="8" name="Right Arrow 7"/>
          <p:cNvSpPr/>
          <p:nvPr/>
        </p:nvSpPr>
        <p:spPr>
          <a:xfrm>
            <a:off x="1066800" y="5886450"/>
            <a:ext cx="1905001" cy="914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dirty="0" smtClean="0"/>
              <a:t>تساعد</a:t>
            </a:r>
            <a:endParaRPr lang="en-US" dirty="0"/>
          </a:p>
        </p:txBody>
      </p:sp>
      <p:sp>
        <p:nvSpPr>
          <p:cNvPr id="10" name="Rounded Rectangle 9"/>
          <p:cNvSpPr/>
          <p:nvPr/>
        </p:nvSpPr>
        <p:spPr>
          <a:xfrm>
            <a:off x="5486400" y="3657600"/>
            <a:ext cx="1524000" cy="76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লালন</a:t>
            </a:r>
            <a:r>
              <a:rPr lang="en-US" dirty="0" smtClean="0"/>
              <a:t> </a:t>
            </a:r>
            <a:r>
              <a:rPr lang="en-US" dirty="0" err="1" smtClean="0"/>
              <a:t>পালন</a:t>
            </a:r>
            <a:r>
              <a:rPr lang="en-US" dirty="0" smtClean="0"/>
              <a:t> </a:t>
            </a:r>
            <a:r>
              <a:rPr lang="en-US" dirty="0" err="1" smtClean="0"/>
              <a:t>করেন</a:t>
            </a:r>
            <a:endParaRPr lang="en-US" dirty="0"/>
          </a:p>
        </p:txBody>
      </p:sp>
      <p:sp>
        <p:nvSpPr>
          <p:cNvPr id="11" name="Rounded Rectangle 10"/>
          <p:cNvSpPr/>
          <p:nvPr/>
        </p:nvSpPr>
        <p:spPr>
          <a:xfrm>
            <a:off x="5486400" y="4724400"/>
            <a:ext cx="15240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তৈরি</a:t>
            </a:r>
            <a:r>
              <a:rPr lang="en-US" dirty="0" smtClean="0"/>
              <a:t> </a:t>
            </a:r>
            <a:r>
              <a:rPr lang="en-US" dirty="0" err="1" smtClean="0"/>
              <a:t>করেন</a:t>
            </a:r>
            <a:endParaRPr lang="en-US" dirty="0"/>
          </a:p>
        </p:txBody>
      </p:sp>
      <p:sp>
        <p:nvSpPr>
          <p:cNvPr id="12" name="Rounded Rectangle 11"/>
          <p:cNvSpPr/>
          <p:nvPr/>
        </p:nvSpPr>
        <p:spPr>
          <a:xfrm>
            <a:off x="5562600" y="5943600"/>
            <a:ext cx="1562100" cy="9144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সহায়তা</a:t>
            </a:r>
            <a:r>
              <a:rPr lang="en-US" dirty="0" smtClean="0"/>
              <a:t> </a:t>
            </a:r>
            <a:r>
              <a:rPr lang="en-US" dirty="0" err="1" smtClean="0"/>
              <a:t>করেন</a:t>
            </a:r>
            <a:endParaRPr lang="en-US" dirty="0"/>
          </a:p>
        </p:txBody>
      </p:sp>
    </p:spTree>
    <p:extLst>
      <p:ext uri="{BB962C8B-B14F-4D97-AF65-F5344CB8AC3E}">
        <p14:creationId xmlns:p14="http://schemas.microsoft.com/office/powerpoint/2010/main" val="2972402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additive="base">
                                        <p:cTn id="13" dur="500" fill="hold"/>
                                        <p:tgtEl>
                                          <p:spTgt spid="3"/>
                                        </p:tgtEl>
                                        <p:attrNameLst>
                                          <p:attrName>ppt_x</p:attrName>
                                        </p:attrNameLst>
                                      </p:cBhvr>
                                      <p:tavLst>
                                        <p:tav tm="0">
                                          <p:val>
                                            <p:strVal val="#ppt_x"/>
                                          </p:val>
                                        </p:tav>
                                        <p:tav tm="100000">
                                          <p:val>
                                            <p:strVal val="#ppt_x"/>
                                          </p:val>
                                        </p:tav>
                                      </p:tavLst>
                                    </p:anim>
                                    <p:anim calcmode="lin" valueType="num">
                                      <p:cBhvr additive="base">
                                        <p:cTn id="14"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63" presetClass="path" presetSubtype="0" accel="50000" decel="50000" fill="hold" grpId="1" nodeType="clickEffect">
                                  <p:stCondLst>
                                    <p:cond delay="0"/>
                                  </p:stCondLst>
                                  <p:childTnLst>
                                    <p:animMotion origin="layout" path="M 0 0 L 0.25 0 E" pathEditMode="relative" ptsTypes="">
                                      <p:cBhvr>
                                        <p:cTn id="24" dur="2000" fill="hold"/>
                                        <p:tgtEl>
                                          <p:spTgt spid="3"/>
                                        </p:tgtEl>
                                        <p:attrNameLst>
                                          <p:attrName>ppt_x</p:attrName>
                                          <p:attrName>ppt_y</p:attrName>
                                        </p:attrNameLst>
                                      </p:cBhvr>
                                    </p:animMotion>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additive="base">
                                        <p:cTn id="29" dur="500" fill="hold"/>
                                        <p:tgtEl>
                                          <p:spTgt spid="5"/>
                                        </p:tgtEl>
                                        <p:attrNameLst>
                                          <p:attrName>ppt_x</p:attrName>
                                        </p:attrNameLst>
                                      </p:cBhvr>
                                      <p:tavLst>
                                        <p:tav tm="0">
                                          <p:val>
                                            <p:strVal val="#ppt_x"/>
                                          </p:val>
                                        </p:tav>
                                        <p:tav tm="100000">
                                          <p:val>
                                            <p:strVal val="#ppt_x"/>
                                          </p:val>
                                        </p:tav>
                                      </p:tavLst>
                                    </p:anim>
                                    <p:anim calcmode="lin" valueType="num">
                                      <p:cBhvr additive="base">
                                        <p:cTn id="3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additive="base">
                                        <p:cTn id="35" dur="500" fill="hold"/>
                                        <p:tgtEl>
                                          <p:spTgt spid="10"/>
                                        </p:tgtEl>
                                        <p:attrNameLst>
                                          <p:attrName>ppt_x</p:attrName>
                                        </p:attrNameLst>
                                      </p:cBhvr>
                                      <p:tavLst>
                                        <p:tav tm="0">
                                          <p:val>
                                            <p:strVal val="#ppt_x"/>
                                          </p:val>
                                        </p:tav>
                                        <p:tav tm="100000">
                                          <p:val>
                                            <p:strVal val="#ppt_x"/>
                                          </p:val>
                                        </p:tav>
                                      </p:tavLst>
                                    </p:anim>
                                    <p:anim calcmode="lin" valueType="num">
                                      <p:cBhvr additive="base">
                                        <p:cTn id="36"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63" presetClass="path" presetSubtype="0" accel="50000" decel="50000" fill="hold" grpId="1" nodeType="clickEffect">
                                  <p:stCondLst>
                                    <p:cond delay="0"/>
                                  </p:stCondLst>
                                  <p:childTnLst>
                                    <p:animMotion origin="layout" path="M 0 0 L 0.25 0 E" pathEditMode="relative" ptsTypes="">
                                      <p:cBhvr>
                                        <p:cTn id="40" dur="2000" fill="hold"/>
                                        <p:tgtEl>
                                          <p:spTgt spid="5"/>
                                        </p:tgtEl>
                                        <p:attrNameLst>
                                          <p:attrName>ppt_x</p:attrName>
                                          <p:attrName>ppt_y</p:attrName>
                                        </p:attrNameLst>
                                      </p:cBhvr>
                                    </p:animMotion>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grpId="0" nodeType="clickEffect">
                                  <p:stCondLst>
                                    <p:cond delay="0"/>
                                  </p:stCondLst>
                                  <p:childTnLst>
                                    <p:set>
                                      <p:cBhvr>
                                        <p:cTn id="44" dur="1" fill="hold">
                                          <p:stCondLst>
                                            <p:cond delay="0"/>
                                          </p:stCondLst>
                                        </p:cTn>
                                        <p:tgtEl>
                                          <p:spTgt spid="7"/>
                                        </p:tgtEl>
                                        <p:attrNameLst>
                                          <p:attrName>style.visibility</p:attrName>
                                        </p:attrNameLst>
                                      </p:cBhvr>
                                      <p:to>
                                        <p:strVal val="visible"/>
                                      </p:to>
                                    </p:set>
                                    <p:anim calcmode="lin" valueType="num">
                                      <p:cBhvr additive="base">
                                        <p:cTn id="45" dur="500" fill="hold"/>
                                        <p:tgtEl>
                                          <p:spTgt spid="7"/>
                                        </p:tgtEl>
                                        <p:attrNameLst>
                                          <p:attrName>ppt_x</p:attrName>
                                        </p:attrNameLst>
                                      </p:cBhvr>
                                      <p:tavLst>
                                        <p:tav tm="0">
                                          <p:val>
                                            <p:strVal val="#ppt_x"/>
                                          </p:val>
                                        </p:tav>
                                        <p:tav tm="100000">
                                          <p:val>
                                            <p:strVal val="#ppt_x"/>
                                          </p:val>
                                        </p:tav>
                                      </p:tavLst>
                                    </p:anim>
                                    <p:anim calcmode="lin" valueType="num">
                                      <p:cBhvr additive="base">
                                        <p:cTn id="4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grpId="0"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63" presetClass="path" presetSubtype="0" accel="50000" decel="50000" fill="hold" grpId="1" nodeType="clickEffect">
                                  <p:stCondLst>
                                    <p:cond delay="0"/>
                                  </p:stCondLst>
                                  <p:childTnLst>
                                    <p:animMotion origin="layout" path="M 0 0 L 0.25 0 E" pathEditMode="relative" ptsTypes="">
                                      <p:cBhvr>
                                        <p:cTn id="56" dur="2000" fill="hold"/>
                                        <p:tgtEl>
                                          <p:spTgt spid="7"/>
                                        </p:tgtEl>
                                        <p:attrNameLst>
                                          <p:attrName>ppt_x</p:attrName>
                                          <p:attrName>ppt_y</p:attrName>
                                        </p:attrNameLst>
                                      </p:cBhvr>
                                    </p:animMotion>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additive="base">
                                        <p:cTn id="61" dur="500" fill="hold"/>
                                        <p:tgtEl>
                                          <p:spTgt spid="8"/>
                                        </p:tgtEl>
                                        <p:attrNameLst>
                                          <p:attrName>ppt_x</p:attrName>
                                        </p:attrNameLst>
                                      </p:cBhvr>
                                      <p:tavLst>
                                        <p:tav tm="0">
                                          <p:val>
                                            <p:strVal val="#ppt_x"/>
                                          </p:val>
                                        </p:tav>
                                        <p:tav tm="100000">
                                          <p:val>
                                            <p:strVal val="#ppt_x"/>
                                          </p:val>
                                        </p:tav>
                                      </p:tavLst>
                                    </p:anim>
                                    <p:anim calcmode="lin" valueType="num">
                                      <p:cBhvr additive="base">
                                        <p:cTn id="6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additive="base">
                                        <p:cTn id="67" dur="500" fill="hold"/>
                                        <p:tgtEl>
                                          <p:spTgt spid="12"/>
                                        </p:tgtEl>
                                        <p:attrNameLst>
                                          <p:attrName>ppt_x</p:attrName>
                                        </p:attrNameLst>
                                      </p:cBhvr>
                                      <p:tavLst>
                                        <p:tav tm="0">
                                          <p:val>
                                            <p:strVal val="#ppt_x"/>
                                          </p:val>
                                        </p:tav>
                                        <p:tav tm="100000">
                                          <p:val>
                                            <p:strVal val="#ppt_x"/>
                                          </p:val>
                                        </p:tav>
                                      </p:tavLst>
                                    </p:anim>
                                    <p:anim calcmode="lin" valueType="num">
                                      <p:cBhvr additive="base">
                                        <p:cTn id="6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63" presetClass="path" presetSubtype="0" accel="50000" decel="50000" fill="hold" grpId="1" nodeType="clickEffect">
                                  <p:stCondLst>
                                    <p:cond delay="0"/>
                                  </p:stCondLst>
                                  <p:childTnLst>
                                    <p:animMotion origin="layout" path="M 0 0 L 0.25 0 E" pathEditMode="relative" ptsTypes="">
                                      <p:cBhvr>
                                        <p:cTn id="72" dur="2000" fill="hold"/>
                                        <p:tgtEl>
                                          <p:spTgt spid="8"/>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3" grpId="1" animBg="1"/>
      <p:bldP spid="4" grpId="0" animBg="1"/>
      <p:bldP spid="5" grpId="0" animBg="1"/>
      <p:bldP spid="5" grpId="1" animBg="1"/>
      <p:bldP spid="7" grpId="0" animBg="1"/>
      <p:bldP spid="7" grpId="1" animBg="1"/>
      <p:bldP spid="8" grpId="0" animBg="1"/>
      <p:bldP spid="8" grpId="1"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533400"/>
            <a:ext cx="5257800" cy="1470025"/>
          </a:xfrm>
          <a:solidFill>
            <a:srgbClr val="00B0F0"/>
          </a:solidFill>
        </p:spPr>
        <p:txBody>
          <a:bodyPr/>
          <a:lstStyle/>
          <a:p>
            <a:r>
              <a:rPr lang="ar-SA" dirty="0" smtClean="0"/>
              <a:t>عمل الانفرادي</a:t>
            </a:r>
            <a:endParaRPr lang="en-US" dirty="0"/>
          </a:p>
        </p:txBody>
      </p:sp>
      <p:sp>
        <p:nvSpPr>
          <p:cNvPr id="3" name="Subtitle 2"/>
          <p:cNvSpPr>
            <a:spLocks noGrp="1"/>
          </p:cNvSpPr>
          <p:nvPr>
            <p:ph type="subTitle" idx="1"/>
          </p:nvPr>
        </p:nvSpPr>
        <p:spPr>
          <a:xfrm>
            <a:off x="1752600" y="2514600"/>
            <a:ext cx="5257800" cy="1219200"/>
          </a:xfrm>
          <a:solidFill>
            <a:srgbClr val="00B0F0"/>
          </a:solidFill>
        </p:spPr>
        <p:txBody>
          <a:bodyPr>
            <a:normAutofit/>
          </a:bodyPr>
          <a:lstStyle/>
          <a:p>
            <a:r>
              <a:rPr lang="ar-SA" sz="4400" dirty="0" smtClean="0">
                <a:solidFill>
                  <a:schemeClr val="tx1"/>
                </a:solidFill>
              </a:rPr>
              <a:t>عمل الطالبين</a:t>
            </a:r>
            <a:endParaRPr lang="en-US" sz="4400" dirty="0">
              <a:solidFill>
                <a:schemeClr val="tx1"/>
              </a:solidFill>
            </a:endParaRPr>
          </a:p>
        </p:txBody>
      </p:sp>
    </p:spTree>
    <p:extLst>
      <p:ext uri="{BB962C8B-B14F-4D97-AF65-F5344CB8AC3E}">
        <p14:creationId xmlns:p14="http://schemas.microsoft.com/office/powerpoint/2010/main" val="1139092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additive="base">
                                        <p:cTn id="13" dur="500" fill="hold"/>
                                        <p:tgtEl>
                                          <p:spTgt spid="3">
                                            <p:bg/>
                                          </p:spTgt>
                                        </p:tgtEl>
                                        <p:attrNameLst>
                                          <p:attrName>ppt_x</p:attrName>
                                        </p:attrNameLst>
                                      </p:cBhvr>
                                      <p:tavLst>
                                        <p:tav tm="0">
                                          <p:val>
                                            <p:strVal val="#ppt_x"/>
                                          </p:val>
                                        </p:tav>
                                        <p:tav tm="100000">
                                          <p:val>
                                            <p:strVal val="#ppt_x"/>
                                          </p:val>
                                        </p:tav>
                                      </p:tavLst>
                                    </p:anim>
                                    <p:anim calcmode="lin" valueType="num">
                                      <p:cBhvr additive="base">
                                        <p:cTn id="14" dur="500" fill="hold"/>
                                        <p:tgtEl>
                                          <p:spTgt spid="3">
                                            <p:bg/>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additive="base">
                                        <p:cTn id="19"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213</Words>
  <Application>Microsoft Office PowerPoint</Application>
  <PresentationFormat>On-screen Show (4:3)</PresentationFormat>
  <Paragraphs>46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عمل الانفرادي</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Windows User</cp:lastModifiedBy>
  <cp:revision>62</cp:revision>
  <dcterms:created xsi:type="dcterms:W3CDTF">2006-08-16T00:00:00Z</dcterms:created>
  <dcterms:modified xsi:type="dcterms:W3CDTF">2020-03-14T09:34:20Z</dcterms:modified>
</cp:coreProperties>
</file>