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6EBF-2736-4B55-8F96-AA7C7B23CB01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2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6EBF-2736-4B55-8F96-AA7C7B23CB01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6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6EBF-2736-4B55-8F96-AA7C7B23CB01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2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6EBF-2736-4B55-8F96-AA7C7B23CB01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1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6EBF-2736-4B55-8F96-AA7C7B23CB01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2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6EBF-2736-4B55-8F96-AA7C7B23CB01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6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6EBF-2736-4B55-8F96-AA7C7B23CB01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4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6EBF-2736-4B55-8F96-AA7C7B23CB01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9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6EBF-2736-4B55-8F96-AA7C7B23CB01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9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6EBF-2736-4B55-8F96-AA7C7B23CB01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6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6EBF-2736-4B55-8F96-AA7C7B23CB01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7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56EBF-2736-4B55-8F96-AA7C7B23CB01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9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327" y="548640"/>
            <a:ext cx="5825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মাল্টিমিডিয়া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ক্লাশে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সবাইকে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581292" y="476124"/>
            <a:ext cx="26180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/>
              <a:t>স্বাগতম</a:t>
            </a:r>
            <a:endParaRPr lang="en-US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558" y="2230891"/>
            <a:ext cx="6109218" cy="406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19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8587" y="430796"/>
            <a:ext cx="6171856" cy="584775"/>
          </a:xfrm>
          <a:prstGeom prst="rect">
            <a:avLst/>
          </a:prstGeom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en-US" sz="3200" dirty="0" err="1"/>
              <a:t>বাংলাদেশের</a:t>
            </a:r>
            <a:r>
              <a:rPr lang="en-US" sz="3200" dirty="0"/>
              <a:t> </a:t>
            </a:r>
            <a:r>
              <a:rPr lang="en-US" sz="3200" dirty="0" err="1"/>
              <a:t>জনসংখ্যা</a:t>
            </a:r>
            <a:r>
              <a:rPr lang="en-US" sz="3200" dirty="0"/>
              <a:t> </a:t>
            </a:r>
            <a:r>
              <a:rPr lang="en-US" sz="3200" dirty="0" err="1"/>
              <a:t>বৃদ্ধির</a:t>
            </a:r>
            <a:r>
              <a:rPr lang="en-US" sz="3200" dirty="0"/>
              <a:t> </a:t>
            </a:r>
            <a:r>
              <a:rPr lang="en-US" sz="3200" dirty="0" err="1"/>
              <a:t>কারণ</a:t>
            </a:r>
            <a:r>
              <a:rPr lang="en-US" sz="3200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74" y="1134882"/>
            <a:ext cx="7857904" cy="45062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74" y="1073327"/>
            <a:ext cx="7857904" cy="4400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819" y="982087"/>
            <a:ext cx="7857904" cy="44916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83492" y="5803124"/>
            <a:ext cx="2096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দারিদ্র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019093" y="5838494"/>
            <a:ext cx="4049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নারীর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অভাব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9379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147" y="863375"/>
            <a:ext cx="9517607" cy="50585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118" y="863375"/>
            <a:ext cx="10523482" cy="50307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118" y="816723"/>
            <a:ext cx="10245254" cy="487464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66930" y="321612"/>
            <a:ext cx="6171856" cy="584775"/>
          </a:xfrm>
          <a:prstGeom prst="rect">
            <a:avLst/>
          </a:prstGeom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en-US" sz="3200" dirty="0" err="1"/>
              <a:t>বাংলাদেশের</a:t>
            </a:r>
            <a:r>
              <a:rPr lang="en-US" sz="3200" dirty="0"/>
              <a:t> </a:t>
            </a:r>
            <a:r>
              <a:rPr lang="en-US" sz="3200" dirty="0" err="1"/>
              <a:t>জনসংখ্যা</a:t>
            </a:r>
            <a:r>
              <a:rPr lang="en-US" sz="3200" dirty="0"/>
              <a:t> </a:t>
            </a:r>
            <a:r>
              <a:rPr lang="en-US" sz="3200" dirty="0" err="1"/>
              <a:t>বৃদ্ধির</a:t>
            </a:r>
            <a:r>
              <a:rPr lang="en-US" sz="3200" dirty="0"/>
              <a:t> </a:t>
            </a:r>
            <a:r>
              <a:rPr lang="en-US" sz="3200" dirty="0" err="1"/>
              <a:t>কারণ</a:t>
            </a:r>
            <a:r>
              <a:rPr lang="en-US" sz="32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76107" y="5993284"/>
            <a:ext cx="2183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বিবাহ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বিচ্ছেদ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615912" y="5940746"/>
            <a:ext cx="6081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জন্ম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নিবন্ধন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বাধ্যতামূলক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615912" y="5955649"/>
            <a:ext cx="4782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মৃত্যু</a:t>
            </a:r>
            <a:r>
              <a:rPr lang="en-US" sz="2800" dirty="0"/>
              <a:t> </a:t>
            </a:r>
            <a:r>
              <a:rPr lang="en-US" sz="2800" dirty="0" smtClean="0"/>
              <a:t>‍</a:t>
            </a:r>
            <a:r>
              <a:rPr lang="en-US" sz="2800" dirty="0" err="1" smtClean="0"/>
              <a:t>নিবদ্ধন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বাস্তবায়ন</a:t>
            </a:r>
            <a:r>
              <a:rPr lang="en-US" sz="2800" dirty="0" smtClean="0"/>
              <a:t> </a:t>
            </a:r>
            <a:r>
              <a:rPr lang="en-US" sz="2800" dirty="0" err="1" smtClean="0"/>
              <a:t>ধীরগতি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411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107766" y="365760"/>
            <a:ext cx="2644726" cy="1871003"/>
          </a:xfrm>
          <a:prstGeom prst="ellipse">
            <a:avLst/>
          </a:prstGeom>
          <a:solidFill>
            <a:schemeClr val="bg1"/>
          </a:solidFill>
          <a:ln w="38100"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একক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কাজ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055077" y="2883877"/>
            <a:ext cx="9397219" cy="1645920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বাংলাদেশের</a:t>
            </a:r>
            <a:r>
              <a:rPr lang="en-US" sz="3600" dirty="0"/>
              <a:t> </a:t>
            </a:r>
            <a:r>
              <a:rPr lang="en-US" sz="3600" dirty="0" err="1"/>
              <a:t>জনসংখ্যা</a:t>
            </a:r>
            <a:r>
              <a:rPr lang="en-US" sz="3600" dirty="0"/>
              <a:t> </a:t>
            </a:r>
            <a:r>
              <a:rPr lang="en-US" sz="3600" dirty="0" err="1"/>
              <a:t>বৃদ্ধির</a:t>
            </a:r>
            <a:r>
              <a:rPr lang="en-US" sz="3600" dirty="0"/>
              <a:t> </a:t>
            </a:r>
            <a:r>
              <a:rPr lang="en-US" sz="3600" dirty="0" err="1" smtClean="0"/>
              <a:t>৫টি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কারণ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লিখ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44641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5369" y="529269"/>
            <a:ext cx="6997428" cy="64633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600" dirty="0" err="1"/>
              <a:t>বাংলাদেশের</a:t>
            </a:r>
            <a:r>
              <a:rPr lang="en-US" sz="3600" dirty="0"/>
              <a:t> </a:t>
            </a:r>
            <a:r>
              <a:rPr lang="en-US" sz="3600" dirty="0" err="1"/>
              <a:t>জনসংখ্যা</a:t>
            </a:r>
            <a:r>
              <a:rPr lang="en-US" sz="3600" dirty="0"/>
              <a:t> </a:t>
            </a:r>
            <a:r>
              <a:rPr lang="en-US" sz="3600" dirty="0" err="1"/>
              <a:t>বৃদ্ধির</a:t>
            </a:r>
            <a:r>
              <a:rPr lang="en-US" sz="3600" dirty="0"/>
              <a:t> </a:t>
            </a:r>
            <a:r>
              <a:rPr lang="en-US" sz="3600" dirty="0" err="1" smtClean="0"/>
              <a:t>প্রভাব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461" y="1375285"/>
            <a:ext cx="8456209" cy="37936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696" y="1344508"/>
            <a:ext cx="8203737" cy="37936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350" y="1490469"/>
            <a:ext cx="8415320" cy="36476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56361" y="5570807"/>
            <a:ext cx="1217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শিক্ষা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673361" y="5542671"/>
            <a:ext cx="1114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স্বাস্থ্য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787769" y="5511893"/>
            <a:ext cx="11657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খাদ্য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395369" y="5570807"/>
            <a:ext cx="841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শিক্ষা,স্বাস্থ্য,খাদ্যে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বিরুপ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প্রভাব</a:t>
            </a:r>
            <a:r>
              <a:rPr lang="en-US" sz="3600" dirty="0" smtClean="0"/>
              <a:t> </a:t>
            </a:r>
            <a:r>
              <a:rPr lang="en-US" sz="3600" dirty="0" err="1" smtClean="0"/>
              <a:t>ফেলছে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3190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5369" y="529269"/>
            <a:ext cx="6997428" cy="64633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600" dirty="0" err="1"/>
              <a:t>বাংলাদেশের</a:t>
            </a:r>
            <a:r>
              <a:rPr lang="en-US" sz="3600" dirty="0"/>
              <a:t> </a:t>
            </a:r>
            <a:r>
              <a:rPr lang="en-US" sz="3600" dirty="0" err="1"/>
              <a:t>জনসংখ্যা</a:t>
            </a:r>
            <a:r>
              <a:rPr lang="en-US" sz="3600" dirty="0"/>
              <a:t> </a:t>
            </a:r>
            <a:r>
              <a:rPr lang="en-US" sz="3600" dirty="0" err="1"/>
              <a:t>বৃদ্ধির</a:t>
            </a:r>
            <a:r>
              <a:rPr lang="en-US" sz="3600" dirty="0"/>
              <a:t> </a:t>
            </a:r>
            <a:r>
              <a:rPr lang="en-US" sz="3600" dirty="0" err="1" smtClean="0"/>
              <a:t>প্রভাব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84" y="1175600"/>
            <a:ext cx="5594336" cy="42119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02" y="1175599"/>
            <a:ext cx="5644118" cy="42119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302" y="1367040"/>
            <a:ext cx="5362182" cy="41456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227" y="1050475"/>
            <a:ext cx="7808845" cy="433707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395369" y="5704114"/>
            <a:ext cx="1956402" cy="7547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বস্ত্র</a:t>
            </a:r>
            <a:endParaRPr lang="en-US" sz="3600" dirty="0"/>
          </a:p>
        </p:txBody>
      </p:sp>
      <p:sp>
        <p:nvSpPr>
          <p:cNvPr id="8" name="Oval 7"/>
          <p:cNvSpPr/>
          <p:nvPr/>
        </p:nvSpPr>
        <p:spPr>
          <a:xfrm>
            <a:off x="2263227" y="5660571"/>
            <a:ext cx="2220685" cy="798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বাসস্থান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431314" y="5704114"/>
            <a:ext cx="22381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নিরাপত্তা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4909625" y="5829238"/>
            <a:ext cx="3080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বিনোদন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844062" y="5704114"/>
            <a:ext cx="10438227" cy="70989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বস্ত্র,বাসস্থান,নিরাপত্তা</a:t>
            </a:r>
            <a:r>
              <a:rPr lang="en-US" sz="3200" dirty="0" smtClean="0"/>
              <a:t> ও </a:t>
            </a:r>
            <a:r>
              <a:rPr lang="en-US" sz="3200" dirty="0" err="1" smtClean="0"/>
              <a:t>বিনোদনেও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বিরুপ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প্রভাব</a:t>
            </a:r>
            <a:r>
              <a:rPr lang="en-US" sz="3200" dirty="0" smtClean="0"/>
              <a:t> </a:t>
            </a:r>
            <a:r>
              <a:rPr lang="en-US" sz="3200" dirty="0" err="1" smtClean="0"/>
              <a:t>ফেলছে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253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9" grpId="0"/>
      <p:bldP spid="9" grpId="1"/>
      <p:bldP spid="10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9883" y="325236"/>
            <a:ext cx="6997428" cy="64633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600" dirty="0" err="1"/>
              <a:t>বাংলাদেশের</a:t>
            </a:r>
            <a:r>
              <a:rPr lang="en-US" sz="3600" dirty="0"/>
              <a:t> </a:t>
            </a:r>
            <a:r>
              <a:rPr lang="en-US" sz="3600" dirty="0" err="1"/>
              <a:t>জনসংখ্যা</a:t>
            </a:r>
            <a:r>
              <a:rPr lang="en-US" sz="3600" dirty="0"/>
              <a:t> </a:t>
            </a:r>
            <a:r>
              <a:rPr lang="en-US" sz="3600" dirty="0" err="1"/>
              <a:t>বৃদ্ধির</a:t>
            </a:r>
            <a:r>
              <a:rPr lang="en-US" sz="3600" dirty="0"/>
              <a:t> </a:t>
            </a:r>
            <a:r>
              <a:rPr lang="en-US" sz="3600" dirty="0" err="1" smtClean="0"/>
              <a:t>প্রভাব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75" y="1175599"/>
            <a:ext cx="5078310" cy="43244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597" y="1175600"/>
            <a:ext cx="5349003" cy="43244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11" y="992011"/>
            <a:ext cx="10952372" cy="46916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2529104" y="5868282"/>
            <a:ext cx="2058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সামাজিক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574971" y="5868282"/>
            <a:ext cx="242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রাজনৈতিক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346587" y="5884404"/>
            <a:ext cx="6469753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অর্থনৈতিক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0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4164037" y="548640"/>
            <a:ext cx="4346917" cy="1589649"/>
          </a:xfrm>
          <a:prstGeom prst="flowChartDecision">
            <a:avLst/>
          </a:prstGeom>
          <a:solidFill>
            <a:schemeClr val="bg1"/>
          </a:solidFill>
          <a:ln w="57150">
            <a:noFill/>
          </a:ln>
          <a:effectLst>
            <a:outerShdw blurRad="107950" dist="12700" dir="5400000" algn="ctr">
              <a:srgbClr val="000000"/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জোড়ায়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কাজ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1153551" y="2926080"/>
            <a:ext cx="9594166" cy="2518117"/>
          </a:xfrm>
          <a:prstGeom prst="round2Diag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জনসংখ্যা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সমস্যার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ফলে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আমাদের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সমস্যা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হচ্ছে</a:t>
            </a:r>
            <a:r>
              <a:rPr lang="en-US" sz="4000" dirty="0" smtClean="0">
                <a:solidFill>
                  <a:schemeClr val="tx1"/>
                </a:solidFill>
              </a:rPr>
              <a:t>?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198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23" y="1357458"/>
            <a:ext cx="5200650" cy="40304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616" y="1557705"/>
            <a:ext cx="5086943" cy="38302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0" y="6052280"/>
            <a:ext cx="6163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ছেলেদের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বিয়ের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বয়স</a:t>
            </a:r>
            <a:r>
              <a:rPr lang="en-US" sz="2400" dirty="0" smtClean="0"/>
              <a:t> ২১ ও </a:t>
            </a:r>
            <a:r>
              <a:rPr lang="en-US" sz="2400" dirty="0" err="1" smtClean="0"/>
              <a:t>মেয়েদের</a:t>
            </a:r>
            <a:r>
              <a:rPr lang="en-US" sz="2400" dirty="0" smtClean="0"/>
              <a:t> ১৮ </a:t>
            </a:r>
            <a:r>
              <a:rPr lang="en-US" sz="2400" dirty="0" err="1" smtClean="0"/>
              <a:t>বছর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72915" y="5698337"/>
            <a:ext cx="6444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উৎপাদনমূখী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কর্মের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সুযোগ</a:t>
            </a:r>
            <a:r>
              <a:rPr lang="en-US" sz="3200" dirty="0" smtClean="0"/>
              <a:t> </a:t>
            </a:r>
            <a:r>
              <a:rPr lang="en-US" sz="3200" dirty="0" err="1" smtClean="0"/>
              <a:t>সৃষ্টি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787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22222E-6 L -1.47526 -0.03356 " pathEditMode="relative" rAng="0" ptsTypes="AA">
                                      <p:cBhvr>
                                        <p:cTn id="12" dur="8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763" y="-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5369" y="529269"/>
            <a:ext cx="6760184" cy="64633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600" dirty="0" err="1" smtClean="0"/>
              <a:t>জনসংখ্যা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সমস্যা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সমাধানে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করণীয়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289" y="1318935"/>
            <a:ext cx="8478099" cy="42015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871" y="1318935"/>
            <a:ext cx="8478099" cy="420151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395369" y="6026644"/>
            <a:ext cx="6922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জন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সম্পদকে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মানব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সম্পদে</a:t>
            </a:r>
            <a:r>
              <a:rPr lang="en-US" sz="2800" dirty="0" smtClean="0"/>
              <a:t> </a:t>
            </a:r>
            <a:r>
              <a:rPr lang="en-US" sz="2800" dirty="0" err="1" smtClean="0"/>
              <a:t>রূপান্তর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97097" y="6026643"/>
            <a:ext cx="9119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বিদেশে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কর্মসংস্থানের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ক্ষেত্রে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বড়</a:t>
            </a:r>
            <a:r>
              <a:rPr lang="en-US" sz="2800" dirty="0" smtClean="0"/>
              <a:t> </a:t>
            </a:r>
            <a:r>
              <a:rPr lang="en-US" sz="2800" dirty="0" err="1" smtClean="0"/>
              <a:t>ভূমিকা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পালন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r>
              <a:rPr lang="en-US" sz="2800" dirty="0" smtClean="0"/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27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xit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4079631" y="520505"/>
            <a:ext cx="4557932" cy="106914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দলীয়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কাজ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2138289" y="2771335"/>
            <a:ext cx="8440615" cy="2813539"/>
          </a:xfrm>
          <a:prstGeom prst="flowChartAlternateProcess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জনসংখ্যা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সমস্যার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কারণগুলো</a:t>
            </a:r>
            <a:r>
              <a:rPr lang="en-US" sz="3600" dirty="0" smtClean="0"/>
              <a:t> </a:t>
            </a:r>
            <a:r>
              <a:rPr lang="en-US" sz="3600" dirty="0" err="1" smtClean="0"/>
              <a:t>চিহ্নিত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সমাধানের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পদক্ষেপগুলো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লিখ</a:t>
            </a:r>
            <a:r>
              <a:rPr lang="en-US" sz="3600" dirty="0" smtClean="0"/>
              <a:t>  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314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469541" y="2831035"/>
            <a:ext cx="5157787" cy="247690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মুহাম্মাদ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মোস্তফা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কামাল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পাকুটিয়া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ঘাটাইল,টাঙ্গাইল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6172200" y="2752885"/>
            <a:ext cx="5183188" cy="255505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শ্রেণি:অষ্টম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অধ্যায়:আট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15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11150" y="534573"/>
            <a:ext cx="2254143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মূল্যায়ন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1615921" y="1839497"/>
            <a:ext cx="81435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১। ১৯৭৪ </a:t>
            </a:r>
            <a:r>
              <a:rPr lang="en-US" sz="3200" dirty="0" err="1"/>
              <a:t>সালে</a:t>
            </a:r>
            <a:r>
              <a:rPr lang="en-US" sz="3200" dirty="0"/>
              <a:t> </a:t>
            </a:r>
            <a:r>
              <a:rPr lang="en-US" sz="3200" dirty="0" err="1"/>
              <a:t>বাংলাদেশে</a:t>
            </a:r>
            <a:r>
              <a:rPr lang="en-US" sz="3200" dirty="0"/>
              <a:t> </a:t>
            </a:r>
            <a:r>
              <a:rPr lang="en-US" sz="3200" dirty="0" err="1"/>
              <a:t>জনসংখ্যা</a:t>
            </a:r>
            <a:r>
              <a:rPr lang="en-US" sz="3200" dirty="0"/>
              <a:t> </a:t>
            </a:r>
            <a:r>
              <a:rPr lang="en-US" sz="3200" dirty="0" err="1"/>
              <a:t>কত</a:t>
            </a:r>
            <a:r>
              <a:rPr lang="en-US" sz="3200" dirty="0"/>
              <a:t> </a:t>
            </a:r>
            <a:r>
              <a:rPr lang="en-US" sz="3200" dirty="0" err="1"/>
              <a:t>ছিল</a:t>
            </a:r>
            <a:r>
              <a:rPr lang="en-US" sz="3200" dirty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2178629" y="2955494"/>
            <a:ext cx="77716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২</a:t>
            </a:r>
            <a:r>
              <a:rPr lang="en-US" sz="3200" dirty="0" smtClean="0"/>
              <a:t>। </a:t>
            </a:r>
            <a:r>
              <a:rPr lang="en-US" sz="3200" dirty="0" err="1" smtClean="0"/>
              <a:t>প্রতি</a:t>
            </a:r>
            <a:r>
              <a:rPr lang="en-US" sz="3200" dirty="0" smtClean="0"/>
              <a:t> </a:t>
            </a:r>
            <a:r>
              <a:rPr lang="en-US" sz="3200" dirty="0" err="1"/>
              <a:t>বছর</a:t>
            </a:r>
            <a:r>
              <a:rPr lang="en-US" sz="3200" dirty="0"/>
              <a:t> </a:t>
            </a:r>
            <a:r>
              <a:rPr lang="en-US" sz="3200" dirty="0" err="1"/>
              <a:t>কত</a:t>
            </a:r>
            <a:r>
              <a:rPr lang="en-US" sz="3200" dirty="0"/>
              <a:t> </a:t>
            </a:r>
            <a:r>
              <a:rPr lang="en-US" sz="3200" dirty="0" err="1"/>
              <a:t>বছর</a:t>
            </a:r>
            <a:r>
              <a:rPr lang="en-US" sz="3200" dirty="0"/>
              <a:t> </a:t>
            </a:r>
            <a:r>
              <a:rPr lang="en-US" sz="3200" dirty="0" err="1"/>
              <a:t>শিশু</a:t>
            </a:r>
            <a:r>
              <a:rPr lang="en-US" sz="3200" dirty="0"/>
              <a:t> </a:t>
            </a:r>
            <a:r>
              <a:rPr lang="en-US" sz="3200" dirty="0" err="1"/>
              <a:t>জন্মগ্রহণ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 ?</a:t>
            </a:r>
          </a:p>
        </p:txBody>
      </p:sp>
      <p:sp>
        <p:nvSpPr>
          <p:cNvPr id="5" name="Rectangle 4"/>
          <p:cNvSpPr/>
          <p:nvPr/>
        </p:nvSpPr>
        <p:spPr>
          <a:xfrm>
            <a:off x="2641897" y="3946717"/>
            <a:ext cx="7308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৩</a:t>
            </a:r>
            <a:r>
              <a:rPr lang="en-US" sz="3200" dirty="0" smtClean="0"/>
              <a:t>। </a:t>
            </a:r>
            <a:r>
              <a:rPr lang="en-US" sz="3200" dirty="0" err="1" smtClean="0"/>
              <a:t>বাংলাদেশের</a:t>
            </a:r>
            <a:r>
              <a:rPr lang="en-US" sz="3200" dirty="0" smtClean="0"/>
              <a:t> </a:t>
            </a:r>
            <a:r>
              <a:rPr lang="en-US" sz="3200" dirty="0" err="1"/>
              <a:t>বিয়ের</a:t>
            </a:r>
            <a:r>
              <a:rPr lang="en-US" sz="3200" dirty="0"/>
              <a:t> </a:t>
            </a:r>
            <a:r>
              <a:rPr lang="en-US" sz="3200" dirty="0" err="1"/>
              <a:t>নূন্যতম</a:t>
            </a:r>
            <a:r>
              <a:rPr lang="en-US" sz="3200" dirty="0"/>
              <a:t> </a:t>
            </a:r>
            <a:r>
              <a:rPr lang="en-US" sz="3200" dirty="0" err="1"/>
              <a:t>বয়স</a:t>
            </a:r>
            <a:r>
              <a:rPr lang="en-US" sz="3200" dirty="0"/>
              <a:t> </a:t>
            </a:r>
            <a:r>
              <a:rPr lang="en-US" sz="3200" dirty="0" err="1"/>
              <a:t>কত</a:t>
            </a:r>
            <a:r>
              <a:rPr lang="en-US" sz="3200" dirty="0"/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3194076" y="4937940"/>
            <a:ext cx="71929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৪</a:t>
            </a:r>
            <a:r>
              <a:rPr lang="en-US" sz="3200" dirty="0" smtClean="0"/>
              <a:t>। </a:t>
            </a:r>
            <a:r>
              <a:rPr lang="en-US" sz="3200" dirty="0" err="1" smtClean="0"/>
              <a:t>জনসংখ্যা</a:t>
            </a:r>
            <a:r>
              <a:rPr lang="en-US" sz="3200" dirty="0" smtClean="0"/>
              <a:t> </a:t>
            </a:r>
            <a:r>
              <a:rPr lang="en-US" sz="3200" dirty="0" err="1"/>
              <a:t>বৃদ্ধির</a:t>
            </a:r>
            <a:r>
              <a:rPr lang="en-US" sz="3200" dirty="0"/>
              <a:t> </a:t>
            </a:r>
            <a:r>
              <a:rPr lang="en-US" sz="3200" dirty="0" err="1"/>
              <a:t>মূখ্য</a:t>
            </a:r>
            <a:r>
              <a:rPr lang="en-US" sz="3200" dirty="0"/>
              <a:t> </a:t>
            </a:r>
            <a:r>
              <a:rPr lang="en-US" sz="3200" dirty="0" err="1"/>
              <a:t>কারণ</a:t>
            </a:r>
            <a:r>
              <a:rPr lang="en-US" sz="3200" dirty="0"/>
              <a:t> </a:t>
            </a:r>
            <a:r>
              <a:rPr lang="en-US" sz="3200" dirty="0" err="1"/>
              <a:t>গুলো</a:t>
            </a:r>
            <a:r>
              <a:rPr lang="en-US" sz="3200" dirty="0"/>
              <a:t> </a:t>
            </a:r>
            <a:r>
              <a:rPr lang="en-US" sz="3200" dirty="0" err="1"/>
              <a:t>কী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8489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and Round Single Corner Rectangle 1"/>
          <p:cNvSpPr/>
          <p:nvPr/>
        </p:nvSpPr>
        <p:spPr>
          <a:xfrm>
            <a:off x="4234375" y="731520"/>
            <a:ext cx="4628270" cy="1463040"/>
          </a:xfrm>
          <a:prstGeom prst="snip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বাড়ীর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844062" y="3291840"/>
            <a:ext cx="101990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“</a:t>
            </a:r>
            <a:r>
              <a:rPr lang="en-US" sz="4400" dirty="0" err="1" smtClean="0"/>
              <a:t>জনসংখ্যা</a:t>
            </a:r>
            <a:r>
              <a:rPr lang="en-US" sz="4400" dirty="0" smtClean="0"/>
              <a:t> </a:t>
            </a:r>
            <a:r>
              <a:rPr lang="en-US" sz="4400" dirty="0" err="1" smtClean="0"/>
              <a:t>নিয়ন্ত্রন</a:t>
            </a:r>
            <a:r>
              <a:rPr lang="en-US" sz="4400" dirty="0" smtClean="0"/>
              <a:t> </a:t>
            </a:r>
            <a:r>
              <a:rPr lang="en-US" sz="4400" dirty="0" err="1" smtClean="0"/>
              <a:t>মানব</a:t>
            </a:r>
            <a:r>
              <a:rPr lang="en-US" sz="4400" dirty="0" smtClean="0"/>
              <a:t> </a:t>
            </a:r>
            <a:r>
              <a:rPr lang="en-US" sz="4400" dirty="0" err="1" smtClean="0"/>
              <a:t>সম্পদ</a:t>
            </a:r>
            <a:r>
              <a:rPr lang="en-US" sz="4400" dirty="0" smtClean="0"/>
              <a:t> </a:t>
            </a:r>
            <a:r>
              <a:rPr lang="en-US" sz="4400" dirty="0" err="1" smtClean="0"/>
              <a:t>উন্নয়নে</a:t>
            </a:r>
            <a:r>
              <a:rPr lang="en-US" sz="4400" dirty="0" smtClean="0"/>
              <a:t> </a:t>
            </a:r>
            <a:r>
              <a:rPr lang="en-US" sz="4400" dirty="0" err="1" smtClean="0"/>
              <a:t>খুবই</a:t>
            </a:r>
            <a:r>
              <a:rPr lang="en-US" sz="4400" dirty="0" smtClean="0"/>
              <a:t> </a:t>
            </a:r>
            <a:r>
              <a:rPr lang="en-US" sz="4400" dirty="0" err="1" smtClean="0"/>
              <a:t>জরুরী”ব্যাখ্যা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কর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7811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8615" y="717452"/>
            <a:ext cx="4909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সবাইকে</a:t>
            </a:r>
            <a:r>
              <a:rPr lang="en-US" sz="5400" dirty="0" smtClean="0"/>
              <a:t> </a:t>
            </a:r>
            <a:r>
              <a:rPr lang="en-US" sz="5400" dirty="0" err="1" smtClean="0"/>
              <a:t>ধন্যবাদ</a:t>
            </a:r>
            <a:endParaRPr lang="en-US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053" y="1896279"/>
            <a:ext cx="6284962" cy="418235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163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0991" y="506437"/>
            <a:ext cx="5134708" cy="998807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নিচের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ছবি</a:t>
            </a:r>
            <a:r>
              <a:rPr lang="en-US" sz="3200" dirty="0" smtClean="0"/>
              <a:t> </a:t>
            </a:r>
            <a:r>
              <a:rPr lang="en-US" sz="3200" dirty="0" err="1" smtClean="0"/>
              <a:t>গুলো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লক্ষ্য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7" y="2258596"/>
            <a:ext cx="5985029" cy="33825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128" y="2206795"/>
            <a:ext cx="4821922" cy="343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97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1859" y="4628270"/>
            <a:ext cx="1053670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396" y="175520"/>
            <a:ext cx="3594956" cy="475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49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390313" y="351692"/>
            <a:ext cx="3587262" cy="1139483"/>
          </a:xfrm>
          <a:prstGeom prst="horizontalScroll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6603" y="2954216"/>
            <a:ext cx="106070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১। </a:t>
            </a:r>
            <a:r>
              <a:rPr lang="en-US" sz="3600" dirty="0" err="1" smtClean="0"/>
              <a:t>বাংলাদেশের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জনসংখ্যা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বৃদ্ধির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কারণ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লিখতে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endParaRPr lang="en-US" sz="3600" dirty="0" smtClean="0"/>
          </a:p>
          <a:p>
            <a:r>
              <a:rPr lang="en-US" sz="3600" dirty="0" smtClean="0"/>
              <a:t>২। </a:t>
            </a:r>
            <a:r>
              <a:rPr lang="en-US" sz="3600" dirty="0" err="1" smtClean="0"/>
              <a:t>বাংলাদেশের</a:t>
            </a:r>
            <a:r>
              <a:rPr lang="en-US" sz="3600" dirty="0" smtClean="0"/>
              <a:t> </a:t>
            </a:r>
            <a:r>
              <a:rPr lang="en-US" sz="3600" dirty="0" err="1"/>
              <a:t>জনসংখ্যা</a:t>
            </a:r>
            <a:r>
              <a:rPr lang="en-US" sz="3600" dirty="0"/>
              <a:t> </a:t>
            </a:r>
            <a:r>
              <a:rPr lang="en-US" sz="3600" dirty="0" err="1"/>
              <a:t>বৃদ্ধির</a:t>
            </a:r>
            <a:r>
              <a:rPr lang="en-US" sz="3600" dirty="0"/>
              <a:t> </a:t>
            </a:r>
            <a:r>
              <a:rPr lang="en-US" sz="3600" dirty="0" err="1" smtClean="0"/>
              <a:t>প্রভাব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ব্যাখ্যা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 । </a:t>
            </a:r>
          </a:p>
          <a:p>
            <a:r>
              <a:rPr lang="en-US" sz="3600" dirty="0" smtClean="0"/>
              <a:t>৩। </a:t>
            </a:r>
            <a:r>
              <a:rPr lang="en-US" sz="3600" dirty="0" err="1" smtClean="0"/>
              <a:t>বাংলাদেশের</a:t>
            </a:r>
            <a:r>
              <a:rPr lang="en-US" sz="3600" dirty="0" smtClean="0"/>
              <a:t> </a:t>
            </a:r>
            <a:r>
              <a:rPr lang="en-US" sz="3600" dirty="0" err="1"/>
              <a:t>জনসংখ্যা</a:t>
            </a:r>
            <a:r>
              <a:rPr lang="en-US" sz="3600" dirty="0"/>
              <a:t> </a:t>
            </a:r>
            <a:r>
              <a:rPr lang="en-US" sz="3600" dirty="0" err="1"/>
              <a:t>বৃদ্ধির</a:t>
            </a:r>
            <a:r>
              <a:rPr lang="en-US" sz="3600" dirty="0"/>
              <a:t> </a:t>
            </a:r>
            <a:r>
              <a:rPr lang="en-US" sz="3600" dirty="0" err="1" smtClean="0"/>
              <a:t>সমাধানে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করণীয়</a:t>
            </a:r>
            <a:r>
              <a:rPr lang="en-US" sz="3600" dirty="0" smtClean="0"/>
              <a:t> </a:t>
            </a:r>
            <a:r>
              <a:rPr lang="en-US" sz="3600" dirty="0" err="1" smtClean="0"/>
              <a:t>বর্ণনা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 । </a:t>
            </a:r>
            <a:endParaRPr lang="en-US" sz="3600" dirty="0"/>
          </a:p>
        </p:txBody>
      </p:sp>
      <p:sp>
        <p:nvSpPr>
          <p:cNvPr id="4" name="Notched Right Arrow 3"/>
          <p:cNvSpPr/>
          <p:nvPr/>
        </p:nvSpPr>
        <p:spPr>
          <a:xfrm>
            <a:off x="956603" y="1821766"/>
            <a:ext cx="5556739" cy="956604"/>
          </a:xfrm>
          <a:prstGeom prst="notch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এই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পাঠ</a:t>
            </a:r>
            <a:r>
              <a:rPr lang="en-US" sz="2800" dirty="0" smtClean="0"/>
              <a:t> </a:t>
            </a:r>
            <a:r>
              <a:rPr lang="en-US" sz="2800" dirty="0" err="1" smtClean="0"/>
              <a:t>শেষে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শিক্ষার্থীরা</a:t>
            </a:r>
            <a:r>
              <a:rPr lang="en-US" sz="2800" dirty="0" smtClean="0"/>
              <a:t> ----------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583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390313" y="351692"/>
            <a:ext cx="3587262" cy="1139483"/>
          </a:xfrm>
          <a:prstGeom prst="horizontalScroll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6603" y="2954216"/>
            <a:ext cx="106070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১। </a:t>
            </a:r>
            <a:r>
              <a:rPr lang="en-US" sz="3600" dirty="0" err="1" smtClean="0"/>
              <a:t>বাংলাদেশের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জনসংখ্যা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বৃদ্ধির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কারণ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লিখতে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endParaRPr lang="en-US" sz="3600" dirty="0" smtClean="0"/>
          </a:p>
          <a:p>
            <a:r>
              <a:rPr lang="en-US" sz="3600" dirty="0" smtClean="0"/>
              <a:t>২। </a:t>
            </a:r>
            <a:r>
              <a:rPr lang="en-US" sz="3600" dirty="0" err="1" smtClean="0"/>
              <a:t>বাংলাদেশের</a:t>
            </a:r>
            <a:r>
              <a:rPr lang="en-US" sz="3600" dirty="0" smtClean="0"/>
              <a:t> </a:t>
            </a:r>
            <a:r>
              <a:rPr lang="en-US" sz="3600" dirty="0" err="1"/>
              <a:t>জনসংখ্যা</a:t>
            </a:r>
            <a:r>
              <a:rPr lang="en-US" sz="3600" dirty="0"/>
              <a:t> </a:t>
            </a:r>
            <a:r>
              <a:rPr lang="en-US" sz="3600" dirty="0" err="1"/>
              <a:t>বৃদ্ধির</a:t>
            </a:r>
            <a:r>
              <a:rPr lang="en-US" sz="3600" dirty="0"/>
              <a:t> </a:t>
            </a:r>
            <a:r>
              <a:rPr lang="en-US" sz="3600" dirty="0" err="1" smtClean="0"/>
              <a:t>প্রভাব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ব্যাখ্যা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 । </a:t>
            </a:r>
          </a:p>
          <a:p>
            <a:r>
              <a:rPr lang="en-US" sz="3600" dirty="0" smtClean="0"/>
              <a:t>৩। </a:t>
            </a:r>
            <a:r>
              <a:rPr lang="en-US" sz="3600" dirty="0" err="1" smtClean="0"/>
              <a:t>বাংলাদেশের</a:t>
            </a:r>
            <a:r>
              <a:rPr lang="en-US" sz="3600" dirty="0" smtClean="0"/>
              <a:t> </a:t>
            </a:r>
            <a:r>
              <a:rPr lang="en-US" sz="3600" dirty="0" err="1"/>
              <a:t>জনসংখ্যা</a:t>
            </a:r>
            <a:r>
              <a:rPr lang="en-US" sz="3600" dirty="0"/>
              <a:t> </a:t>
            </a:r>
            <a:r>
              <a:rPr lang="en-US" sz="3600" dirty="0" err="1"/>
              <a:t>বৃদ্ধির</a:t>
            </a:r>
            <a:r>
              <a:rPr lang="en-US" sz="3600" dirty="0"/>
              <a:t> </a:t>
            </a:r>
            <a:r>
              <a:rPr lang="en-US" sz="3600" dirty="0" err="1" smtClean="0"/>
              <a:t>সমাধানে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করণীয়</a:t>
            </a:r>
            <a:r>
              <a:rPr lang="en-US" sz="3600" dirty="0" smtClean="0"/>
              <a:t> </a:t>
            </a:r>
            <a:r>
              <a:rPr lang="en-US" sz="3600" dirty="0" err="1" smtClean="0"/>
              <a:t>বর্ণনা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 । </a:t>
            </a:r>
            <a:endParaRPr lang="en-US" sz="3600" dirty="0"/>
          </a:p>
        </p:txBody>
      </p:sp>
      <p:sp>
        <p:nvSpPr>
          <p:cNvPr id="4" name="Notched Right Arrow 3"/>
          <p:cNvSpPr/>
          <p:nvPr/>
        </p:nvSpPr>
        <p:spPr>
          <a:xfrm>
            <a:off x="956603" y="1821766"/>
            <a:ext cx="5556739" cy="956604"/>
          </a:xfrm>
          <a:prstGeom prst="notch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এই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পাঠ</a:t>
            </a:r>
            <a:r>
              <a:rPr lang="en-US" sz="2800" dirty="0" smtClean="0"/>
              <a:t> </a:t>
            </a:r>
            <a:r>
              <a:rPr lang="en-US" sz="2800" dirty="0" err="1" smtClean="0"/>
              <a:t>শেষে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শিক্ষার্থীরা</a:t>
            </a:r>
            <a:r>
              <a:rPr lang="en-US" sz="2800" dirty="0" smtClean="0"/>
              <a:t> ----------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486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8587" y="430796"/>
            <a:ext cx="6171856" cy="584775"/>
          </a:xfrm>
          <a:prstGeom prst="rect">
            <a:avLst/>
          </a:prstGeom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en-US" sz="3200" dirty="0" err="1"/>
              <a:t>বাংলাদেশের</a:t>
            </a:r>
            <a:r>
              <a:rPr lang="en-US" sz="3200" dirty="0"/>
              <a:t> </a:t>
            </a:r>
            <a:r>
              <a:rPr lang="en-US" sz="3200" dirty="0" err="1"/>
              <a:t>জনসংখ্যা</a:t>
            </a:r>
            <a:r>
              <a:rPr lang="en-US" sz="3200" dirty="0"/>
              <a:t> </a:t>
            </a:r>
            <a:r>
              <a:rPr lang="en-US" sz="3200" dirty="0" err="1"/>
              <a:t>বৃদ্ধির</a:t>
            </a:r>
            <a:r>
              <a:rPr lang="en-US" sz="3200" dirty="0"/>
              <a:t> </a:t>
            </a:r>
            <a:r>
              <a:rPr lang="en-US" sz="3200" dirty="0" err="1"/>
              <a:t>কারণ</a:t>
            </a:r>
            <a:r>
              <a:rPr lang="en-US" sz="3200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48" y="1855616"/>
            <a:ext cx="5610860" cy="36448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909" y="1855616"/>
            <a:ext cx="4935194" cy="3644852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152358" y="5694398"/>
            <a:ext cx="1575582" cy="614962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জন্ম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7484013" y="5636119"/>
            <a:ext cx="2264898" cy="724836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মৃত্যু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2034711" y="5636119"/>
            <a:ext cx="8065891" cy="7315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জনসংখ্যা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হ্রাস-বৃদ্ধির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মূখ্য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কারণ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জন্ম</a:t>
            </a:r>
            <a:r>
              <a:rPr lang="en-US" sz="2800" dirty="0" smtClean="0"/>
              <a:t> ও </a:t>
            </a:r>
            <a:r>
              <a:rPr lang="en-US" sz="2800" dirty="0" err="1" smtClean="0"/>
              <a:t>মৃত্যু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246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8587" y="430796"/>
            <a:ext cx="6171856" cy="584775"/>
          </a:xfrm>
          <a:prstGeom prst="rect">
            <a:avLst/>
          </a:prstGeom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en-US" sz="3200" dirty="0" err="1"/>
              <a:t>বাংলাদেশের</a:t>
            </a:r>
            <a:r>
              <a:rPr lang="en-US" sz="3200" dirty="0"/>
              <a:t> </a:t>
            </a:r>
            <a:r>
              <a:rPr lang="en-US" sz="3200" dirty="0" err="1"/>
              <a:t>জনসংখ্যা</a:t>
            </a:r>
            <a:r>
              <a:rPr lang="en-US" sz="3200" dirty="0"/>
              <a:t> </a:t>
            </a:r>
            <a:r>
              <a:rPr lang="en-US" sz="3200" dirty="0" err="1"/>
              <a:t>বৃদ্ধির</a:t>
            </a:r>
            <a:r>
              <a:rPr lang="en-US" sz="3200" dirty="0"/>
              <a:t> </a:t>
            </a:r>
            <a:r>
              <a:rPr lang="en-US" sz="3200" dirty="0" err="1"/>
              <a:t>কারণ</a:t>
            </a:r>
            <a:r>
              <a:rPr lang="en-US" sz="3200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207" y="1587452"/>
            <a:ext cx="7598178" cy="41968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087" y="1755605"/>
            <a:ext cx="7415298" cy="41968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187" y="1587452"/>
            <a:ext cx="7467198" cy="44647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36234" y="5981736"/>
            <a:ext cx="1757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বহু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বিবাহ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525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8587" y="430796"/>
            <a:ext cx="6171856" cy="584775"/>
          </a:xfrm>
          <a:prstGeom prst="rect">
            <a:avLst/>
          </a:prstGeom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en-US" sz="3200" dirty="0" err="1"/>
              <a:t>বাংলাদেশের</a:t>
            </a:r>
            <a:r>
              <a:rPr lang="en-US" sz="3200" dirty="0"/>
              <a:t> </a:t>
            </a:r>
            <a:r>
              <a:rPr lang="en-US" sz="3200" dirty="0" err="1"/>
              <a:t>জনসংখ্যা</a:t>
            </a:r>
            <a:r>
              <a:rPr lang="en-US" sz="3200" dirty="0"/>
              <a:t> </a:t>
            </a:r>
            <a:r>
              <a:rPr lang="en-US" sz="3200" dirty="0" err="1"/>
              <a:t>বৃদ্ধির</a:t>
            </a:r>
            <a:r>
              <a:rPr lang="en-US" sz="3200" dirty="0"/>
              <a:t> </a:t>
            </a:r>
            <a:r>
              <a:rPr lang="en-US" sz="3200" dirty="0" err="1"/>
              <a:t>কারণ</a:t>
            </a:r>
            <a:r>
              <a:rPr lang="en-US" sz="3200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86" y="1446115"/>
            <a:ext cx="5437268" cy="36182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096" y="1584703"/>
            <a:ext cx="4580832" cy="35922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7186" y="5239607"/>
            <a:ext cx="4477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/>
              <a:t>ধর্মীয়</a:t>
            </a:r>
            <a:r>
              <a:rPr lang="en-US" sz="5400" dirty="0" smtClean="0"/>
              <a:t> </a:t>
            </a:r>
            <a:r>
              <a:rPr lang="en-US" sz="5400" dirty="0" err="1" smtClean="0"/>
              <a:t>কুসংস্কার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7129096" y="5444197"/>
            <a:ext cx="4308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জন্ম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নিয়ন্ত্রণ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পদ্ধতি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নিয়মিত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ব্যবহার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2923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306</Words>
  <Application>Microsoft Office PowerPoint</Application>
  <PresentationFormat>Widescreen</PresentationFormat>
  <Paragraphs>74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Perfect</dc:creator>
  <cp:lastModifiedBy>Perfect</cp:lastModifiedBy>
  <cp:revision>6</cp:revision>
  <dcterms:created xsi:type="dcterms:W3CDTF">2020-03-13T03:00:13Z</dcterms:created>
  <dcterms:modified xsi:type="dcterms:W3CDTF">2020-03-15T04:21:05Z</dcterms:modified>
</cp:coreProperties>
</file>