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0" r:id="rId1"/>
  </p:sldMasterIdLst>
  <p:sldIdLst>
    <p:sldId id="256" r:id="rId2"/>
    <p:sldId id="257" r:id="rId3"/>
    <p:sldId id="258" r:id="rId4"/>
    <p:sldId id="271" r:id="rId5"/>
    <p:sldId id="261" r:id="rId6"/>
    <p:sldId id="262" r:id="rId7"/>
    <p:sldId id="263" r:id="rId8"/>
    <p:sldId id="266" r:id="rId9"/>
    <p:sldId id="267" r:id="rId10"/>
    <p:sldId id="270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BB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EC865-19E8-4EAA-ADB8-BBD9BEE051A6}" v="252" dt="2020-02-04T15:38:16.147"/>
    <p1510:client id="{4922872A-0047-4C48-AAE0-7D2256326B86}" v="2433" dt="2020-02-06T12:11:04.412"/>
    <p1510:client id="{4ECCF760-6D12-4787-8341-7F1C9BC64C03}" v="1245" dt="2020-02-04T19:37:12.417"/>
    <p1510:client id="{5C4184F9-0B65-463E-AC6F-C308FD12EB99}" v="85" dt="2020-02-06T02:17:56.428"/>
    <p1510:client id="{A946264E-2BEF-45A5-84FC-84EC93F9D805}" v="75" dt="2020-02-06T12:53:18.275"/>
    <p1510:client id="{AD3A7179-855E-4AD7-9A04-323E6565EB01}" v="197" dt="2020-02-05T12:15:21.927"/>
    <p1510:client id="{ADE977B7-17BB-455F-AD04-568B28B932B0}" v="268" dt="2020-02-06T03:33:41.669"/>
    <p1510:client id="{BCAB5DFE-7F60-4C53-AA94-77F0C03459A6}" v="208" dt="2020-02-06T05:00:43.817"/>
    <p1510:client id="{BE07D238-3162-496F-8A4D-6D0E73E4647B}" v="3" dt="2020-02-06T12:18:38.496"/>
    <p1510:client id="{DF827A52-85A8-4E79-9468-CE0C390B06D3}" v="269" dt="2020-02-06T19:52:13.874"/>
    <p1510:client id="{EBC5AB06-4B43-4424-9FE7-08E9CD2BD7CA}" v="15" dt="2020-02-01T17:14:16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0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C57B7-4696-4B6B-BA16-8964146AD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9138B-26DA-496D-8E65-7571AE7C6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828FD-ADC9-4813-9303-C6BA9FC2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620E1-79AA-4886-A802-9611BD430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A1435-05AC-44E4-8172-8957479A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4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6F07B-313A-4478-B312-1EEB02252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98DD2-680E-40C1-8A18-0017F7E90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5DC49-B20B-4A9D-A814-75F37522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52AAC-91A7-467A-9B92-787988B3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52B8D-8B5E-4532-9C33-4A8B0AC1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3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3DA35D-8236-40B1-8EFF-6BE68E5F1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507E8-DFB0-4A4F-A900-9EB6ABB44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2E3AE-2A20-47B5-8C3D-0F828E35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6CEFF-98F9-44A4-AF1D-A58B8F721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FFF7E-66F9-47B8-B3E8-8C6FA984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3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F15CD-8BAF-49EC-ABA2-12DEA0E9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F071C-E9C0-49B0-930F-9D7260C76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AC5DD-E7B3-4419-A756-53A0F5889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40F42-ED0E-45E4-A1B6-294051FF3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87EA7-073F-4539-A358-1DB15662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0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7FA2-6897-47D3-9D76-82D83506A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E5DFF-6CB8-40C3-8D3E-776227FFD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3BC5E-5447-4897-B6C3-4C987DE6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A13C4-4AB0-4B24-A738-866DFE07D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C3637-E743-4891-854F-2FA5AC33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684BB-896C-4D32-9FF0-89187FED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6DF36-420D-44B8-BBF0-F7E4FE465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BC917-9BCF-4940-B235-74EDB46AC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B363F-53B7-45BD-90E7-4B539DA7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ED0FE-337E-40CA-925B-05A6C36B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A7CEB-ADEC-4E5C-9C2C-7835AFAB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1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9B46-A936-40F7-8472-3F0402B21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6C37E-39A2-4997-AE09-BC2C5EF46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4DCB3-CAF8-474F-AD41-6D4E785AF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D3E03-49AE-40EC-9489-B39A16CA0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EF326-3730-4AF5-81DD-F721C6788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A6B4E6-7750-4C05-9F3B-CC323080F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471CBA-A411-43D9-810D-35C86D72F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BCF207-A583-42C3-ADAD-21C72D07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0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FD02-5A41-4BF5-AB2A-B15A4B2D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885CA-8868-4D36-A355-CB0546C2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05B431-8117-4FF2-8F0C-4B115B1D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CEE60-B1F8-424F-8447-B66B12DE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7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09BE5-A5C1-45E5-ABD1-EE38D116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AD35C-362B-4634-86A6-2023CDD1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43496-A293-4784-A868-45EC31A2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6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4D70B-7C47-477E-8583-5C4E01743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D952A-F9CD-48FC-8CE3-869AFE2C6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ACC04-3CB9-426B-A625-CD3812C36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8388F-9C58-41F2-A038-0D1C1F77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BA742-715C-426A-84A6-12F5AEFFA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EE983-DA42-47C9-8BCC-D1C4E5D88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8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AEDEB-39CD-4712-928F-3538BB61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7BD98B-6998-4E2A-BB15-CACD0B38A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0760D-ACD5-4661-BD94-33FD6207F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B2AE9-2025-4F3A-8F27-8C4A3B0E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E936D-5827-459B-90CC-8478177B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6ED52-6424-4753-A0B0-51B0CECD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1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7030A0">
                <a:alpha val="86000"/>
              </a:srgbClr>
            </a:gs>
            <a:gs pos="23000">
              <a:schemeClr val="accent1">
                <a:lumMod val="45000"/>
                <a:lumOff val="5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077697-F046-4B2F-B9B9-C578C33D4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2A191-1134-4E0E-B31D-3126F48AA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A3DC1-CE23-46AF-BF31-3D8460A1B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6023F-1F0E-42DC-AE8D-3AC89B977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11387-04E0-48CC-95C1-978105CF1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2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.jpg"/><Relationship Id="rId7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4.tmp"/><Relationship Id="rId5" Type="http://schemas.openxmlformats.org/officeDocument/2006/relationships/image" Target="../media/image32.png"/><Relationship Id="rId10" Type="http://schemas.openxmlformats.org/officeDocument/2006/relationships/image" Target="../media/image29.png"/><Relationship Id="rId4" Type="http://schemas.openxmlformats.org/officeDocument/2006/relationships/image" Target="../media/image31.jpe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microsoft.com/office/2007/relationships/media" Target="../media/media3.mp3"/><Relationship Id="rId7" Type="http://schemas.openxmlformats.org/officeDocument/2006/relationships/image" Target="../media/image11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14.jpeg"/><Relationship Id="rId3" Type="http://schemas.microsoft.com/office/2007/relationships/media" Target="../media/media5.mp3"/><Relationship Id="rId7" Type="http://schemas.microsoft.com/office/2007/relationships/media" Target="../media/media7.mp3"/><Relationship Id="rId12" Type="http://schemas.openxmlformats.org/officeDocument/2006/relationships/image" Target="../media/image13.tmp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8.png"/><Relationship Id="rId5" Type="http://schemas.microsoft.com/office/2007/relationships/media" Target="../media/media6.mp3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openxmlformats.org/officeDocument/2006/relationships/image" Target="../media/image22.jpg"/><Relationship Id="rId3" Type="http://schemas.microsoft.com/office/2007/relationships/media" Target="../media/media9.mp3"/><Relationship Id="rId7" Type="http://schemas.microsoft.com/office/2007/relationships/media" Target="../media/media11.mp3"/><Relationship Id="rId12" Type="http://schemas.openxmlformats.org/officeDocument/2006/relationships/image" Target="../media/image10.png"/><Relationship Id="rId17" Type="http://schemas.openxmlformats.org/officeDocument/2006/relationships/image" Target="../media/image26.png"/><Relationship Id="rId2" Type="http://schemas.openxmlformats.org/officeDocument/2006/relationships/audio" Target="../media/media8.mp3"/><Relationship Id="rId16" Type="http://schemas.openxmlformats.org/officeDocument/2006/relationships/image" Target="../media/image25.png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slideLayout" Target="../slideLayouts/slideLayout7.xml"/><Relationship Id="rId5" Type="http://schemas.microsoft.com/office/2007/relationships/media" Target="../media/media10.mp3"/><Relationship Id="rId15" Type="http://schemas.openxmlformats.org/officeDocument/2006/relationships/image" Target="../media/image24.jpg"/><Relationship Id="rId10" Type="http://schemas.openxmlformats.org/officeDocument/2006/relationships/audio" Target="../media/media12.mp3"/><Relationship Id="rId4" Type="http://schemas.openxmlformats.org/officeDocument/2006/relationships/audio" Target="../media/media9.mp3"/><Relationship Id="rId9" Type="http://schemas.microsoft.com/office/2007/relationships/media" Target="../media/media12.mp3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p3"/><Relationship Id="rId13" Type="http://schemas.openxmlformats.org/officeDocument/2006/relationships/image" Target="../media/image29.png"/><Relationship Id="rId3" Type="http://schemas.microsoft.com/office/2007/relationships/media" Target="../media/media14.mp3"/><Relationship Id="rId7" Type="http://schemas.microsoft.com/office/2007/relationships/media" Target="../media/media16.mp3"/><Relationship Id="rId12" Type="http://schemas.openxmlformats.org/officeDocument/2006/relationships/image" Target="../media/image28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audio" Target="../media/media15.mp3"/><Relationship Id="rId11" Type="http://schemas.openxmlformats.org/officeDocument/2006/relationships/image" Target="../media/image27.png"/><Relationship Id="rId5" Type="http://schemas.microsoft.com/office/2007/relationships/media" Target="../media/media15.mp3"/><Relationship Id="rId10" Type="http://schemas.openxmlformats.org/officeDocument/2006/relationships/image" Target="../media/image10.png"/><Relationship Id="rId4" Type="http://schemas.openxmlformats.org/officeDocument/2006/relationships/audio" Target="../media/media14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 descr="A store front at day&#10;&#10;Description generated with very high confidence">
            <a:extLst>
              <a:ext uri="{FF2B5EF4-FFF2-40B4-BE49-F238E27FC236}">
                <a16:creationId xmlns:a16="http://schemas.microsoft.com/office/drawing/2014/main" id="{E345E0AB-67D9-4830-B5D2-02FA5766F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75" y="338032"/>
            <a:ext cx="11670225" cy="62022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6228840-8A53-47C0-882D-47CF5868220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E1C7CE-4CDD-4A25-BA56-F1FBCFEFA233}"/>
              </a:ext>
            </a:extLst>
          </p:cNvPr>
          <p:cNvSpPr txBox="1"/>
          <p:nvPr/>
        </p:nvSpPr>
        <p:spPr>
          <a:xfrm>
            <a:off x="1469037" y="1992377"/>
            <a:ext cx="9533744" cy="31547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9900" b="1" dirty="0" err="1">
                <a:solidFill>
                  <a:srgbClr val="FFFF00"/>
                </a:solidFill>
                <a:cs typeface="Calibri Light"/>
              </a:rPr>
              <a:t>স্বাগতম</a:t>
            </a:r>
            <a:endParaRPr lang="en-US" sz="19900" b="1" dirty="0">
              <a:solidFill>
                <a:srgbClr val="FFFF00"/>
              </a:solidFill>
              <a:cs typeface="Calibri Light"/>
            </a:endParaRPr>
          </a:p>
        </p:txBody>
      </p:sp>
      <p:pic>
        <p:nvPicPr>
          <p:cNvPr id="5" name="Picture 4" descr="Bangladesh-240-animated-flag-gifs.gif">
            <a:extLst>
              <a:ext uri="{FF2B5EF4-FFF2-40B4-BE49-F238E27FC236}">
                <a16:creationId xmlns:a16="http://schemas.microsoft.com/office/drawing/2014/main" id="{5312E5F4-EB96-48FB-AD9C-ABFFBC2BE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19809">
            <a:off x="5241561" y="253492"/>
            <a:ext cx="2286000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39F808-FB8C-4A5C-97AA-0CF29754DBEA}"/>
              </a:ext>
            </a:extLst>
          </p:cNvPr>
          <p:cNvSpPr txBox="1"/>
          <p:nvPr/>
        </p:nvSpPr>
        <p:spPr>
          <a:xfrm rot="16200000">
            <a:off x="-956999" y="3015734"/>
            <a:ext cx="206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Nonigopal das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BAC8E7C1-14C6-44D4-BB07-288817BFB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264192"/>
            <a:ext cx="11525250" cy="6368711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B9548C-3E5A-4972-8903-46EEFC7C7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145429"/>
              </p:ext>
            </p:extLst>
          </p:nvPr>
        </p:nvGraphicFramePr>
        <p:xfrm>
          <a:off x="8514413" y="1351471"/>
          <a:ext cx="1663908" cy="498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908">
                  <a:extLst>
                    <a:ext uri="{9D8B030D-6E8A-4147-A177-3AD203B41FA5}">
                      <a16:colId xmlns:a16="http://schemas.microsoft.com/office/drawing/2014/main" val="2817627305"/>
                    </a:ext>
                  </a:extLst>
                </a:gridCol>
              </a:tblGrid>
              <a:tr h="124589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</a:rPr>
                        <a:t>ক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লম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621954"/>
                  </a:ext>
                </a:extLst>
              </a:tr>
              <a:tr h="1245896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FF0000"/>
                          </a:solidFill>
                        </a:rPr>
                        <a:t>খা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মার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3141120"/>
                  </a:ext>
                </a:extLst>
              </a:tr>
              <a:tr h="1245896">
                <a:tc>
                  <a:txBody>
                    <a:bodyPr/>
                    <a:lstStyle/>
                    <a:p>
                      <a:pPr algn="ctr"/>
                      <a:r>
                        <a:rPr lang="bn-BD" sz="4400" b="1" dirty="0">
                          <a:solidFill>
                            <a:srgbClr val="FF0000"/>
                          </a:solidFill>
                        </a:rPr>
                        <a:t>খ</a:t>
                      </a:r>
                      <a:r>
                        <a:rPr lang="bn-BD" sz="4400" b="1" dirty="0">
                          <a:solidFill>
                            <a:schemeClr val="tx1"/>
                          </a:solidFill>
                        </a:rPr>
                        <a:t>বর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9125586"/>
                  </a:ext>
                </a:extLst>
              </a:tr>
              <a:tr h="1245896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>
                          <a:solidFill>
                            <a:srgbClr val="FF0000"/>
                          </a:solidFill>
                        </a:rPr>
                        <a:t>কাঁ</a:t>
                      </a:r>
                      <a:r>
                        <a:rPr lang="bn-BD" sz="4000" b="1" dirty="0">
                          <a:solidFill>
                            <a:schemeClr val="tx1"/>
                          </a:solidFill>
                        </a:rPr>
                        <a:t>ঠাল</a:t>
                      </a:r>
                      <a:endParaRPr lang="en-US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4361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FFEB163-1194-4AC5-882B-9E171C7A71E4}"/>
              </a:ext>
            </a:extLst>
          </p:cNvPr>
          <p:cNvSpPr txBox="1"/>
          <p:nvPr/>
        </p:nvSpPr>
        <p:spPr>
          <a:xfrm>
            <a:off x="1471523" y="522618"/>
            <a:ext cx="99893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DE1BB0"/>
                </a:solidFill>
              </a:rPr>
              <a:t>           </a:t>
            </a:r>
            <a:r>
              <a:rPr lang="en-US" sz="2400" b="1" dirty="0">
                <a:solidFill>
                  <a:srgbClr val="DE1BB0"/>
                </a:solidFill>
              </a:rPr>
              <a:t>     </a:t>
            </a:r>
            <a:r>
              <a:rPr lang="en-US" sz="3200" b="1" dirty="0">
                <a:solidFill>
                  <a:srgbClr val="DE1BB0"/>
                </a:solidFill>
              </a:rPr>
              <a:t>ছবির সাথে </a:t>
            </a:r>
            <a:r>
              <a:rPr lang="bn-BD" sz="3600" b="1" dirty="0">
                <a:solidFill>
                  <a:srgbClr val="DE1BB0"/>
                </a:solidFill>
              </a:rPr>
              <a:t>ক,খ</a:t>
            </a:r>
            <a:r>
              <a:rPr lang="en-US" sz="3200" b="1" dirty="0">
                <a:solidFill>
                  <a:srgbClr val="DE1BB0"/>
                </a:solidFill>
              </a:rPr>
              <a:t> ধ্বনি যুক্ত শব্দের মিল কর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A2F79D-2C2B-4F70-BF03-2A5F6FFE9391}"/>
              </a:ext>
            </a:extLst>
          </p:cNvPr>
          <p:cNvGrpSpPr/>
          <p:nvPr/>
        </p:nvGrpSpPr>
        <p:grpSpPr>
          <a:xfrm>
            <a:off x="2016825" y="1211694"/>
            <a:ext cx="1158091" cy="4585500"/>
            <a:chOff x="2016825" y="1211694"/>
            <a:chExt cx="1158091" cy="45855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245526-F8B0-4CB8-8BFC-85C8AD849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825" y="2251112"/>
              <a:ext cx="1158091" cy="108074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EBAF7C-8203-4116-985B-F645C6B0A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825" y="3394675"/>
              <a:ext cx="1158091" cy="11698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1C66676-F0E7-42D8-BC0B-1C97E2636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825" y="1211694"/>
              <a:ext cx="1158091" cy="97659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A2A644-E7C4-4901-989B-D52DC26BA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825" y="4627344"/>
              <a:ext cx="1158091" cy="1169850"/>
            </a:xfrm>
            <a:prstGeom prst="rect">
              <a:avLst/>
            </a:prstGeom>
          </p:spPr>
        </p:pic>
      </p:grpSp>
      <p:sp>
        <p:nvSpPr>
          <p:cNvPr id="20" name="Arrow: Down 19">
            <a:extLst>
              <a:ext uri="{FF2B5EF4-FFF2-40B4-BE49-F238E27FC236}">
                <a16:creationId xmlns:a16="http://schemas.microsoft.com/office/drawing/2014/main" id="{A023E099-1F3C-41B4-B432-072650F6F066}"/>
              </a:ext>
            </a:extLst>
          </p:cNvPr>
          <p:cNvSpPr/>
          <p:nvPr/>
        </p:nvSpPr>
        <p:spPr>
          <a:xfrm rot="18014565">
            <a:off x="5709217" y="258691"/>
            <a:ext cx="193885" cy="5788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BF669D0B-5F73-4F6A-ABB0-FE5D7F64CDD8}"/>
              </a:ext>
            </a:extLst>
          </p:cNvPr>
          <p:cNvSpPr/>
          <p:nvPr/>
        </p:nvSpPr>
        <p:spPr>
          <a:xfrm rot="17948245" flipH="1">
            <a:off x="5655649" y="1341701"/>
            <a:ext cx="177574" cy="5828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D4140AA7-4B3F-47C9-A6C7-DF5C3CEEEFBE}"/>
              </a:ext>
            </a:extLst>
          </p:cNvPr>
          <p:cNvSpPr/>
          <p:nvPr/>
        </p:nvSpPr>
        <p:spPr>
          <a:xfrm rot="4255982">
            <a:off x="5630913" y="235276"/>
            <a:ext cx="178305" cy="5415059"/>
          </a:xfrm>
          <a:prstGeom prst="upArrow">
            <a:avLst>
              <a:gd name="adj1" fmla="val 50677"/>
              <a:gd name="adj2" fmla="val 80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3BAAA05E-93EF-4382-B4D7-884F9E4C2951}"/>
              </a:ext>
            </a:extLst>
          </p:cNvPr>
          <p:cNvSpPr/>
          <p:nvPr/>
        </p:nvSpPr>
        <p:spPr>
          <a:xfrm rot="4926463">
            <a:off x="5791539" y="2169543"/>
            <a:ext cx="170675" cy="53834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94BBB7-FBEB-4E9F-88B0-50C1A8934140}"/>
              </a:ext>
            </a:extLst>
          </p:cNvPr>
          <p:cNvGrpSpPr/>
          <p:nvPr/>
        </p:nvGrpSpPr>
        <p:grpSpPr>
          <a:xfrm>
            <a:off x="2016498" y="1211694"/>
            <a:ext cx="1243144" cy="4579620"/>
            <a:chOff x="2013679" y="1211694"/>
            <a:chExt cx="1243144" cy="457962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7983ADC-0F77-4DA8-94FC-29F7D6A08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4231" y="1211694"/>
              <a:ext cx="1191270" cy="97659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9225D4B-C441-4A9C-A264-3965D4291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3679" y="3448548"/>
              <a:ext cx="1243144" cy="108074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64F3CFB-B559-41C4-8DC0-5EE3CC5E4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3679" y="2183771"/>
              <a:ext cx="1142271" cy="116582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08ECBB5-A518-4D3C-8697-60F428F5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821" y="4633223"/>
              <a:ext cx="1158091" cy="1158091"/>
            </a:xfrm>
            <a:prstGeom prst="rect">
              <a:avLst/>
            </a:prstGeom>
          </p:spPr>
        </p:pic>
      </p:grpSp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D1F1D162-4F64-4F0C-AE57-3CEA3E3FC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571946"/>
              </p:ext>
            </p:extLst>
          </p:nvPr>
        </p:nvGraphicFramePr>
        <p:xfrm>
          <a:off x="8498215" y="1341678"/>
          <a:ext cx="1663907" cy="498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907">
                  <a:extLst>
                    <a:ext uri="{9D8B030D-6E8A-4147-A177-3AD203B41FA5}">
                      <a16:colId xmlns:a16="http://schemas.microsoft.com/office/drawing/2014/main" val="2817627305"/>
                    </a:ext>
                  </a:extLst>
                </a:gridCol>
              </a:tblGrid>
              <a:tr h="119824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</a:rPr>
                        <a:t>খা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তা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621954"/>
                  </a:ext>
                </a:extLst>
              </a:tr>
              <a:tr h="1245969">
                <a:tc>
                  <a:txBody>
                    <a:bodyPr/>
                    <a:lstStyle/>
                    <a:p>
                      <a:r>
                        <a:rPr lang="bn-BD" sz="4000" b="1" dirty="0">
                          <a:solidFill>
                            <a:srgbClr val="FF0000"/>
                          </a:solidFill>
                        </a:rPr>
                        <a:t>ক</a:t>
                      </a:r>
                      <a:r>
                        <a:rPr lang="bn-BD" sz="4000" b="1" dirty="0">
                          <a:solidFill>
                            <a:schemeClr val="tx1"/>
                          </a:solidFill>
                        </a:rPr>
                        <a:t>মলা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3141120"/>
                  </a:ext>
                </a:extLst>
              </a:tr>
              <a:tr h="1269683">
                <a:tc>
                  <a:txBody>
                    <a:bodyPr/>
                    <a:lstStyle/>
                    <a:p>
                      <a:pPr algn="ctr"/>
                      <a:r>
                        <a:rPr lang="bn-BD" sz="4400" b="1" dirty="0">
                          <a:solidFill>
                            <a:srgbClr val="FF0000"/>
                          </a:solidFill>
                        </a:rPr>
                        <a:t>খ</a:t>
                      </a:r>
                      <a:r>
                        <a:rPr lang="bn-BD" sz="4400" b="1" dirty="0">
                          <a:solidFill>
                            <a:schemeClr val="tx1"/>
                          </a:solidFill>
                        </a:rPr>
                        <a:t>ই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9125586"/>
                  </a:ext>
                </a:extLst>
              </a:tr>
              <a:tr h="1269683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>
                          <a:solidFill>
                            <a:srgbClr val="FF0000"/>
                          </a:solidFill>
                        </a:rPr>
                        <a:t>ক</a:t>
                      </a:r>
                      <a:r>
                        <a:rPr lang="bn-BD" sz="4000" b="1" dirty="0">
                          <a:solidFill>
                            <a:schemeClr val="tx1"/>
                          </a:solidFill>
                        </a:rPr>
                        <a:t>লা</a:t>
                      </a:r>
                      <a:endParaRPr lang="en-US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43617"/>
                  </a:ext>
                </a:extLst>
              </a:tr>
            </a:tbl>
          </a:graphicData>
        </a:graphic>
      </p:graphicFrame>
      <p:sp>
        <p:nvSpPr>
          <p:cNvPr id="19" name="Arrow: Down 18">
            <a:extLst>
              <a:ext uri="{FF2B5EF4-FFF2-40B4-BE49-F238E27FC236}">
                <a16:creationId xmlns:a16="http://schemas.microsoft.com/office/drawing/2014/main" id="{ED5783C1-CD0F-4F6A-B1F4-6B0FDFA05E41}"/>
              </a:ext>
            </a:extLst>
          </p:cNvPr>
          <p:cNvSpPr/>
          <p:nvPr/>
        </p:nvSpPr>
        <p:spPr>
          <a:xfrm rot="18439705">
            <a:off x="5682232" y="568363"/>
            <a:ext cx="229137" cy="6435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CBA013B9-71AD-492E-9DA8-CC29D4542F3E}"/>
              </a:ext>
            </a:extLst>
          </p:cNvPr>
          <p:cNvSpPr/>
          <p:nvPr/>
        </p:nvSpPr>
        <p:spPr>
          <a:xfrm rot="4894728">
            <a:off x="5753645" y="865020"/>
            <a:ext cx="178305" cy="5415059"/>
          </a:xfrm>
          <a:prstGeom prst="upArrow">
            <a:avLst>
              <a:gd name="adj1" fmla="val 50677"/>
              <a:gd name="adj2" fmla="val 80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2A90F579-E6A2-4B47-87D1-85D0D52A70E7}"/>
              </a:ext>
            </a:extLst>
          </p:cNvPr>
          <p:cNvSpPr/>
          <p:nvPr/>
        </p:nvSpPr>
        <p:spPr>
          <a:xfrm rot="15698889" flipH="1">
            <a:off x="5690550" y="-255412"/>
            <a:ext cx="192111" cy="5338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82DB732C-C271-4E31-B8A3-D3F09EF441D8}"/>
              </a:ext>
            </a:extLst>
          </p:cNvPr>
          <p:cNvSpPr/>
          <p:nvPr/>
        </p:nvSpPr>
        <p:spPr>
          <a:xfrm rot="4284339">
            <a:off x="5809279" y="1314495"/>
            <a:ext cx="232122" cy="57430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873415-56B1-468C-9588-A0BD7A6D8317}"/>
              </a:ext>
            </a:extLst>
          </p:cNvPr>
          <p:cNvSpPr txBox="1"/>
          <p:nvPr/>
        </p:nvSpPr>
        <p:spPr>
          <a:xfrm rot="16200000">
            <a:off x="-1328539" y="2827636"/>
            <a:ext cx="278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Nonigopal das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913D89-2028-4659-A9C9-76E245BC00C1}"/>
              </a:ext>
            </a:extLst>
          </p:cNvPr>
          <p:cNvSpPr txBox="1"/>
          <p:nvPr/>
        </p:nvSpPr>
        <p:spPr>
          <a:xfrm>
            <a:off x="537785" y="3181148"/>
            <a:ext cx="10775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DE1BB0"/>
                </a:solidFill>
              </a:rPr>
              <a:t>পাঠ্য বইয়ের সাথে  </a:t>
            </a:r>
            <a:r>
              <a:rPr lang="bn-BD" sz="6000" b="1" dirty="0">
                <a:solidFill>
                  <a:srgbClr val="DE1BB0"/>
                </a:solidFill>
              </a:rPr>
              <a:t>সংযোগ</a:t>
            </a:r>
            <a:endParaRPr lang="en-US" sz="4000" b="1" dirty="0">
              <a:solidFill>
                <a:srgbClr val="DE1BB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478021-71B1-47C0-9C43-10A4CFF145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226310"/>
            <a:ext cx="11525250" cy="640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74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19" grpId="0" animBg="1"/>
      <p:bldP spid="19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 descr="A drawing of a person&#10;&#10;Description generated with high confidence">
            <a:extLst>
              <a:ext uri="{FF2B5EF4-FFF2-40B4-BE49-F238E27FC236}">
                <a16:creationId xmlns:a16="http://schemas.microsoft.com/office/drawing/2014/main" id="{D7BFAA1B-70BB-4132-9D6F-0F9DE3076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69" y="368060"/>
            <a:ext cx="11639228" cy="62342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7D511F-5EA0-45FD-B080-28EB2D8FEA62}"/>
              </a:ext>
            </a:extLst>
          </p:cNvPr>
          <p:cNvSpPr txBox="1"/>
          <p:nvPr/>
        </p:nvSpPr>
        <p:spPr>
          <a:xfrm>
            <a:off x="3628663" y="477284"/>
            <a:ext cx="646693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DE1BB0"/>
                </a:solidFill>
              </a:rPr>
              <a:t>এবার দেখি আজ আমরা কি কি শিখলাম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54B5F-C6EB-43EB-A61A-380B6DF1AE92}"/>
              </a:ext>
            </a:extLst>
          </p:cNvPr>
          <p:cNvSpPr txBox="1"/>
          <p:nvPr/>
        </p:nvSpPr>
        <p:spPr>
          <a:xfrm>
            <a:off x="2092445" y="99976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আমরা </a:t>
            </a:r>
            <a:r>
              <a:rPr lang="en-US" sz="2000" dirty="0" err="1"/>
              <a:t>শিখলামঃ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CBA3A0-946A-4746-A50E-2BC6D36A50FB}"/>
              </a:ext>
            </a:extLst>
          </p:cNvPr>
          <p:cNvSpPr txBox="1"/>
          <p:nvPr/>
        </p:nvSpPr>
        <p:spPr>
          <a:xfrm>
            <a:off x="970112" y="1530829"/>
            <a:ext cx="305950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১। ‘ </a:t>
            </a:r>
            <a:r>
              <a:rPr lang="bn-BD" sz="2400" b="1" dirty="0"/>
              <a:t>ক</a:t>
            </a:r>
            <a:r>
              <a:rPr lang="en-US" sz="2000" dirty="0"/>
              <a:t> ' দিয়ে গঠিত </a:t>
            </a:r>
            <a:r>
              <a:rPr lang="en-US" sz="2000" dirty="0" err="1"/>
              <a:t>শব্দ</a:t>
            </a:r>
            <a:r>
              <a:rPr lang="en-US" sz="2000" dirty="0"/>
              <a:t>।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52AE39-8D83-444B-BCD3-E3BB6EB65124}"/>
              </a:ext>
            </a:extLst>
          </p:cNvPr>
          <p:cNvSpPr txBox="1"/>
          <p:nvPr/>
        </p:nvSpPr>
        <p:spPr>
          <a:xfrm>
            <a:off x="4721704" y="1452657"/>
            <a:ext cx="13742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bn-BD" sz="2400" b="1" dirty="0">
                <a:solidFill>
                  <a:srgbClr val="FF0000"/>
                </a:solidFill>
              </a:rPr>
              <a:t>ক</a:t>
            </a:r>
            <a:r>
              <a:rPr lang="bn-BD" sz="2400" b="1" dirty="0"/>
              <a:t>লম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689FA-9259-4697-98E1-7EC78A87E184}"/>
              </a:ext>
            </a:extLst>
          </p:cNvPr>
          <p:cNvSpPr txBox="1"/>
          <p:nvPr/>
        </p:nvSpPr>
        <p:spPr>
          <a:xfrm>
            <a:off x="6500903" y="1455852"/>
            <a:ext cx="95861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bn-BD" sz="2400" b="1" dirty="0">
                <a:solidFill>
                  <a:srgbClr val="FF0000"/>
                </a:solidFill>
              </a:rPr>
              <a:t>ক</a:t>
            </a:r>
            <a:r>
              <a:rPr lang="bn-BD" sz="2400" b="1" dirty="0"/>
              <a:t>লা</a:t>
            </a:r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4C2FE-7716-4BF0-A435-3A44DE5C13F8}"/>
              </a:ext>
            </a:extLst>
          </p:cNvPr>
          <p:cNvSpPr txBox="1"/>
          <p:nvPr/>
        </p:nvSpPr>
        <p:spPr>
          <a:xfrm>
            <a:off x="967417" y="2074474"/>
            <a:ext cx="49860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২। ‘ </a:t>
            </a:r>
            <a:r>
              <a:rPr lang="bn-BD" sz="2400" b="1" dirty="0"/>
              <a:t>খ</a:t>
            </a:r>
            <a:r>
              <a:rPr lang="en-US" sz="2000" dirty="0"/>
              <a:t> '</a:t>
            </a:r>
            <a:r>
              <a:rPr lang="en-US" sz="2000" dirty="0" err="1"/>
              <a:t>দিয়ে</a:t>
            </a:r>
            <a:r>
              <a:rPr lang="en-US" sz="2000" dirty="0"/>
              <a:t> গঠিত </a:t>
            </a:r>
            <a:r>
              <a:rPr lang="en-US" sz="2000" dirty="0" err="1"/>
              <a:t>শব্দ</a:t>
            </a:r>
            <a:r>
              <a:rPr lang="en-US" sz="2000" dirty="0"/>
              <a:t>।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4E4166-CC22-4051-8596-063656D94CAD}"/>
              </a:ext>
            </a:extLst>
          </p:cNvPr>
          <p:cNvSpPr txBox="1"/>
          <p:nvPr/>
        </p:nvSpPr>
        <p:spPr>
          <a:xfrm>
            <a:off x="4719008" y="2073575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bn-BD" sz="2400" b="1" dirty="0">
                <a:solidFill>
                  <a:srgbClr val="FF0000"/>
                </a:solidFill>
              </a:rPr>
              <a:t>খ</a:t>
            </a:r>
            <a:r>
              <a:rPr lang="bn-BD" sz="2400" b="1" dirty="0"/>
              <a:t>বর</a:t>
            </a: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2B008-86EE-4F33-81ED-8E1AFCBF35F1}"/>
              </a:ext>
            </a:extLst>
          </p:cNvPr>
          <p:cNvSpPr txBox="1"/>
          <p:nvPr/>
        </p:nvSpPr>
        <p:spPr>
          <a:xfrm>
            <a:off x="6500903" y="207267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bn-BD" sz="2400" b="1" dirty="0">
                <a:solidFill>
                  <a:srgbClr val="FF0000"/>
                </a:solidFill>
              </a:rPr>
              <a:t>খা</a:t>
            </a:r>
            <a:r>
              <a:rPr lang="bn-BD" sz="2400" b="1" dirty="0"/>
              <a:t>মার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5C185C-92C8-4E42-8030-0FE9027AC349}"/>
              </a:ext>
            </a:extLst>
          </p:cNvPr>
          <p:cNvSpPr txBox="1"/>
          <p:nvPr/>
        </p:nvSpPr>
        <p:spPr>
          <a:xfrm>
            <a:off x="979098" y="2589363"/>
            <a:ext cx="56474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৩।’ </a:t>
            </a:r>
            <a:r>
              <a:rPr lang="bn-BD" sz="2400" b="1" dirty="0"/>
              <a:t>ক,খ</a:t>
            </a:r>
            <a:r>
              <a:rPr lang="en-US" sz="2000" dirty="0"/>
              <a:t> '</a:t>
            </a:r>
            <a:r>
              <a:rPr lang="en-US" sz="2000" dirty="0" err="1"/>
              <a:t>বর্ণ</a:t>
            </a:r>
            <a:r>
              <a:rPr lang="en-US" sz="2000" dirty="0"/>
              <a:t> </a:t>
            </a:r>
            <a:r>
              <a:rPr lang="en-US" sz="2000" dirty="0" err="1"/>
              <a:t>দুটি</a:t>
            </a:r>
            <a:r>
              <a:rPr lang="en-US" sz="2000" dirty="0"/>
              <a:t> </a:t>
            </a:r>
            <a:r>
              <a:rPr lang="en-US" sz="2000" dirty="0" err="1"/>
              <a:t>পড়তে</a:t>
            </a:r>
            <a:r>
              <a:rPr lang="en-US" sz="2000" dirty="0"/>
              <a:t> শিখলাম।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8247EC-DF71-4FE2-A0BC-17AA24F94682}"/>
              </a:ext>
            </a:extLst>
          </p:cNvPr>
          <p:cNvSpPr txBox="1"/>
          <p:nvPr/>
        </p:nvSpPr>
        <p:spPr>
          <a:xfrm>
            <a:off x="6010275" y="4486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8A1C5F-2B78-4B3F-8597-0EB7BEEB7506}"/>
              </a:ext>
            </a:extLst>
          </p:cNvPr>
          <p:cNvSpPr txBox="1"/>
          <p:nvPr/>
        </p:nvSpPr>
        <p:spPr>
          <a:xfrm>
            <a:off x="6153150" y="46291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70D26-06B6-4F68-8AC3-E3A96B4C7AF9}"/>
              </a:ext>
            </a:extLst>
          </p:cNvPr>
          <p:cNvSpPr txBox="1"/>
          <p:nvPr/>
        </p:nvSpPr>
        <p:spPr>
          <a:xfrm>
            <a:off x="976402" y="3161761"/>
            <a:ext cx="580557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+mn-lt"/>
                <a:cs typeface="+mn-lt"/>
              </a:rPr>
              <a:t>৪।’ </a:t>
            </a:r>
            <a:r>
              <a:rPr lang="bn-BD" sz="2000" b="1" dirty="0">
                <a:ea typeface="+mn-lt"/>
                <a:cs typeface="+mn-lt"/>
              </a:rPr>
              <a:t>ক,খ</a:t>
            </a:r>
            <a:r>
              <a:rPr lang="en-US" sz="2000" dirty="0">
                <a:ea typeface="+mn-lt"/>
                <a:cs typeface="+mn-lt"/>
              </a:rPr>
              <a:t> '</a:t>
            </a:r>
            <a:r>
              <a:rPr lang="en-US" sz="2000" dirty="0" err="1">
                <a:ea typeface="+mn-lt"/>
                <a:cs typeface="+mn-lt"/>
              </a:rPr>
              <a:t>বর্ণ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দুটি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লিখতে</a:t>
            </a:r>
            <a:r>
              <a:rPr lang="en-US" sz="2000" dirty="0">
                <a:ea typeface="+mn-lt"/>
                <a:cs typeface="+mn-lt"/>
              </a:rPr>
              <a:t> শিখলাম।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C11953-1463-4809-B7A9-E8CB8900C10C}"/>
              </a:ext>
            </a:extLst>
          </p:cNvPr>
          <p:cNvSpPr txBox="1"/>
          <p:nvPr/>
        </p:nvSpPr>
        <p:spPr>
          <a:xfrm>
            <a:off x="975505" y="3664070"/>
            <a:ext cx="806282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৫।’ </a:t>
            </a:r>
            <a:r>
              <a:rPr lang="bn-BD" sz="2800" b="1" dirty="0"/>
              <a:t>ক</a:t>
            </a:r>
            <a:r>
              <a:rPr lang="en-US" dirty="0"/>
              <a:t> '</a:t>
            </a:r>
            <a:r>
              <a:rPr lang="en-US" dirty="0" err="1"/>
              <a:t>দিয়ে</a:t>
            </a:r>
            <a:r>
              <a:rPr lang="en-US" dirty="0"/>
              <a:t> গঠিত </a:t>
            </a:r>
            <a:r>
              <a:rPr lang="en-US" dirty="0" err="1"/>
              <a:t>আরও</a:t>
            </a:r>
            <a:r>
              <a:rPr lang="en-US" dirty="0"/>
              <a:t> </a:t>
            </a:r>
            <a:r>
              <a:rPr lang="en-US" dirty="0" err="1"/>
              <a:t>কিছু</a:t>
            </a:r>
            <a:r>
              <a:rPr lang="en-US" dirty="0"/>
              <a:t> </a:t>
            </a:r>
            <a:r>
              <a:rPr lang="en-US" dirty="0" err="1"/>
              <a:t>শব্দ</a:t>
            </a:r>
            <a:r>
              <a:rPr lang="en-US" dirty="0"/>
              <a:t> শিখলাম ,</a:t>
            </a:r>
            <a:r>
              <a:rPr lang="bn-BD" sz="2400" b="1" dirty="0">
                <a:solidFill>
                  <a:srgbClr val="FF0000"/>
                </a:solidFill>
              </a:rPr>
              <a:t>কাঁ</a:t>
            </a:r>
            <a:r>
              <a:rPr lang="bn-BD" sz="2400" b="1" dirty="0"/>
              <a:t>ঠাল,</a:t>
            </a:r>
            <a:r>
              <a:rPr lang="bn-BD" sz="2400" b="1" dirty="0">
                <a:solidFill>
                  <a:srgbClr val="FF0000"/>
                </a:solidFill>
              </a:rPr>
              <a:t>কা</a:t>
            </a:r>
            <a:r>
              <a:rPr lang="bn-BD" sz="2400" b="1" dirty="0"/>
              <a:t>ক, </a:t>
            </a:r>
            <a:r>
              <a:rPr lang="bn-BD" sz="2400" b="1" dirty="0">
                <a:solidFill>
                  <a:srgbClr val="FF0000"/>
                </a:solidFill>
              </a:rPr>
              <a:t>ক</a:t>
            </a:r>
            <a:r>
              <a:rPr lang="bn-BD" sz="2400" b="1" dirty="0"/>
              <a:t>লস</a:t>
            </a:r>
            <a:r>
              <a:rPr lang="en-US" dirty="0"/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23D72-C109-4AFA-822F-19D58CE4C814}"/>
              </a:ext>
            </a:extLst>
          </p:cNvPr>
          <p:cNvSpPr txBox="1"/>
          <p:nvPr/>
        </p:nvSpPr>
        <p:spPr>
          <a:xfrm>
            <a:off x="974606" y="4123247"/>
            <a:ext cx="85947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৬।’ </a:t>
            </a:r>
            <a:r>
              <a:rPr lang="bn-BD" sz="2400" b="1" dirty="0">
                <a:ea typeface="+mn-lt"/>
                <a:cs typeface="+mn-lt"/>
              </a:rPr>
              <a:t>খ</a:t>
            </a:r>
            <a:r>
              <a:rPr lang="en-US" dirty="0">
                <a:ea typeface="+mn-lt"/>
                <a:cs typeface="+mn-lt"/>
              </a:rPr>
              <a:t> '</a:t>
            </a:r>
            <a:r>
              <a:rPr lang="en-US" dirty="0" err="1">
                <a:ea typeface="+mn-lt"/>
                <a:cs typeface="+mn-lt"/>
              </a:rPr>
              <a:t>দিয়ে</a:t>
            </a:r>
            <a:r>
              <a:rPr lang="en-US" dirty="0">
                <a:ea typeface="+mn-lt"/>
                <a:cs typeface="+mn-lt"/>
              </a:rPr>
              <a:t> গঠিত </a:t>
            </a:r>
            <a:r>
              <a:rPr lang="en-US" dirty="0" err="1">
                <a:ea typeface="+mn-lt"/>
                <a:cs typeface="+mn-lt"/>
              </a:rPr>
              <a:t>আরও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কিছু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শব্দ</a:t>
            </a:r>
            <a:r>
              <a:rPr lang="en-US" dirty="0">
                <a:ea typeface="+mn-lt"/>
                <a:cs typeface="+mn-lt"/>
              </a:rPr>
              <a:t> শিখলাম , </a:t>
            </a:r>
            <a:r>
              <a:rPr lang="bn-BD" sz="2000" b="1" dirty="0">
                <a:solidFill>
                  <a:srgbClr val="FF0000"/>
                </a:solidFill>
                <a:ea typeface="+mn-lt"/>
                <a:cs typeface="+mn-lt"/>
              </a:rPr>
              <a:t>খ</a:t>
            </a:r>
            <a:r>
              <a:rPr lang="bn-BD" sz="2000" b="1" dirty="0">
                <a:ea typeface="+mn-lt"/>
                <a:cs typeface="+mn-lt"/>
              </a:rPr>
              <a:t>ড়,</a:t>
            </a:r>
            <a:r>
              <a:rPr lang="bn-BD" sz="2000" b="1" dirty="0">
                <a:solidFill>
                  <a:srgbClr val="FF0000"/>
                </a:solidFill>
                <a:ea typeface="+mn-lt"/>
                <a:cs typeface="+mn-lt"/>
              </a:rPr>
              <a:t>খ</a:t>
            </a:r>
            <a:r>
              <a:rPr lang="bn-BD" sz="2000" b="1" dirty="0">
                <a:ea typeface="+mn-lt"/>
                <a:cs typeface="+mn-lt"/>
              </a:rPr>
              <a:t>ই,</a:t>
            </a:r>
            <a:r>
              <a:rPr lang="bn-BD" sz="2000" b="1" dirty="0">
                <a:solidFill>
                  <a:srgbClr val="FF0000"/>
                </a:solidFill>
                <a:ea typeface="+mn-lt"/>
                <a:cs typeface="+mn-lt"/>
              </a:rPr>
              <a:t>খা</a:t>
            </a:r>
            <a:r>
              <a:rPr lang="bn-BD" sz="2000" b="1" dirty="0">
                <a:ea typeface="+mn-lt"/>
                <a:cs typeface="+mn-lt"/>
              </a:rPr>
              <a:t>তা</a:t>
            </a:r>
            <a:r>
              <a:rPr lang="en-US" dirty="0">
                <a:ea typeface="+mn-lt"/>
                <a:cs typeface="+mn-lt"/>
              </a:rPr>
              <a:t>।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612438-9E7F-41F0-B3DC-3AD712C48B23}"/>
              </a:ext>
            </a:extLst>
          </p:cNvPr>
          <p:cNvSpPr txBox="1"/>
          <p:nvPr/>
        </p:nvSpPr>
        <p:spPr>
          <a:xfrm>
            <a:off x="141348" y="4712031"/>
            <a:ext cx="118985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  </a:t>
            </a:r>
            <a:r>
              <a:rPr lang="en-US" sz="2800" dirty="0">
                <a:solidFill>
                  <a:srgbClr val="DE1BB0"/>
                </a:solidFill>
              </a:rPr>
              <a:t>পরিশেষে সকলের সুসাস্থ্য কামনা করে আজকের পাঠ এখানেই সমাপ্ত করলাম।</a:t>
            </a:r>
            <a:endParaRPr lang="en-US" sz="2400" dirty="0">
              <a:solidFill>
                <a:srgbClr val="DE1BB0"/>
              </a:solidFill>
            </a:endParaRPr>
          </a:p>
        </p:txBody>
      </p:sp>
      <p:pic>
        <p:nvPicPr>
          <p:cNvPr id="23" name="Picture 23" descr="A bouquet of pink flowers&#10;&#10;Description generated with very high confidence">
            <a:extLst>
              <a:ext uri="{FF2B5EF4-FFF2-40B4-BE49-F238E27FC236}">
                <a16:creationId xmlns:a16="http://schemas.microsoft.com/office/drawing/2014/main" id="{44E99024-D1E3-4970-B71E-14F8BA91A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382" y="1079740"/>
            <a:ext cx="3433313" cy="36777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97B99AC-868F-418E-8446-00E5CCA28CD3}"/>
              </a:ext>
            </a:extLst>
          </p:cNvPr>
          <p:cNvSpPr txBox="1"/>
          <p:nvPr/>
        </p:nvSpPr>
        <p:spPr>
          <a:xfrm>
            <a:off x="2620901" y="1552488"/>
            <a:ext cx="2520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</a:rPr>
              <a:t>মূল্যায়ন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4869D1-81CD-46E8-BA45-B0F0D61B97C3}"/>
              </a:ext>
            </a:extLst>
          </p:cNvPr>
          <p:cNvSpPr txBox="1"/>
          <p:nvPr/>
        </p:nvSpPr>
        <p:spPr>
          <a:xfrm>
            <a:off x="854465" y="2387233"/>
            <a:ext cx="5647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002060"/>
                </a:solidFill>
              </a:rPr>
              <a:t>১.সঠিক আকৃতিতে ক ও খ বর্ণ দূ’টি লিখ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454C9B-816C-4E1A-BC19-20BA4E0D359D}"/>
              </a:ext>
            </a:extLst>
          </p:cNvPr>
          <p:cNvSpPr txBox="1"/>
          <p:nvPr/>
        </p:nvSpPr>
        <p:spPr>
          <a:xfrm>
            <a:off x="1143000" y="2916327"/>
            <a:ext cx="622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2060"/>
                </a:solidFill>
              </a:rPr>
              <a:t>২.একটি করে ক ও খ বর্ণ দ্বারা গঠিত শব্দ বল।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4B90AF-A85F-4E29-8161-1FC565636DAE}"/>
              </a:ext>
            </a:extLst>
          </p:cNvPr>
          <p:cNvSpPr txBox="1"/>
          <p:nvPr/>
        </p:nvSpPr>
        <p:spPr>
          <a:xfrm rot="16200000">
            <a:off x="-1056170" y="3143404"/>
            <a:ext cx="224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Nonigopal das</a:t>
            </a:r>
          </a:p>
        </p:txBody>
      </p:sp>
    </p:spTree>
    <p:extLst>
      <p:ext uri="{BB962C8B-B14F-4D97-AF65-F5344CB8AC3E}">
        <p14:creationId xmlns:p14="http://schemas.microsoft.com/office/powerpoint/2010/main" val="272575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able&#10;&#10;Description generated with very high confidence">
            <a:extLst>
              <a:ext uri="{FF2B5EF4-FFF2-40B4-BE49-F238E27FC236}">
                <a16:creationId xmlns:a16="http://schemas.microsoft.com/office/drawing/2014/main" id="{2C7E9D60-5A78-49E0-A9F4-0AAE01C87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92" r="-1" b="9530"/>
          <a:stretch/>
        </p:blipFill>
        <p:spPr>
          <a:xfrm>
            <a:off x="371959" y="433953"/>
            <a:ext cx="11515241" cy="6028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C9CE3B-4B25-4390-A4D3-2E9F22445B8E}"/>
              </a:ext>
            </a:extLst>
          </p:cNvPr>
          <p:cNvSpPr txBox="1"/>
          <p:nvPr/>
        </p:nvSpPr>
        <p:spPr>
          <a:xfrm>
            <a:off x="6607834" y="698740"/>
            <a:ext cx="2743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n-BD" sz="8000" b="1">
                <a:solidFill>
                  <a:srgbClr val="7030A0"/>
                </a:solidFill>
                <a:latin typeface="NikoshBAN"/>
              </a:rPr>
              <a:t>সবাই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BF1ABC-88CC-4B5B-8794-0F7192B79EE1}"/>
              </a:ext>
            </a:extLst>
          </p:cNvPr>
          <p:cNvSpPr txBox="1"/>
          <p:nvPr/>
        </p:nvSpPr>
        <p:spPr>
          <a:xfrm>
            <a:off x="1935192" y="3099758"/>
            <a:ext cx="730082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n-BD" sz="8000" b="1" cap="all">
                <a:solidFill>
                  <a:srgbClr val="C00000"/>
                </a:solidFill>
                <a:latin typeface="NikoshBAN"/>
              </a:rPr>
              <a:t>ভালো থেকো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D0EC82-5650-48AF-A138-5A6C8242BAE6}"/>
              </a:ext>
            </a:extLst>
          </p:cNvPr>
          <p:cNvSpPr txBox="1"/>
          <p:nvPr/>
        </p:nvSpPr>
        <p:spPr>
          <a:xfrm rot="16200000">
            <a:off x="-1172188" y="2760231"/>
            <a:ext cx="2526223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Nonigopal das</a:t>
            </a:r>
          </a:p>
        </p:txBody>
      </p:sp>
    </p:spTree>
    <p:extLst>
      <p:ext uri="{BB962C8B-B14F-4D97-AF65-F5344CB8AC3E}">
        <p14:creationId xmlns:p14="http://schemas.microsoft.com/office/powerpoint/2010/main" val="1655143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green, food, game, video&#10;&#10;Description generated with very high confidence">
            <a:extLst>
              <a:ext uri="{FF2B5EF4-FFF2-40B4-BE49-F238E27FC236}">
                <a16:creationId xmlns:a16="http://schemas.microsoft.com/office/drawing/2014/main" id="{2BF93837-82EE-4E50-A75B-0848252B3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32" y="281174"/>
            <a:ext cx="11561735" cy="6295651"/>
          </a:xfrm>
          <a:prstGeom prst="rect">
            <a:avLst/>
          </a:prstGeom>
        </p:spPr>
      </p:pic>
      <p:pic>
        <p:nvPicPr>
          <p:cNvPr id="6" name="Picture 6" descr="A person wearing glasses&#10;&#10;Description generated with very high confidence">
            <a:extLst>
              <a:ext uri="{FF2B5EF4-FFF2-40B4-BE49-F238E27FC236}">
                <a16:creationId xmlns:a16="http://schemas.microsoft.com/office/drawing/2014/main" id="{9E3BAA33-02A4-42A4-9229-5C0921867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9" y="378125"/>
            <a:ext cx="1851804" cy="2435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8B6E82-3AC0-4573-A919-B179919D9D4F}"/>
              </a:ext>
            </a:extLst>
          </p:cNvPr>
          <p:cNvSpPr txBox="1"/>
          <p:nvPr/>
        </p:nvSpPr>
        <p:spPr>
          <a:xfrm>
            <a:off x="5170098" y="267419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rgbClr val="7030A0"/>
                </a:solidFill>
                <a:cs typeface="Calibri Light"/>
              </a:rPr>
              <a:t>উপস্থাপনায়</a:t>
            </a:r>
          </a:p>
        </p:txBody>
      </p:sp>
      <p:pic>
        <p:nvPicPr>
          <p:cNvPr id="10" name="Picture 10" descr="A colorful flower on a plant&#10;&#10;Description generated with very high confidence">
            <a:extLst>
              <a:ext uri="{FF2B5EF4-FFF2-40B4-BE49-F238E27FC236}">
                <a16:creationId xmlns:a16="http://schemas.microsoft.com/office/drawing/2014/main" id="{2CE558DB-88BD-4817-8AA5-DC63AB8E3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89" y="4113362"/>
            <a:ext cx="2067465" cy="2326257"/>
          </a:xfrm>
          <a:prstGeom prst="rect">
            <a:avLst/>
          </a:prstGeom>
        </p:spPr>
      </p:pic>
      <p:pic>
        <p:nvPicPr>
          <p:cNvPr id="12" name="Picture 12" descr="A bouquet of pink flowers&#10;&#10;Description generated with very high confidence">
            <a:extLst>
              <a:ext uri="{FF2B5EF4-FFF2-40B4-BE49-F238E27FC236}">
                <a16:creationId xmlns:a16="http://schemas.microsoft.com/office/drawing/2014/main" id="{641EC382-BBBD-4732-8666-CA6F387E3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1418" y="303362"/>
            <a:ext cx="2254371" cy="2441276"/>
          </a:xfrm>
          <a:prstGeom prst="rect">
            <a:avLst/>
          </a:prstGeom>
        </p:spPr>
      </p:pic>
      <p:pic>
        <p:nvPicPr>
          <p:cNvPr id="14" name="Picture 14" descr="A yellow flower&#10;&#10;Description generated with very high confidence">
            <a:extLst>
              <a:ext uri="{FF2B5EF4-FFF2-40B4-BE49-F238E27FC236}">
                <a16:creationId xmlns:a16="http://schemas.microsoft.com/office/drawing/2014/main" id="{CA7AD439-E95F-4339-96D1-AB3ED97823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6475" y="4027098"/>
            <a:ext cx="1909314" cy="24125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D7C213-9EB3-4A41-9965-AAA0E864E631}"/>
              </a:ext>
            </a:extLst>
          </p:cNvPr>
          <p:cNvSpPr txBox="1"/>
          <p:nvPr/>
        </p:nvSpPr>
        <p:spPr>
          <a:xfrm rot="16200000">
            <a:off x="-1044846" y="3136857"/>
            <a:ext cx="2254371" cy="374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Nonigopal das</a:t>
            </a:r>
          </a:p>
        </p:txBody>
      </p:sp>
    </p:spTree>
    <p:extLst>
      <p:ext uri="{BB962C8B-B14F-4D97-AF65-F5344CB8AC3E}">
        <p14:creationId xmlns:p14="http://schemas.microsoft.com/office/powerpoint/2010/main" val="427004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&#10;&#10;Description generated with very high confidence">
            <a:extLst>
              <a:ext uri="{FF2B5EF4-FFF2-40B4-BE49-F238E27FC236}">
                <a16:creationId xmlns:a16="http://schemas.microsoft.com/office/drawing/2014/main" id="{2C7E9D60-5A78-49E0-A9F4-0AAE01C87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92" r="-1" b="9530"/>
          <a:stretch/>
        </p:blipFill>
        <p:spPr>
          <a:xfrm>
            <a:off x="317292" y="363512"/>
            <a:ext cx="11557417" cy="6130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0A80FD-FA82-4896-B851-E4E57DDD2B9C}"/>
              </a:ext>
            </a:extLst>
          </p:cNvPr>
          <p:cNvSpPr txBox="1"/>
          <p:nvPr/>
        </p:nvSpPr>
        <p:spPr>
          <a:xfrm>
            <a:off x="884726" y="2183305"/>
            <a:ext cx="518193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cs typeface="Calibri Light"/>
              </a:rPr>
              <a:t>আজকের পাঠ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365EE-C186-4FC8-9518-DB263690213E}"/>
              </a:ext>
            </a:extLst>
          </p:cNvPr>
          <p:cNvSpPr txBox="1"/>
          <p:nvPr/>
        </p:nvSpPr>
        <p:spPr>
          <a:xfrm>
            <a:off x="884726" y="3235808"/>
            <a:ext cx="727206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DE1BB0"/>
                </a:solidFill>
                <a:cs typeface="Calibri Light"/>
              </a:rPr>
              <a:t>শ্রেণিঃ প্রথম</a:t>
            </a:r>
          </a:p>
          <a:p>
            <a:r>
              <a:rPr lang="en-US" sz="3200" b="1" dirty="0">
                <a:solidFill>
                  <a:srgbClr val="DE1BB0"/>
                </a:solidFill>
                <a:cs typeface="Calibri Light"/>
              </a:rPr>
              <a:t>বিষয়ঃ বাংলা</a:t>
            </a:r>
          </a:p>
          <a:p>
            <a:r>
              <a:rPr lang="en-US" sz="3200" b="1" dirty="0">
                <a:solidFill>
                  <a:srgbClr val="DE1BB0"/>
                </a:solidFill>
                <a:cs typeface="Calibri Light"/>
              </a:rPr>
              <a:t>পাঠঃ ১৬,বর্ণ শিখি</a:t>
            </a:r>
            <a:r>
              <a:rPr lang="bn-BD" sz="3200" b="1" dirty="0">
                <a:solidFill>
                  <a:srgbClr val="DE1BB0"/>
                </a:solidFill>
                <a:cs typeface="Calibri Light"/>
              </a:rPr>
              <a:t>, ক খ গ ঘ ঙ।</a:t>
            </a:r>
            <a:endParaRPr lang="en-US" sz="3200" b="1" dirty="0">
              <a:solidFill>
                <a:srgbClr val="DE1BB0"/>
              </a:solidFill>
              <a:cs typeface="Calibri Light"/>
            </a:endParaRPr>
          </a:p>
          <a:p>
            <a:r>
              <a:rPr lang="en-US" sz="3200" b="1" dirty="0">
                <a:solidFill>
                  <a:srgbClr val="DE1BB0"/>
                </a:solidFill>
                <a:cs typeface="Calibri Light"/>
              </a:rPr>
              <a:t>পাঠ্যাংশঃ </a:t>
            </a:r>
            <a:r>
              <a:rPr lang="bn-BD" sz="3200" b="1" dirty="0">
                <a:solidFill>
                  <a:srgbClr val="DE1BB0"/>
                </a:solidFill>
                <a:cs typeface="Calibri Light"/>
              </a:rPr>
              <a:t>ক খ</a:t>
            </a:r>
            <a:r>
              <a:rPr lang="en-US" sz="3200" b="1" dirty="0">
                <a:solidFill>
                  <a:srgbClr val="DE1BB0"/>
                </a:solidFill>
                <a:cs typeface="Calibri Light"/>
              </a:rPr>
              <a:t>।</a:t>
            </a:r>
            <a:endParaRPr lang="bn-BD" sz="3200" b="1" dirty="0">
              <a:solidFill>
                <a:srgbClr val="DE1BB0"/>
              </a:solidFill>
              <a:cs typeface="Calibri Light"/>
            </a:endParaRPr>
          </a:p>
          <a:p>
            <a:endParaRPr lang="en-US" sz="3200" b="1" dirty="0">
              <a:solidFill>
                <a:srgbClr val="DE1BB0"/>
              </a:solidFill>
              <a:cs typeface="Calibri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6F5494-23C9-4124-A891-97D807A6946A}"/>
              </a:ext>
            </a:extLst>
          </p:cNvPr>
          <p:cNvSpPr txBox="1"/>
          <p:nvPr/>
        </p:nvSpPr>
        <p:spPr>
          <a:xfrm>
            <a:off x="564766" y="1746049"/>
            <a:ext cx="5501890" cy="78562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শিখন</a:t>
            </a:r>
            <a:r>
              <a:rPr lang="en-US" sz="6000" b="1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ফল</a:t>
            </a:r>
            <a:endParaRPr lang="en-US" sz="6000" b="1" dirty="0">
              <a:ln w="3175" cmpd="sng">
                <a:noFill/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4E9853-DF0A-4249-A433-77CBF11FA25D}"/>
              </a:ext>
            </a:extLst>
          </p:cNvPr>
          <p:cNvSpPr txBox="1"/>
          <p:nvPr/>
        </p:nvSpPr>
        <p:spPr>
          <a:xfrm>
            <a:off x="317291" y="2787861"/>
            <a:ext cx="9638910" cy="370662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3000" b="1" dirty="0" err="1">
                <a:solidFill>
                  <a:srgbClr val="DE1BB0"/>
                </a:solidFill>
              </a:rPr>
              <a:t>শোনাঃ</a:t>
            </a:r>
            <a:r>
              <a:rPr lang="en-US" sz="3000" b="1" dirty="0">
                <a:solidFill>
                  <a:srgbClr val="DE1BB0"/>
                </a:solidFill>
              </a:rPr>
              <a:t> </a:t>
            </a:r>
            <a:r>
              <a:rPr lang="en-US" sz="3000" b="1" dirty="0" err="1">
                <a:solidFill>
                  <a:srgbClr val="DE1BB0"/>
                </a:solidFill>
              </a:rPr>
              <a:t>বাক্যে</a:t>
            </a:r>
            <a:r>
              <a:rPr lang="en-US" sz="3000" b="1" dirty="0">
                <a:solidFill>
                  <a:srgbClr val="DE1BB0"/>
                </a:solidFill>
              </a:rPr>
              <a:t> ও </a:t>
            </a:r>
            <a:r>
              <a:rPr lang="en-US" sz="3000" b="1" dirty="0" err="1">
                <a:solidFill>
                  <a:srgbClr val="DE1BB0"/>
                </a:solidFill>
              </a:rPr>
              <a:t>শব্দে</a:t>
            </a:r>
            <a:r>
              <a:rPr lang="en-US" sz="3000" b="1" dirty="0">
                <a:solidFill>
                  <a:srgbClr val="DE1BB0"/>
                </a:solidFill>
              </a:rPr>
              <a:t> </a:t>
            </a:r>
            <a:r>
              <a:rPr lang="en-US" sz="3000" b="1" dirty="0" err="1">
                <a:solidFill>
                  <a:srgbClr val="DE1BB0"/>
                </a:solidFill>
              </a:rPr>
              <a:t>ব্যবহৃত</a:t>
            </a:r>
            <a:r>
              <a:rPr lang="en-US" sz="3000" b="1" dirty="0">
                <a:solidFill>
                  <a:srgbClr val="DE1BB0"/>
                </a:solidFill>
              </a:rPr>
              <a:t> “</a:t>
            </a:r>
            <a:r>
              <a:rPr lang="bn-BD" sz="3000" b="1" dirty="0">
                <a:solidFill>
                  <a:srgbClr val="DE1BB0"/>
                </a:solidFill>
              </a:rPr>
              <a:t>ক খ</a:t>
            </a:r>
            <a:r>
              <a:rPr lang="en-US" sz="3000" b="1" dirty="0">
                <a:solidFill>
                  <a:srgbClr val="DE1BB0"/>
                </a:solidFill>
              </a:rPr>
              <a:t>” ধ্বনি </a:t>
            </a:r>
            <a:r>
              <a:rPr lang="en-US" sz="3000" b="1" dirty="0" err="1">
                <a:solidFill>
                  <a:srgbClr val="DE1BB0"/>
                </a:solidFill>
              </a:rPr>
              <a:t>শোনে</a:t>
            </a:r>
            <a:r>
              <a:rPr lang="en-US" sz="3000" b="1" dirty="0">
                <a:solidFill>
                  <a:srgbClr val="DE1BB0"/>
                </a:solidFill>
              </a:rPr>
              <a:t> </a:t>
            </a:r>
            <a:r>
              <a:rPr lang="en-US" sz="3000" b="1" dirty="0" err="1">
                <a:solidFill>
                  <a:srgbClr val="DE1BB0"/>
                </a:solidFill>
              </a:rPr>
              <a:t>বুঝতে</a:t>
            </a:r>
            <a:r>
              <a:rPr lang="en-US" sz="3000" b="1" dirty="0">
                <a:solidFill>
                  <a:srgbClr val="DE1BB0"/>
                </a:solidFill>
              </a:rPr>
              <a:t> </a:t>
            </a:r>
            <a:r>
              <a:rPr lang="en-US" sz="3000" b="1" dirty="0" err="1">
                <a:solidFill>
                  <a:srgbClr val="DE1BB0"/>
                </a:solidFill>
              </a:rPr>
              <a:t>পারবে</a:t>
            </a:r>
            <a:r>
              <a:rPr lang="en-US" sz="3000" b="1" dirty="0">
                <a:solidFill>
                  <a:srgbClr val="DE1BB0"/>
                </a:solidFill>
              </a:rPr>
              <a:t>।</a:t>
            </a:r>
            <a:endParaRPr lang="en-US" sz="3000" dirty="0">
              <a:solidFill>
                <a:srgbClr val="DE1BB0"/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3000" b="1" dirty="0" err="1">
                <a:solidFill>
                  <a:srgbClr val="DE1BB0"/>
                </a:solidFill>
              </a:rPr>
              <a:t>বলাঃপ্রমিত</a:t>
            </a:r>
            <a:r>
              <a:rPr lang="en-US" sz="3000" b="1" dirty="0">
                <a:solidFill>
                  <a:srgbClr val="DE1BB0"/>
                </a:solidFill>
              </a:rPr>
              <a:t> </a:t>
            </a:r>
            <a:r>
              <a:rPr lang="en-US" sz="3000" b="1" dirty="0" err="1">
                <a:solidFill>
                  <a:srgbClr val="DE1BB0"/>
                </a:solidFill>
              </a:rPr>
              <a:t>উচ্চারিণে</a:t>
            </a:r>
            <a:r>
              <a:rPr lang="en-US" sz="3000" b="1" dirty="0">
                <a:solidFill>
                  <a:srgbClr val="DE1BB0"/>
                </a:solidFill>
              </a:rPr>
              <a:t> “</a:t>
            </a:r>
            <a:r>
              <a:rPr lang="bn-BD" sz="3000" b="1" dirty="0">
                <a:solidFill>
                  <a:srgbClr val="DE1BB0"/>
                </a:solidFill>
              </a:rPr>
              <a:t>ক খ</a:t>
            </a:r>
            <a:r>
              <a:rPr lang="en-US" sz="3000" b="1" dirty="0">
                <a:solidFill>
                  <a:srgbClr val="DE1BB0"/>
                </a:solidFill>
              </a:rPr>
              <a:t>” ধ্বনি যুক্ত </a:t>
            </a:r>
            <a:r>
              <a:rPr lang="en-US" sz="3000" b="1" dirty="0" err="1">
                <a:solidFill>
                  <a:srgbClr val="DE1BB0"/>
                </a:solidFill>
              </a:rPr>
              <a:t>শব্দ</a:t>
            </a:r>
            <a:r>
              <a:rPr lang="en-US" sz="3000" b="1" dirty="0">
                <a:solidFill>
                  <a:srgbClr val="DE1BB0"/>
                </a:solidFill>
              </a:rPr>
              <a:t> </a:t>
            </a:r>
            <a:r>
              <a:rPr lang="en-US" sz="3000" b="1" dirty="0" err="1">
                <a:solidFill>
                  <a:srgbClr val="DE1BB0"/>
                </a:solidFill>
              </a:rPr>
              <a:t>বলতে</a:t>
            </a:r>
            <a:r>
              <a:rPr lang="en-US" sz="3000" b="1" dirty="0">
                <a:solidFill>
                  <a:srgbClr val="DE1BB0"/>
                </a:solidFill>
              </a:rPr>
              <a:t> </a:t>
            </a:r>
            <a:r>
              <a:rPr lang="en-US" sz="3000" b="1" dirty="0" err="1">
                <a:solidFill>
                  <a:srgbClr val="DE1BB0"/>
                </a:solidFill>
              </a:rPr>
              <a:t>পারবে</a:t>
            </a:r>
            <a:r>
              <a:rPr lang="en-US" sz="3000" b="1" dirty="0">
                <a:solidFill>
                  <a:srgbClr val="DE1BB0"/>
                </a:solidFill>
              </a:rPr>
              <a:t>।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3000" b="1" dirty="0" err="1">
                <a:solidFill>
                  <a:srgbClr val="DE1BB0"/>
                </a:solidFill>
              </a:rPr>
              <a:t>পড়াঃসঠিক</a:t>
            </a:r>
            <a:r>
              <a:rPr lang="en-US" sz="3000" b="1" dirty="0">
                <a:solidFill>
                  <a:srgbClr val="DE1BB0"/>
                </a:solidFill>
              </a:rPr>
              <a:t> </a:t>
            </a:r>
            <a:r>
              <a:rPr lang="en-US" sz="3000" b="1" dirty="0" err="1">
                <a:solidFill>
                  <a:srgbClr val="DE1BB0"/>
                </a:solidFill>
              </a:rPr>
              <a:t>উচ্চারণে</a:t>
            </a:r>
            <a:r>
              <a:rPr lang="en-US" sz="3000" b="1" dirty="0">
                <a:solidFill>
                  <a:srgbClr val="DE1BB0"/>
                </a:solidFill>
              </a:rPr>
              <a:t> “</a:t>
            </a:r>
            <a:r>
              <a:rPr lang="bn-BD" sz="3000" b="1" dirty="0">
                <a:solidFill>
                  <a:srgbClr val="DE1BB0"/>
                </a:solidFill>
              </a:rPr>
              <a:t>ক খ</a:t>
            </a:r>
            <a:r>
              <a:rPr lang="en-US" sz="3000" b="1" dirty="0">
                <a:solidFill>
                  <a:srgbClr val="DE1BB0"/>
                </a:solidFill>
              </a:rPr>
              <a:t>” </a:t>
            </a:r>
            <a:r>
              <a:rPr lang="en-US" sz="3000" b="1" dirty="0" err="1">
                <a:solidFill>
                  <a:srgbClr val="DE1BB0"/>
                </a:solidFill>
              </a:rPr>
              <a:t>বর্ণ</a:t>
            </a:r>
            <a:r>
              <a:rPr lang="en-US" sz="3000" b="1" dirty="0">
                <a:solidFill>
                  <a:srgbClr val="DE1BB0"/>
                </a:solidFill>
              </a:rPr>
              <a:t> </a:t>
            </a:r>
            <a:r>
              <a:rPr lang="en-US" sz="3000" b="1" dirty="0" err="1">
                <a:solidFill>
                  <a:srgbClr val="DE1BB0"/>
                </a:solidFill>
              </a:rPr>
              <a:t>দুটি</a:t>
            </a:r>
            <a:r>
              <a:rPr lang="en-US" sz="3000" b="1" dirty="0">
                <a:solidFill>
                  <a:srgbClr val="DE1BB0"/>
                </a:solidFill>
              </a:rPr>
              <a:t> </a:t>
            </a:r>
            <a:r>
              <a:rPr lang="en-US" sz="3000" b="1" dirty="0" err="1">
                <a:solidFill>
                  <a:srgbClr val="DE1BB0"/>
                </a:solidFill>
              </a:rPr>
              <a:t>পড়তে</a:t>
            </a:r>
            <a:r>
              <a:rPr lang="en-US" sz="3000" b="1" dirty="0">
                <a:solidFill>
                  <a:srgbClr val="DE1BB0"/>
                </a:solidFill>
              </a:rPr>
              <a:t> </a:t>
            </a:r>
            <a:r>
              <a:rPr lang="en-US" sz="3000" b="1" dirty="0" err="1">
                <a:solidFill>
                  <a:srgbClr val="DE1BB0"/>
                </a:solidFill>
              </a:rPr>
              <a:t>পারবে</a:t>
            </a:r>
            <a:r>
              <a:rPr lang="en-US" sz="3000" b="1" dirty="0">
                <a:solidFill>
                  <a:srgbClr val="DE1BB0"/>
                </a:solidFill>
              </a:rPr>
              <a:t>।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3000" b="1" dirty="0" err="1">
                <a:solidFill>
                  <a:srgbClr val="DE1BB0"/>
                </a:solidFill>
              </a:rPr>
              <a:t>লেখাঃ</a:t>
            </a:r>
            <a:r>
              <a:rPr lang="en-US" sz="3000" b="1" dirty="0">
                <a:solidFill>
                  <a:srgbClr val="DE1BB0"/>
                </a:solidFill>
              </a:rPr>
              <a:t> </a:t>
            </a:r>
            <a:r>
              <a:rPr lang="en-US" sz="3000" b="1" dirty="0" err="1">
                <a:solidFill>
                  <a:srgbClr val="DE1BB0"/>
                </a:solidFill>
              </a:rPr>
              <a:t>সঠিক</a:t>
            </a:r>
            <a:r>
              <a:rPr lang="en-US" sz="3000" b="1" dirty="0">
                <a:solidFill>
                  <a:srgbClr val="DE1BB0"/>
                </a:solidFill>
              </a:rPr>
              <a:t> </a:t>
            </a:r>
            <a:r>
              <a:rPr lang="en-US" sz="3000" b="1" dirty="0" err="1">
                <a:solidFill>
                  <a:srgbClr val="DE1BB0"/>
                </a:solidFill>
              </a:rPr>
              <a:t>আকৃতিতে</a:t>
            </a:r>
            <a:r>
              <a:rPr lang="en-US" sz="3000" b="1" dirty="0">
                <a:solidFill>
                  <a:srgbClr val="DE1BB0"/>
                </a:solidFill>
              </a:rPr>
              <a:t> “</a:t>
            </a:r>
            <a:r>
              <a:rPr lang="bn-BD" sz="3000" b="1" dirty="0">
                <a:solidFill>
                  <a:srgbClr val="DE1BB0"/>
                </a:solidFill>
              </a:rPr>
              <a:t>ক খ</a:t>
            </a:r>
            <a:r>
              <a:rPr lang="en-US" sz="3000" b="1" dirty="0">
                <a:solidFill>
                  <a:srgbClr val="DE1BB0"/>
                </a:solidFill>
              </a:rPr>
              <a:t>”</a:t>
            </a:r>
            <a:r>
              <a:rPr lang="bn-BD" sz="3000" b="1" dirty="0">
                <a:solidFill>
                  <a:srgbClr val="DE1BB0"/>
                </a:solidFill>
              </a:rPr>
              <a:t> </a:t>
            </a:r>
            <a:r>
              <a:rPr lang="en-US" sz="3000" b="1" dirty="0" err="1">
                <a:solidFill>
                  <a:srgbClr val="DE1BB0"/>
                </a:solidFill>
              </a:rPr>
              <a:t>বর্ণ</a:t>
            </a:r>
            <a:r>
              <a:rPr lang="en-US" sz="3000" b="1" dirty="0">
                <a:solidFill>
                  <a:srgbClr val="DE1BB0"/>
                </a:solidFill>
              </a:rPr>
              <a:t> </a:t>
            </a:r>
            <a:r>
              <a:rPr lang="en-US" sz="3000" b="1" dirty="0" err="1">
                <a:solidFill>
                  <a:srgbClr val="DE1BB0"/>
                </a:solidFill>
              </a:rPr>
              <a:t>দুটি</a:t>
            </a:r>
            <a:r>
              <a:rPr lang="en-US" sz="3000" b="1" dirty="0">
                <a:solidFill>
                  <a:srgbClr val="DE1BB0"/>
                </a:solidFill>
              </a:rPr>
              <a:t> </a:t>
            </a:r>
            <a:r>
              <a:rPr lang="en-US" sz="3000" b="1" dirty="0" err="1">
                <a:solidFill>
                  <a:srgbClr val="DE1BB0"/>
                </a:solidFill>
              </a:rPr>
              <a:t>লিখতে</a:t>
            </a:r>
            <a:r>
              <a:rPr lang="en-US" sz="3000" b="1" dirty="0">
                <a:solidFill>
                  <a:srgbClr val="DE1BB0"/>
                </a:solidFill>
              </a:rPr>
              <a:t> </a:t>
            </a:r>
            <a:r>
              <a:rPr lang="en-US" sz="3000" b="1" dirty="0" err="1">
                <a:solidFill>
                  <a:srgbClr val="DE1BB0"/>
                </a:solidFill>
              </a:rPr>
              <a:t>পারবে</a:t>
            </a:r>
            <a:r>
              <a:rPr lang="en-US" sz="3000" b="1" dirty="0">
                <a:solidFill>
                  <a:srgbClr val="DE1BB0"/>
                </a:solidFill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FDF9EF-B269-4858-99D5-65410618CDEA}"/>
              </a:ext>
            </a:extLst>
          </p:cNvPr>
          <p:cNvSpPr txBox="1"/>
          <p:nvPr/>
        </p:nvSpPr>
        <p:spPr>
          <a:xfrm rot="16200000">
            <a:off x="-918756" y="2921969"/>
            <a:ext cx="203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Nonigopal das</a:t>
            </a:r>
          </a:p>
        </p:txBody>
      </p:sp>
    </p:spTree>
    <p:extLst>
      <p:ext uri="{BB962C8B-B14F-4D97-AF65-F5344CB8AC3E}">
        <p14:creationId xmlns:p14="http://schemas.microsoft.com/office/powerpoint/2010/main" val="2352943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FA4075-6BF1-4497-B989-8F2BA90E4203}"/>
              </a:ext>
            </a:extLst>
          </p:cNvPr>
          <p:cNvSpPr txBox="1"/>
          <p:nvPr/>
        </p:nvSpPr>
        <p:spPr>
          <a:xfrm>
            <a:off x="2730707" y="347584"/>
            <a:ext cx="6965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DE1BB0"/>
                </a:solidFill>
              </a:rPr>
              <a:t>ছোট্ট বন্ধুরা</a:t>
            </a:r>
            <a:r>
              <a:rPr lang="bn-BD" sz="2800" b="1" dirty="0">
                <a:solidFill>
                  <a:srgbClr val="DE1BB0"/>
                </a:solidFill>
              </a:rPr>
              <a:t> </a:t>
            </a:r>
            <a:r>
              <a:rPr lang="en-US" sz="2800" b="1" dirty="0">
                <a:solidFill>
                  <a:srgbClr val="DE1BB0"/>
                </a:solidFill>
              </a:rPr>
              <a:t>চল একটা মজার ভিডিও দেখি</a:t>
            </a:r>
            <a:endParaRPr lang="en-US" b="1" dirty="0">
              <a:solidFill>
                <a:srgbClr val="DE1BB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4A595F-49FE-4579-8C85-D7D174625C1C}"/>
              </a:ext>
            </a:extLst>
          </p:cNvPr>
          <p:cNvSpPr txBox="1"/>
          <p:nvPr/>
        </p:nvSpPr>
        <p:spPr>
          <a:xfrm>
            <a:off x="2188564" y="1304144"/>
            <a:ext cx="8049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DE1BB0"/>
                </a:solidFill>
              </a:rPr>
              <a:t>ক খ গ ঘ ঙ</a:t>
            </a:r>
            <a:endParaRPr lang="en-US" sz="2800" b="1" dirty="0">
              <a:solidFill>
                <a:srgbClr val="DE1BB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58663-A6E0-4CCC-BCFB-0E1B41E47A99}"/>
              </a:ext>
            </a:extLst>
          </p:cNvPr>
          <p:cNvSpPr txBox="1"/>
          <p:nvPr/>
        </p:nvSpPr>
        <p:spPr>
          <a:xfrm rot="16200000">
            <a:off x="-987996" y="2575178"/>
            <a:ext cx="212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Nonigopal das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51408-1706-4B0C-AF82-0E0082465D6A}"/>
              </a:ext>
            </a:extLst>
          </p:cNvPr>
          <p:cNvSpPr txBox="1"/>
          <p:nvPr/>
        </p:nvSpPr>
        <p:spPr>
          <a:xfrm>
            <a:off x="2346585" y="2983278"/>
            <a:ext cx="6965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FFFF00"/>
                </a:solidFill>
              </a:rPr>
              <a:t>পূর্বজ্ঞান যাচাই</a:t>
            </a:r>
            <a:endParaRPr lang="en-US" sz="8000" b="1" dirty="0">
              <a:solidFill>
                <a:srgbClr val="FFFF00"/>
              </a:solidFill>
            </a:endParaRPr>
          </a:p>
        </p:txBody>
      </p:sp>
      <p:pic>
        <p:nvPicPr>
          <p:cNvPr id="6" name="bornomala1">
            <a:hlinkClick r:id="" action="ppaction://media"/>
            <a:extLst>
              <a:ext uri="{FF2B5EF4-FFF2-40B4-BE49-F238E27FC236}">
                <a16:creationId xmlns:a16="http://schemas.microsoft.com/office/drawing/2014/main" id="{0808934B-C2A6-4203-A407-13C42892C1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500" y="0"/>
            <a:ext cx="1130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3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  <p:bldP spid="2" grpId="1"/>
      <p:bldP spid="3" grpId="0"/>
      <p:bldP spid="3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খবর পড়ি">
            <a:hlinkClick r:id="" action="ppaction://media"/>
            <a:extLst>
              <a:ext uri="{FF2B5EF4-FFF2-40B4-BE49-F238E27FC236}">
                <a16:creationId xmlns:a16="http://schemas.microsoft.com/office/drawing/2014/main" id="{2D6C8B2C-4075-4847-AF01-EC8A0795AF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4205" y="432660"/>
            <a:ext cx="423615" cy="609600"/>
          </a:xfrm>
          <a:prstGeom prst="rect">
            <a:avLst/>
          </a:prstGeom>
        </p:spPr>
      </p:pic>
      <p:pic>
        <p:nvPicPr>
          <p:cNvPr id="26" name="কলম ধরি">
            <a:hlinkClick r:id="" action="ppaction://media"/>
            <a:extLst>
              <a:ext uri="{FF2B5EF4-FFF2-40B4-BE49-F238E27FC236}">
                <a16:creationId xmlns:a16="http://schemas.microsoft.com/office/drawing/2014/main" id="{DB91EE44-635E-4610-825B-D677B1B86D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6265" y="330982"/>
            <a:ext cx="554834" cy="609600"/>
          </a:xfrm>
          <a:prstGeom prst="rect">
            <a:avLst/>
          </a:prstGeom>
        </p:spPr>
      </p:pic>
      <p:pic>
        <p:nvPicPr>
          <p:cNvPr id="21" name="খবর পড়ি">
            <a:hlinkClick r:id="" action="ppaction://media"/>
            <a:extLst>
              <a:ext uri="{FF2B5EF4-FFF2-40B4-BE49-F238E27FC236}">
                <a16:creationId xmlns:a16="http://schemas.microsoft.com/office/drawing/2014/main" id="{3EEEAFD0-3641-4353-BCBA-6A652E8268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6265" y="344190"/>
            <a:ext cx="609600" cy="609600"/>
          </a:xfrm>
          <a:prstGeom prst="rect">
            <a:avLst/>
          </a:prstGeom>
        </p:spPr>
      </p:pic>
      <p:pic>
        <p:nvPicPr>
          <p:cNvPr id="19" name="কলম ধরি">
            <a:hlinkClick r:id="" action="ppaction://media"/>
            <a:extLst>
              <a:ext uri="{FF2B5EF4-FFF2-40B4-BE49-F238E27FC236}">
                <a16:creationId xmlns:a16="http://schemas.microsoft.com/office/drawing/2014/main" id="{BEC5C27B-198A-4F11-889C-F43181A281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8882" y="432660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584D06-E3F2-4CB5-8B5E-570F010C72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3" y="344190"/>
            <a:ext cx="11588912" cy="61732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1BA464-54EE-43B1-A237-D1A5877B4B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1" y="340537"/>
            <a:ext cx="11588913" cy="61732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992D670-93F3-4E1B-A33A-1FFE1FE172F9}"/>
              </a:ext>
            </a:extLst>
          </p:cNvPr>
          <p:cNvSpPr txBox="1"/>
          <p:nvPr/>
        </p:nvSpPr>
        <p:spPr>
          <a:xfrm>
            <a:off x="3304308" y="540327"/>
            <a:ext cx="6296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DE1BB0"/>
                </a:solidFill>
              </a:rPr>
              <a:t>শুনি ও বলি</a:t>
            </a:r>
            <a:endParaRPr lang="en-US" b="1" dirty="0">
              <a:solidFill>
                <a:srgbClr val="DE1BB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61439E-A4DA-4D5E-AA73-3C772E82BE5F}"/>
              </a:ext>
            </a:extLst>
          </p:cNvPr>
          <p:cNvSpPr txBox="1"/>
          <p:nvPr/>
        </p:nvSpPr>
        <p:spPr>
          <a:xfrm>
            <a:off x="3152774" y="5762258"/>
            <a:ext cx="3105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</a:rPr>
              <a:t>ক</a:t>
            </a:r>
            <a:r>
              <a:rPr lang="bn-BD" sz="4400" b="1" dirty="0"/>
              <a:t>লম ধরি</a:t>
            </a:r>
            <a:endParaRPr 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DFD81C-5F0D-47EE-A4B7-FDF6DBDC5EB2}"/>
              </a:ext>
            </a:extLst>
          </p:cNvPr>
          <p:cNvSpPr txBox="1"/>
          <p:nvPr/>
        </p:nvSpPr>
        <p:spPr>
          <a:xfrm>
            <a:off x="5581650" y="5784414"/>
            <a:ext cx="295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</a:rPr>
              <a:t>খ</a:t>
            </a:r>
            <a:r>
              <a:rPr lang="bn-BD" sz="4400" b="1" dirty="0"/>
              <a:t>বর পড়ি</a:t>
            </a:r>
            <a:endParaRPr lang="en-US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5F04C4-586D-4BDF-AC6F-CAB0D62055AD}"/>
              </a:ext>
            </a:extLst>
          </p:cNvPr>
          <p:cNvSpPr txBox="1"/>
          <p:nvPr/>
        </p:nvSpPr>
        <p:spPr>
          <a:xfrm>
            <a:off x="3457574" y="2360969"/>
            <a:ext cx="5600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DE1BB0"/>
                </a:solidFill>
              </a:rPr>
              <a:t>শিক্ষকের পাঠ</a:t>
            </a:r>
            <a:endParaRPr lang="en-US" sz="3200" b="1" dirty="0">
              <a:solidFill>
                <a:srgbClr val="DE1BB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607D30-0F74-40BA-A63F-E66A30E3958F}"/>
              </a:ext>
            </a:extLst>
          </p:cNvPr>
          <p:cNvSpPr txBox="1"/>
          <p:nvPr/>
        </p:nvSpPr>
        <p:spPr>
          <a:xfrm>
            <a:off x="2562224" y="3560027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FF0000"/>
                </a:solidFill>
              </a:rPr>
              <a:t>ক</a:t>
            </a:r>
            <a:r>
              <a:rPr lang="bn-BD" sz="5400" b="1" dirty="0"/>
              <a:t>লম ধরি।  </a:t>
            </a:r>
            <a:r>
              <a:rPr lang="bn-BD" sz="5400" b="1" dirty="0">
                <a:solidFill>
                  <a:srgbClr val="FF0000"/>
                </a:solidFill>
              </a:rPr>
              <a:t>খ</a:t>
            </a:r>
            <a:r>
              <a:rPr lang="bn-BD" sz="5400" b="1" dirty="0"/>
              <a:t>বর পড়ি।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855549-28D9-4024-918C-3D2A01728E2F}"/>
              </a:ext>
            </a:extLst>
          </p:cNvPr>
          <p:cNvSpPr txBox="1"/>
          <p:nvPr/>
        </p:nvSpPr>
        <p:spPr>
          <a:xfrm>
            <a:off x="1099703" y="2453302"/>
            <a:ext cx="1070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DE1BB0"/>
                </a:solidFill>
              </a:rPr>
              <a:t>শিক্ষকের অনুকরণে শিক্ষার্থীর পাঠ</a:t>
            </a:r>
            <a:endParaRPr lang="en-US" sz="3200" b="1" dirty="0">
              <a:solidFill>
                <a:srgbClr val="DE1BB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086394-E6E6-4F3F-8705-A7036CA9E5CA}"/>
              </a:ext>
            </a:extLst>
          </p:cNvPr>
          <p:cNvSpPr txBox="1"/>
          <p:nvPr/>
        </p:nvSpPr>
        <p:spPr>
          <a:xfrm>
            <a:off x="8859187" y="4961744"/>
            <a:ext cx="3177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/>
              </a:rPr>
              <a:t>পুনরাবৃত্তি করেন</a:t>
            </a:r>
            <a:endParaRPr lang="en-US" sz="2000" b="1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8A410A-F3A9-4FB6-852D-0C0B913D861C}"/>
              </a:ext>
            </a:extLst>
          </p:cNvPr>
          <p:cNvSpPr txBox="1"/>
          <p:nvPr/>
        </p:nvSpPr>
        <p:spPr>
          <a:xfrm rot="16200000">
            <a:off x="-932321" y="3004640"/>
            <a:ext cx="205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Nonigopal</a:t>
            </a:r>
            <a:r>
              <a:rPr lang="en-US" dirty="0">
                <a:solidFill>
                  <a:schemeClr val="bg1"/>
                </a:solidFill>
              </a:rPr>
              <a:t> das</a:t>
            </a:r>
          </a:p>
        </p:txBody>
      </p:sp>
    </p:spTree>
    <p:extLst>
      <p:ext uri="{BB962C8B-B14F-4D97-AF65-F5344CB8AC3E}">
        <p14:creationId xmlns:p14="http://schemas.microsoft.com/office/powerpoint/2010/main" val="68703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5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9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15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96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/>
      <p:bldP spid="17" grpId="1"/>
      <p:bldP spid="18" grpId="0"/>
      <p:bldP spid="18" grpId="1"/>
      <p:bldP spid="20" grpId="0"/>
      <p:bldP spid="20" grpId="1"/>
      <p:bldP spid="24" grpId="0" build="allAtOnce"/>
      <p:bldP spid="25" grpId="0"/>
      <p:bldP spid="28" grpId="0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খ">
            <a:hlinkClick r:id="" action="ppaction://media"/>
            <a:extLst>
              <a:ext uri="{FF2B5EF4-FFF2-40B4-BE49-F238E27FC236}">
                <a16:creationId xmlns:a16="http://schemas.microsoft.com/office/drawing/2014/main" id="{0AFC2F81-4FC6-4868-B2E1-FBF2F9E65A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1419" y="381486"/>
            <a:ext cx="609600" cy="609600"/>
          </a:xfrm>
          <a:prstGeom prst="rect">
            <a:avLst/>
          </a:prstGeom>
        </p:spPr>
      </p:pic>
      <p:pic>
        <p:nvPicPr>
          <p:cNvPr id="25" name="খবর">
            <a:hlinkClick r:id="" action="ppaction://media"/>
            <a:extLst>
              <a:ext uri="{FF2B5EF4-FFF2-40B4-BE49-F238E27FC236}">
                <a16:creationId xmlns:a16="http://schemas.microsoft.com/office/drawing/2014/main" id="{F41B12C9-0CF9-4F68-A8B7-0C15FD6922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7625" y="439946"/>
            <a:ext cx="609600" cy="609600"/>
          </a:xfrm>
          <a:prstGeom prst="rect">
            <a:avLst/>
          </a:prstGeom>
        </p:spPr>
      </p:pic>
      <p:pic>
        <p:nvPicPr>
          <p:cNvPr id="24" name="ক">
            <a:hlinkClick r:id="" action="ppaction://media"/>
            <a:extLst>
              <a:ext uri="{FF2B5EF4-FFF2-40B4-BE49-F238E27FC236}">
                <a16:creationId xmlns:a16="http://schemas.microsoft.com/office/drawing/2014/main" id="{26119734-277E-43C8-A5A5-18DD268A080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7625" y="391666"/>
            <a:ext cx="609600" cy="609600"/>
          </a:xfrm>
          <a:prstGeom prst="rect">
            <a:avLst/>
          </a:prstGeom>
        </p:spPr>
      </p:pic>
      <p:pic>
        <p:nvPicPr>
          <p:cNvPr id="21" name="কলম">
            <a:hlinkClick r:id="" action="ppaction://media"/>
            <a:extLst>
              <a:ext uri="{FF2B5EF4-FFF2-40B4-BE49-F238E27FC236}">
                <a16:creationId xmlns:a16="http://schemas.microsoft.com/office/drawing/2014/main" id="{9529189C-6A96-491E-81B7-1F29D8AEBA9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0728" y="401846"/>
            <a:ext cx="609600" cy="609600"/>
          </a:xfrm>
          <a:prstGeom prst="rect">
            <a:avLst/>
          </a:prstGeom>
        </p:spPr>
      </p:pic>
      <p:pic>
        <p:nvPicPr>
          <p:cNvPr id="14" name="Picture 13" descr="A picture containing table&#10;&#10;Description generated with very high confidence">
            <a:extLst>
              <a:ext uri="{FF2B5EF4-FFF2-40B4-BE49-F238E27FC236}">
                <a16:creationId xmlns:a16="http://schemas.microsoft.com/office/drawing/2014/main" id="{2C7E9D60-5A78-49E0-A9F4-0AAE01C87E0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1192" r="-1" b="9530"/>
          <a:stretch/>
        </p:blipFill>
        <p:spPr>
          <a:xfrm>
            <a:off x="325465" y="371306"/>
            <a:ext cx="11515240" cy="60950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8E1CE4-89E7-4907-9348-1B1F55F13687}"/>
              </a:ext>
            </a:extLst>
          </p:cNvPr>
          <p:cNvSpPr txBox="1"/>
          <p:nvPr/>
        </p:nvSpPr>
        <p:spPr>
          <a:xfrm>
            <a:off x="5083833" y="439946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DE1BB0"/>
                </a:solidFill>
              </a:rPr>
              <a:t>শুনি ও বলি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E0D65-07BE-46D6-9D27-E3DBC1CA42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986" y="1004743"/>
            <a:ext cx="4935286" cy="44132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57CBA6-D8B4-4F9E-8255-40A05F32794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" y="963166"/>
            <a:ext cx="5269014" cy="44548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3A5FA8-1063-4AAE-B21D-BC17AB617D12}"/>
              </a:ext>
            </a:extLst>
          </p:cNvPr>
          <p:cNvSpPr txBox="1"/>
          <p:nvPr/>
        </p:nvSpPr>
        <p:spPr>
          <a:xfrm>
            <a:off x="1676400" y="5182076"/>
            <a:ext cx="2434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FF0000"/>
                </a:solidFill>
              </a:rPr>
              <a:t>ক</a:t>
            </a:r>
            <a:r>
              <a:rPr lang="bn-BD" sz="5400" b="1" dirty="0"/>
              <a:t>লম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01E1C3-BD63-464C-8A98-5AB997F45C40}"/>
              </a:ext>
            </a:extLst>
          </p:cNvPr>
          <p:cNvSpPr txBox="1"/>
          <p:nvPr/>
        </p:nvSpPr>
        <p:spPr>
          <a:xfrm>
            <a:off x="8080976" y="5291941"/>
            <a:ext cx="280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</a:rPr>
              <a:t>খ</a:t>
            </a:r>
            <a:r>
              <a:rPr lang="bn-BD" sz="4800" b="1" dirty="0"/>
              <a:t>বর</a:t>
            </a:r>
            <a:endParaRPr lang="en-US" sz="20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7A7F855-9945-4107-AE22-6F2E869DCC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3" y="1928360"/>
            <a:ext cx="4012884" cy="40128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755D08-F66E-4A9D-B4AC-82A82B5F60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880" y="1728161"/>
            <a:ext cx="4413281" cy="4413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3900BA-BAAD-4FFD-AF1B-DC3578B03DB8}"/>
              </a:ext>
            </a:extLst>
          </p:cNvPr>
          <p:cNvSpPr txBox="1"/>
          <p:nvPr/>
        </p:nvSpPr>
        <p:spPr>
          <a:xfrm rot="16200000">
            <a:off x="-943279" y="2727724"/>
            <a:ext cx="204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Nonigopal das</a:t>
            </a:r>
          </a:p>
        </p:txBody>
      </p:sp>
    </p:spTree>
    <p:extLst>
      <p:ext uri="{BB962C8B-B14F-4D97-AF65-F5344CB8AC3E}">
        <p14:creationId xmlns:p14="http://schemas.microsoft.com/office/powerpoint/2010/main" val="699937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8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3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69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8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BABEA8D5-A2FB-4758-AA1C-C830BB7DB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25" y="449705"/>
            <a:ext cx="11407514" cy="59810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B561B4-BE55-4479-AC0D-AE78DAFD5B86}"/>
              </a:ext>
            </a:extLst>
          </p:cNvPr>
          <p:cNvSpPr txBox="1"/>
          <p:nvPr/>
        </p:nvSpPr>
        <p:spPr>
          <a:xfrm>
            <a:off x="4959012" y="60648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DE1BB0"/>
                </a:solidFill>
              </a:rPr>
              <a:t>পড়ি ও লিখি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82D1D0-F97B-4B2F-ACE8-C90C7E067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41" y="1294594"/>
            <a:ext cx="3854989" cy="42688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356E1E-7747-4E34-AA3F-BBBB307C1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92" y="1294593"/>
            <a:ext cx="3677370" cy="4268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EB5DCA-17E7-4E9E-8391-F45AE836E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92" y="1294593"/>
            <a:ext cx="3677370" cy="4303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29D28A-93E9-4A5E-A83A-F58B1A588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41" y="1294593"/>
            <a:ext cx="3854989" cy="43039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049BA9-2CA3-4874-B2CD-B211820F6E7C}"/>
              </a:ext>
            </a:extLst>
          </p:cNvPr>
          <p:cNvSpPr txBox="1"/>
          <p:nvPr/>
        </p:nvSpPr>
        <p:spPr>
          <a:xfrm rot="16200000">
            <a:off x="-1007390" y="3291840"/>
            <a:ext cx="2103120" cy="274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Nonigopal das</a:t>
            </a:r>
          </a:p>
        </p:txBody>
      </p:sp>
    </p:spTree>
    <p:extLst>
      <p:ext uri="{BB962C8B-B14F-4D97-AF65-F5344CB8AC3E}">
        <p14:creationId xmlns:p14="http://schemas.microsoft.com/office/powerpoint/2010/main" val="1879907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কলস">
            <a:hlinkClick r:id="" action="ppaction://media"/>
            <a:extLst>
              <a:ext uri="{FF2B5EF4-FFF2-40B4-BE49-F238E27FC236}">
                <a16:creationId xmlns:a16="http://schemas.microsoft.com/office/drawing/2014/main" id="{1A3BEC06-186D-4F0C-A446-8D4251FAAD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9" name="কাক">
            <a:hlinkClick r:id="" action="ppaction://media"/>
            <a:extLst>
              <a:ext uri="{FF2B5EF4-FFF2-40B4-BE49-F238E27FC236}">
                <a16:creationId xmlns:a16="http://schemas.microsoft.com/office/drawing/2014/main" id="{54C9CA6C-0C06-4675-B1C5-6A8D532C17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7" name="কমলা">
            <a:hlinkClick r:id="" action="ppaction://media"/>
            <a:extLst>
              <a:ext uri="{FF2B5EF4-FFF2-40B4-BE49-F238E27FC236}">
                <a16:creationId xmlns:a16="http://schemas.microsoft.com/office/drawing/2014/main" id="{7EC3E322-150A-4498-A859-A6C50220D92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32834" y="3148201"/>
            <a:ext cx="609600" cy="609600"/>
          </a:xfrm>
          <a:prstGeom prst="rect">
            <a:avLst/>
          </a:prstGeom>
        </p:spPr>
      </p:pic>
      <p:pic>
        <p:nvPicPr>
          <p:cNvPr id="8" name="কলা">
            <a:hlinkClick r:id="" action="ppaction://media"/>
            <a:extLst>
              <a:ext uri="{FF2B5EF4-FFF2-40B4-BE49-F238E27FC236}">
                <a16:creationId xmlns:a16="http://schemas.microsoft.com/office/drawing/2014/main" id="{AF9484DE-DB0E-43DD-93DA-BA7A94DE1C9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27342" y="3178153"/>
            <a:ext cx="609600" cy="609600"/>
          </a:xfrm>
          <a:prstGeom prst="rect">
            <a:avLst/>
          </a:prstGeom>
        </p:spPr>
      </p:pic>
      <p:pic>
        <p:nvPicPr>
          <p:cNvPr id="5" name="কাঁঠাল">
            <a:hlinkClick r:id="" action="ppaction://media"/>
            <a:extLst>
              <a:ext uri="{FF2B5EF4-FFF2-40B4-BE49-F238E27FC236}">
                <a16:creationId xmlns:a16="http://schemas.microsoft.com/office/drawing/2014/main" id="{8A40EFED-10CD-4F73-AD2A-A8083F507BF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37668" y="3184385"/>
            <a:ext cx="609600" cy="609600"/>
          </a:xfrm>
          <a:prstGeom prst="rect">
            <a:avLst/>
          </a:prstGeom>
        </p:spPr>
      </p:pic>
      <p:sp>
        <p:nvSpPr>
          <p:cNvPr id="1769" name="TextBox 1768">
            <a:extLst>
              <a:ext uri="{FF2B5EF4-FFF2-40B4-BE49-F238E27FC236}">
                <a16:creationId xmlns:a16="http://schemas.microsoft.com/office/drawing/2014/main" id="{909730FC-212C-48B3-90E2-5A5C8906020E}"/>
              </a:ext>
            </a:extLst>
          </p:cNvPr>
          <p:cNvSpPr txBox="1"/>
          <p:nvPr/>
        </p:nvSpPr>
        <p:spPr>
          <a:xfrm>
            <a:off x="895530" y="536096"/>
            <a:ext cx="1069387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চল ‘ ক ' </a:t>
            </a:r>
            <a:r>
              <a:rPr lang="en-US" sz="2800" b="1" dirty="0" err="1">
                <a:solidFill>
                  <a:srgbClr val="7030A0"/>
                </a:solidFill>
              </a:rPr>
              <a:t>দ্বারা</a:t>
            </a:r>
            <a:r>
              <a:rPr lang="en-US" sz="2800" b="1" dirty="0">
                <a:solidFill>
                  <a:srgbClr val="7030A0"/>
                </a:solidFill>
              </a:rPr>
              <a:t> গঠিত </a:t>
            </a:r>
            <a:r>
              <a:rPr lang="en-US" sz="2800" b="1" dirty="0" err="1">
                <a:solidFill>
                  <a:srgbClr val="7030A0"/>
                </a:solidFill>
              </a:rPr>
              <a:t>আরও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কিছু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শব্দ</a:t>
            </a:r>
            <a:r>
              <a:rPr lang="en-US" sz="2800" b="1" dirty="0">
                <a:solidFill>
                  <a:srgbClr val="7030A0"/>
                </a:solidFill>
              </a:rPr>
              <a:t> শিখি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739503-94B4-45F5-9078-87B8869910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73" y="2445722"/>
            <a:ext cx="1905000" cy="190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42FF2C-0C79-451A-AF99-D8238C4597E3}"/>
              </a:ext>
            </a:extLst>
          </p:cNvPr>
          <p:cNvSpPr txBox="1"/>
          <p:nvPr/>
        </p:nvSpPr>
        <p:spPr>
          <a:xfrm>
            <a:off x="5143500" y="4381500"/>
            <a:ext cx="190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কাঁ</a:t>
            </a:r>
            <a:r>
              <a:rPr lang="en-US" sz="3200" b="1" dirty="0"/>
              <a:t>ঠাল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74171C-AB44-4614-B2A3-09C1567879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72" y="2445722"/>
            <a:ext cx="1901555" cy="190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62E6B4-7A80-4774-9534-FEA714ED7C7A}"/>
              </a:ext>
            </a:extLst>
          </p:cNvPr>
          <p:cNvSpPr txBox="1"/>
          <p:nvPr/>
        </p:nvSpPr>
        <p:spPr>
          <a:xfrm>
            <a:off x="5198873" y="4310781"/>
            <a:ext cx="190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</a:rPr>
              <a:t>ক</a:t>
            </a:r>
            <a:r>
              <a:rPr lang="bn-BD" sz="3600" b="1" dirty="0"/>
              <a:t>লা</a:t>
            </a:r>
            <a:endParaRPr lang="en-US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2D42E7-BCF0-478A-9543-FD13D8FFC6F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99" y="2481082"/>
            <a:ext cx="1905000" cy="1905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689AA9-0BEC-4923-98B5-56C58652D792}"/>
              </a:ext>
            </a:extLst>
          </p:cNvPr>
          <p:cNvSpPr txBox="1"/>
          <p:nvPr/>
        </p:nvSpPr>
        <p:spPr>
          <a:xfrm>
            <a:off x="5185134" y="439066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</a:rPr>
              <a:t>ক</a:t>
            </a:r>
            <a:r>
              <a:rPr lang="bn-BD" sz="3600" b="1" dirty="0"/>
              <a:t>মলা</a:t>
            </a: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96C96F-4C12-4D9E-A12E-584FE7293E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26" y="2424872"/>
            <a:ext cx="1905000" cy="19421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5AE24F-275F-4A6A-8506-6D23DBA879E0}"/>
              </a:ext>
            </a:extLst>
          </p:cNvPr>
          <p:cNvSpPr txBox="1"/>
          <p:nvPr/>
        </p:nvSpPr>
        <p:spPr>
          <a:xfrm>
            <a:off x="5555867" y="4309955"/>
            <a:ext cx="135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</a:rPr>
              <a:t>কা</a:t>
            </a:r>
            <a:r>
              <a:rPr lang="bn-BD" sz="4000" b="1" dirty="0"/>
              <a:t>ক</a:t>
            </a:r>
            <a:endParaRPr lang="en-US" sz="20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C963D9-BDC2-4ED5-BC1C-7F24EA2B0F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100" y="2443018"/>
            <a:ext cx="1905001" cy="19593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778D99-EACD-4681-B250-25AD98326A38}"/>
              </a:ext>
            </a:extLst>
          </p:cNvPr>
          <p:cNvSpPr txBox="1"/>
          <p:nvPr/>
        </p:nvSpPr>
        <p:spPr>
          <a:xfrm>
            <a:off x="5226701" y="428595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</a:rPr>
              <a:t>ক</a:t>
            </a:r>
            <a:r>
              <a:rPr lang="bn-BD" sz="4000" b="1" dirty="0"/>
              <a:t>লস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3A361B-2327-4ECE-A324-2E307D107F55}"/>
              </a:ext>
            </a:extLst>
          </p:cNvPr>
          <p:cNvSpPr txBox="1"/>
          <p:nvPr/>
        </p:nvSpPr>
        <p:spPr>
          <a:xfrm rot="16200000">
            <a:off x="-1216617" y="2851923"/>
            <a:ext cx="2433234" cy="182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Nonigopal das</a:t>
            </a:r>
          </a:p>
        </p:txBody>
      </p:sp>
    </p:spTree>
    <p:extLst>
      <p:ext uri="{BB962C8B-B14F-4D97-AF65-F5344CB8AC3E}">
        <p14:creationId xmlns:p14="http://schemas.microsoft.com/office/powerpoint/2010/main" val="1303159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3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69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98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" grpId="0"/>
      <p:bldP spid="4" grpId="1"/>
      <p:bldP spid="7" grpId="0"/>
      <p:bldP spid="7" grpId="1"/>
      <p:bldP spid="10" grpId="0"/>
      <p:bldP spid="10" grpId="1"/>
      <p:bldP spid="13" grpId="0"/>
      <p:bldP spid="13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খাতা">
            <a:hlinkClick r:id="" action="ppaction://media"/>
            <a:extLst>
              <a:ext uri="{FF2B5EF4-FFF2-40B4-BE49-F238E27FC236}">
                <a16:creationId xmlns:a16="http://schemas.microsoft.com/office/drawing/2014/main" id="{6BF528A3-199C-4EF0-963A-18220CC131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খই">
            <a:hlinkClick r:id="" action="ppaction://media"/>
            <a:extLst>
              <a:ext uri="{FF2B5EF4-FFF2-40B4-BE49-F238E27FC236}">
                <a16:creationId xmlns:a16="http://schemas.microsoft.com/office/drawing/2014/main" id="{9C43A2A3-D25C-426F-A0D8-9052BBA317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খড়">
            <a:hlinkClick r:id="" action="ppaction://media"/>
            <a:extLst>
              <a:ext uri="{FF2B5EF4-FFF2-40B4-BE49-F238E27FC236}">
                <a16:creationId xmlns:a16="http://schemas.microsoft.com/office/drawing/2014/main" id="{32A39998-9101-4D34-9BF0-F01062BE4DE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খামার">
            <a:hlinkClick r:id="" action="ppaction://media"/>
            <a:extLst>
              <a:ext uri="{FF2B5EF4-FFF2-40B4-BE49-F238E27FC236}">
                <a16:creationId xmlns:a16="http://schemas.microsoft.com/office/drawing/2014/main" id="{A493705B-0771-489F-8DC2-5C0760DE714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E706EF-11D4-4329-95E2-4B3AE9C9CDED}"/>
              </a:ext>
            </a:extLst>
          </p:cNvPr>
          <p:cNvSpPr txBox="1"/>
          <p:nvPr/>
        </p:nvSpPr>
        <p:spPr>
          <a:xfrm>
            <a:off x="569346" y="569344"/>
            <a:ext cx="1103893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          </a:t>
            </a:r>
            <a:r>
              <a:rPr lang="en-US" sz="3200" dirty="0">
                <a:solidFill>
                  <a:srgbClr val="7030A0"/>
                </a:solidFill>
              </a:rPr>
              <a:t>      </a:t>
            </a:r>
            <a:r>
              <a:rPr lang="en-US" sz="3200" b="1" dirty="0">
                <a:solidFill>
                  <a:srgbClr val="7030A0"/>
                </a:solidFill>
              </a:rPr>
              <a:t>চল ‘ </a:t>
            </a:r>
            <a:r>
              <a:rPr lang="bn-BD" sz="3200" b="1" dirty="0">
                <a:solidFill>
                  <a:srgbClr val="7030A0"/>
                </a:solidFill>
              </a:rPr>
              <a:t>খ</a:t>
            </a:r>
            <a:r>
              <a:rPr lang="en-US" sz="3200" b="1" dirty="0">
                <a:solidFill>
                  <a:srgbClr val="7030A0"/>
                </a:solidFill>
              </a:rPr>
              <a:t> '</a:t>
            </a:r>
            <a:r>
              <a:rPr lang="en-US" sz="3200" b="1" dirty="0" err="1">
                <a:solidFill>
                  <a:srgbClr val="7030A0"/>
                </a:solidFill>
              </a:rPr>
              <a:t>বর্ণ</a:t>
            </a:r>
            <a:r>
              <a:rPr lang="en-US" sz="3200" b="1" dirty="0">
                <a:solidFill>
                  <a:srgbClr val="7030A0"/>
                </a:solidFill>
              </a:rPr>
              <a:t> দিয়ে আর কি </a:t>
            </a:r>
            <a:r>
              <a:rPr lang="en-US" sz="3200" b="1" dirty="0" err="1">
                <a:solidFill>
                  <a:srgbClr val="7030A0"/>
                </a:solidFill>
              </a:rPr>
              <a:t>কি</a:t>
            </a:r>
            <a:r>
              <a:rPr lang="en-US" sz="3200" b="1" dirty="0">
                <a:solidFill>
                  <a:srgbClr val="7030A0"/>
                </a:solidFill>
              </a:rPr>
              <a:t> হয় শিখি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A31523-354E-4F0E-83B0-0EFEAB390F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37" y="2506580"/>
            <a:ext cx="2066925" cy="2066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AB6CC0-199A-486D-AF9C-EA307FFA83EB}"/>
              </a:ext>
            </a:extLst>
          </p:cNvPr>
          <p:cNvSpPr txBox="1"/>
          <p:nvPr/>
        </p:nvSpPr>
        <p:spPr>
          <a:xfrm>
            <a:off x="5048205" y="4462462"/>
            <a:ext cx="2081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</a:rPr>
              <a:t>খা</a:t>
            </a:r>
            <a:r>
              <a:rPr lang="bn-BD" sz="4000" b="1" dirty="0"/>
              <a:t>মার</a:t>
            </a: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618004-BAF5-44A5-9641-459E4F8F5D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62" y="2506624"/>
            <a:ext cx="2066881" cy="20668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B2F95B2-F851-48BA-9EED-79C81454217F}"/>
              </a:ext>
            </a:extLst>
          </p:cNvPr>
          <p:cNvSpPr txBox="1"/>
          <p:nvPr/>
        </p:nvSpPr>
        <p:spPr>
          <a:xfrm>
            <a:off x="5350581" y="4462462"/>
            <a:ext cx="1181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</a:rPr>
              <a:t>খ</a:t>
            </a:r>
            <a:r>
              <a:rPr lang="bn-BD" sz="4000" b="1" dirty="0"/>
              <a:t>ড়</a:t>
            </a:r>
            <a:endParaRPr lang="en-US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D2735D0-4F83-4138-91AE-43450B1CD9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18" y="2506579"/>
            <a:ext cx="2066925" cy="20669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81CC65D-A65D-4B17-BA5D-7B805349A5CC}"/>
              </a:ext>
            </a:extLst>
          </p:cNvPr>
          <p:cNvSpPr txBox="1"/>
          <p:nvPr/>
        </p:nvSpPr>
        <p:spPr>
          <a:xfrm>
            <a:off x="5626832" y="4517983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</a:rPr>
              <a:t>খ</a:t>
            </a:r>
            <a:r>
              <a:rPr lang="bn-BD" sz="4000" b="1" dirty="0"/>
              <a:t>ই</a:t>
            </a:r>
            <a:endParaRPr lang="en-US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BBBC86-F002-402A-BA3B-0B355CAA4B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075" y="2500361"/>
            <a:ext cx="2066881" cy="20620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679EB94-D932-4B13-9C7C-47401DC5A561}"/>
              </a:ext>
            </a:extLst>
          </p:cNvPr>
          <p:cNvSpPr txBox="1"/>
          <p:nvPr/>
        </p:nvSpPr>
        <p:spPr>
          <a:xfrm>
            <a:off x="5271962" y="458317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</a:rPr>
              <a:t>খা</a:t>
            </a:r>
            <a:r>
              <a:rPr lang="bn-BD" sz="4000" b="1" dirty="0"/>
              <a:t>তা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DF94B1-E2CC-4CD1-ACF4-9EB6DBE77FEB}"/>
              </a:ext>
            </a:extLst>
          </p:cNvPr>
          <p:cNvSpPr txBox="1"/>
          <p:nvPr/>
        </p:nvSpPr>
        <p:spPr>
          <a:xfrm>
            <a:off x="4417100" y="1417752"/>
            <a:ext cx="3357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দলীয় কাজ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EE20F0-4435-4EB8-BD8A-C7601063F04E}"/>
              </a:ext>
            </a:extLst>
          </p:cNvPr>
          <p:cNvSpPr txBox="1"/>
          <p:nvPr/>
        </p:nvSpPr>
        <p:spPr>
          <a:xfrm>
            <a:off x="1334125" y="21099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</a:rPr>
              <a:t>ক দল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9C4A18-F948-4364-8B18-74A258E85BBB}"/>
              </a:ext>
            </a:extLst>
          </p:cNvPr>
          <p:cNvSpPr txBox="1"/>
          <p:nvPr/>
        </p:nvSpPr>
        <p:spPr>
          <a:xfrm>
            <a:off x="8814216" y="2171456"/>
            <a:ext cx="167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</a:rPr>
              <a:t>খ দল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BA1037-E0E2-4A5C-A083-61FDD1C1FC94}"/>
              </a:ext>
            </a:extLst>
          </p:cNvPr>
          <p:cNvSpPr/>
          <p:nvPr/>
        </p:nvSpPr>
        <p:spPr>
          <a:xfrm>
            <a:off x="871674" y="2685488"/>
            <a:ext cx="2753702" cy="1487023"/>
          </a:xfrm>
          <a:prstGeom prst="ellipse">
            <a:avLst/>
          </a:prstGeom>
          <a:noFill/>
          <a:ln>
            <a:solidFill>
              <a:srgbClr val="DE1B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C00000"/>
                </a:solidFill>
              </a:rPr>
              <a:t>ক দিয়ে গঠিত কিছু শব্দ বল।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D3C192C-8C07-40BA-A376-465308604F84}"/>
              </a:ext>
            </a:extLst>
          </p:cNvPr>
          <p:cNvSpPr/>
          <p:nvPr/>
        </p:nvSpPr>
        <p:spPr>
          <a:xfrm>
            <a:off x="8289560" y="2836615"/>
            <a:ext cx="2728210" cy="1389523"/>
          </a:xfrm>
          <a:prstGeom prst="ellipse">
            <a:avLst/>
          </a:prstGeom>
          <a:noFill/>
          <a:ln>
            <a:solidFill>
              <a:srgbClr val="DE1B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C00000"/>
                </a:solidFill>
              </a:rPr>
              <a:t>খ দিয়ে গঠিত কিছু শব্দ বল।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3DF81F-9EE2-493F-B7F5-03A50BC9478F}"/>
              </a:ext>
            </a:extLst>
          </p:cNvPr>
          <p:cNvSpPr txBox="1"/>
          <p:nvPr/>
        </p:nvSpPr>
        <p:spPr>
          <a:xfrm rot="16200000">
            <a:off x="-1116188" y="2942839"/>
            <a:ext cx="239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Nonigopal das</a:t>
            </a:r>
          </a:p>
        </p:txBody>
      </p:sp>
    </p:spTree>
    <p:extLst>
      <p:ext uri="{BB962C8B-B14F-4D97-AF65-F5344CB8AC3E}">
        <p14:creationId xmlns:p14="http://schemas.microsoft.com/office/powerpoint/2010/main" val="396631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7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7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0"/>
                            </p:stCondLst>
                            <p:childTnLst>
                              <p:par>
                                <p:cTn id="1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8" grpId="0"/>
      <p:bldP spid="8" grpId="1"/>
      <p:bldP spid="19" grpId="0"/>
      <p:bldP spid="19" grpId="1"/>
      <p:bldP spid="23" grpId="0"/>
      <p:bldP spid="23" grpId="1"/>
      <p:bldP spid="26" grpId="0"/>
      <p:bldP spid="26" grpId="1"/>
      <p:bldP spid="10" grpId="0"/>
      <p:bldP spid="11" grpId="0"/>
      <p:bldP spid="13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304</Words>
  <Application>Microsoft Office PowerPoint</Application>
  <PresentationFormat>Widescreen</PresentationFormat>
  <Paragraphs>83</Paragraphs>
  <Slides>12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ARINDOM</cp:lastModifiedBy>
  <cp:revision>442</cp:revision>
  <dcterms:created xsi:type="dcterms:W3CDTF">2020-02-01T17:06:49Z</dcterms:created>
  <dcterms:modified xsi:type="dcterms:W3CDTF">2020-03-14T00:46:58Z</dcterms:modified>
</cp:coreProperties>
</file>