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6" r:id="rId6"/>
    <p:sldId id="258" r:id="rId7"/>
    <p:sldId id="262" r:id="rId8"/>
    <p:sldId id="261" r:id="rId9"/>
    <p:sldId id="263" r:id="rId10"/>
    <p:sldId id="264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C80ED-16EE-46A3-8CDD-88DAF28C8D9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0C535-139E-4E6F-814F-1961E32F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9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C80ED-16EE-46A3-8CDD-88DAF28C8D9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0C535-139E-4E6F-814F-1961E32F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4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C80ED-16EE-46A3-8CDD-88DAF28C8D9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0C535-139E-4E6F-814F-1961E32F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6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C80ED-16EE-46A3-8CDD-88DAF28C8D9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0C535-139E-4E6F-814F-1961E32F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4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C80ED-16EE-46A3-8CDD-88DAF28C8D9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0C535-139E-4E6F-814F-1961E32F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2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C80ED-16EE-46A3-8CDD-88DAF28C8D9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0C535-139E-4E6F-814F-1961E32F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9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C80ED-16EE-46A3-8CDD-88DAF28C8D9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0C535-139E-4E6F-814F-1961E32F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6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C80ED-16EE-46A3-8CDD-88DAF28C8D9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0C535-139E-4E6F-814F-1961E32F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0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C80ED-16EE-46A3-8CDD-88DAF28C8D9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0C535-139E-4E6F-814F-1961E32F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C80ED-16EE-46A3-8CDD-88DAF28C8D9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0C535-139E-4E6F-814F-1961E32F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C80ED-16EE-46A3-8CDD-88DAF28C8D9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90C535-139E-4E6F-814F-1961E32F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0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ultiply 6"/>
          <p:cNvSpPr/>
          <p:nvPr userDrawn="1"/>
        </p:nvSpPr>
        <p:spPr>
          <a:xfrm>
            <a:off x="1778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 userDrawn="1"/>
        </p:nvSpPr>
        <p:spPr>
          <a:xfrm>
            <a:off x="5080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 userDrawn="1"/>
        </p:nvSpPr>
        <p:spPr>
          <a:xfrm>
            <a:off x="8382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 userDrawn="1"/>
        </p:nvSpPr>
        <p:spPr>
          <a:xfrm>
            <a:off x="11684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 userDrawn="1"/>
        </p:nvSpPr>
        <p:spPr>
          <a:xfrm>
            <a:off x="14986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 userDrawn="1"/>
        </p:nvSpPr>
        <p:spPr>
          <a:xfrm>
            <a:off x="18288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 userDrawn="1"/>
        </p:nvSpPr>
        <p:spPr>
          <a:xfrm>
            <a:off x="21590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 userDrawn="1"/>
        </p:nvSpPr>
        <p:spPr>
          <a:xfrm>
            <a:off x="24892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 userDrawn="1"/>
        </p:nvSpPr>
        <p:spPr>
          <a:xfrm>
            <a:off x="28194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 userDrawn="1"/>
        </p:nvSpPr>
        <p:spPr>
          <a:xfrm>
            <a:off x="31496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 userDrawn="1"/>
        </p:nvSpPr>
        <p:spPr>
          <a:xfrm>
            <a:off x="34798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 userDrawn="1"/>
        </p:nvSpPr>
        <p:spPr>
          <a:xfrm>
            <a:off x="38100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 userDrawn="1"/>
        </p:nvSpPr>
        <p:spPr>
          <a:xfrm>
            <a:off x="41402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 userDrawn="1"/>
        </p:nvSpPr>
        <p:spPr>
          <a:xfrm>
            <a:off x="44704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 userDrawn="1"/>
        </p:nvSpPr>
        <p:spPr>
          <a:xfrm>
            <a:off x="48006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 userDrawn="1"/>
        </p:nvSpPr>
        <p:spPr>
          <a:xfrm>
            <a:off x="51308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 userDrawn="1"/>
        </p:nvSpPr>
        <p:spPr>
          <a:xfrm>
            <a:off x="54610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 userDrawn="1"/>
        </p:nvSpPr>
        <p:spPr>
          <a:xfrm>
            <a:off x="57912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 userDrawn="1"/>
        </p:nvSpPr>
        <p:spPr>
          <a:xfrm>
            <a:off x="61214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 userDrawn="1"/>
        </p:nvSpPr>
        <p:spPr>
          <a:xfrm>
            <a:off x="64516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 userDrawn="1"/>
        </p:nvSpPr>
        <p:spPr>
          <a:xfrm>
            <a:off x="67818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 userDrawn="1"/>
        </p:nvSpPr>
        <p:spPr>
          <a:xfrm>
            <a:off x="71120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 userDrawn="1"/>
        </p:nvSpPr>
        <p:spPr>
          <a:xfrm>
            <a:off x="74422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 userDrawn="1"/>
        </p:nvSpPr>
        <p:spPr>
          <a:xfrm>
            <a:off x="77724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/>
          <p:cNvSpPr/>
          <p:nvPr userDrawn="1"/>
        </p:nvSpPr>
        <p:spPr>
          <a:xfrm>
            <a:off x="81026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/>
          <p:cNvSpPr/>
          <p:nvPr userDrawn="1"/>
        </p:nvSpPr>
        <p:spPr>
          <a:xfrm>
            <a:off x="84328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/>
          <p:cNvSpPr/>
          <p:nvPr userDrawn="1"/>
        </p:nvSpPr>
        <p:spPr>
          <a:xfrm>
            <a:off x="87630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/>
          <p:cNvSpPr/>
          <p:nvPr userDrawn="1"/>
        </p:nvSpPr>
        <p:spPr>
          <a:xfrm>
            <a:off x="90932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y 34"/>
          <p:cNvSpPr/>
          <p:nvPr userDrawn="1"/>
        </p:nvSpPr>
        <p:spPr>
          <a:xfrm>
            <a:off x="94234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y 35"/>
          <p:cNvSpPr/>
          <p:nvPr userDrawn="1"/>
        </p:nvSpPr>
        <p:spPr>
          <a:xfrm>
            <a:off x="97536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y 36"/>
          <p:cNvSpPr/>
          <p:nvPr userDrawn="1"/>
        </p:nvSpPr>
        <p:spPr>
          <a:xfrm>
            <a:off x="100838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ltiply 37"/>
          <p:cNvSpPr/>
          <p:nvPr userDrawn="1"/>
        </p:nvSpPr>
        <p:spPr>
          <a:xfrm>
            <a:off x="104140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y 38"/>
          <p:cNvSpPr/>
          <p:nvPr userDrawn="1"/>
        </p:nvSpPr>
        <p:spPr>
          <a:xfrm>
            <a:off x="107442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 userDrawn="1"/>
        </p:nvSpPr>
        <p:spPr>
          <a:xfrm>
            <a:off x="110744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/>
          <p:cNvSpPr/>
          <p:nvPr userDrawn="1"/>
        </p:nvSpPr>
        <p:spPr>
          <a:xfrm>
            <a:off x="114046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y 41"/>
          <p:cNvSpPr/>
          <p:nvPr userDrawn="1"/>
        </p:nvSpPr>
        <p:spPr>
          <a:xfrm>
            <a:off x="11734800" y="152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ultiply 42"/>
          <p:cNvSpPr/>
          <p:nvPr userDrawn="1"/>
        </p:nvSpPr>
        <p:spPr>
          <a:xfrm>
            <a:off x="1524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ultiply 43"/>
          <p:cNvSpPr/>
          <p:nvPr userDrawn="1"/>
        </p:nvSpPr>
        <p:spPr>
          <a:xfrm>
            <a:off x="5080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ultiply 44"/>
          <p:cNvSpPr/>
          <p:nvPr userDrawn="1"/>
        </p:nvSpPr>
        <p:spPr>
          <a:xfrm>
            <a:off x="8382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ultiply 45"/>
          <p:cNvSpPr/>
          <p:nvPr userDrawn="1"/>
        </p:nvSpPr>
        <p:spPr>
          <a:xfrm>
            <a:off x="11684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ultiply 46"/>
          <p:cNvSpPr/>
          <p:nvPr userDrawn="1"/>
        </p:nvSpPr>
        <p:spPr>
          <a:xfrm>
            <a:off x="14986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ultiply 47"/>
          <p:cNvSpPr/>
          <p:nvPr userDrawn="1"/>
        </p:nvSpPr>
        <p:spPr>
          <a:xfrm>
            <a:off x="18288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ultiply 48"/>
          <p:cNvSpPr/>
          <p:nvPr userDrawn="1"/>
        </p:nvSpPr>
        <p:spPr>
          <a:xfrm>
            <a:off x="21590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ultiply 49"/>
          <p:cNvSpPr/>
          <p:nvPr userDrawn="1"/>
        </p:nvSpPr>
        <p:spPr>
          <a:xfrm>
            <a:off x="24892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Multiply 50"/>
          <p:cNvSpPr/>
          <p:nvPr userDrawn="1"/>
        </p:nvSpPr>
        <p:spPr>
          <a:xfrm>
            <a:off x="28194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ultiply 51"/>
          <p:cNvSpPr/>
          <p:nvPr userDrawn="1"/>
        </p:nvSpPr>
        <p:spPr>
          <a:xfrm>
            <a:off x="31496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Multiply 52"/>
          <p:cNvSpPr/>
          <p:nvPr userDrawn="1"/>
        </p:nvSpPr>
        <p:spPr>
          <a:xfrm>
            <a:off x="34798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ultiply 53"/>
          <p:cNvSpPr/>
          <p:nvPr userDrawn="1"/>
        </p:nvSpPr>
        <p:spPr>
          <a:xfrm>
            <a:off x="38100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ultiply 54"/>
          <p:cNvSpPr/>
          <p:nvPr userDrawn="1"/>
        </p:nvSpPr>
        <p:spPr>
          <a:xfrm>
            <a:off x="41402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ultiply 55"/>
          <p:cNvSpPr/>
          <p:nvPr userDrawn="1"/>
        </p:nvSpPr>
        <p:spPr>
          <a:xfrm>
            <a:off x="44704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 userDrawn="1"/>
        </p:nvSpPr>
        <p:spPr>
          <a:xfrm>
            <a:off x="48006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ultiply 57"/>
          <p:cNvSpPr/>
          <p:nvPr userDrawn="1"/>
        </p:nvSpPr>
        <p:spPr>
          <a:xfrm>
            <a:off x="51308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Multiply 58"/>
          <p:cNvSpPr/>
          <p:nvPr userDrawn="1"/>
        </p:nvSpPr>
        <p:spPr>
          <a:xfrm>
            <a:off x="54610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 userDrawn="1"/>
        </p:nvSpPr>
        <p:spPr>
          <a:xfrm>
            <a:off x="57912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ultiply 60"/>
          <p:cNvSpPr/>
          <p:nvPr userDrawn="1"/>
        </p:nvSpPr>
        <p:spPr>
          <a:xfrm>
            <a:off x="61214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Multiply 61"/>
          <p:cNvSpPr/>
          <p:nvPr userDrawn="1"/>
        </p:nvSpPr>
        <p:spPr>
          <a:xfrm>
            <a:off x="64516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 userDrawn="1"/>
        </p:nvSpPr>
        <p:spPr>
          <a:xfrm>
            <a:off x="67818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Multiply 63"/>
          <p:cNvSpPr/>
          <p:nvPr userDrawn="1"/>
        </p:nvSpPr>
        <p:spPr>
          <a:xfrm>
            <a:off x="71120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Multiply 64"/>
          <p:cNvSpPr/>
          <p:nvPr userDrawn="1"/>
        </p:nvSpPr>
        <p:spPr>
          <a:xfrm>
            <a:off x="74422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Multiply 65"/>
          <p:cNvSpPr/>
          <p:nvPr userDrawn="1"/>
        </p:nvSpPr>
        <p:spPr>
          <a:xfrm>
            <a:off x="77724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Multiply 66"/>
          <p:cNvSpPr/>
          <p:nvPr userDrawn="1"/>
        </p:nvSpPr>
        <p:spPr>
          <a:xfrm>
            <a:off x="81026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Multiply 67"/>
          <p:cNvSpPr/>
          <p:nvPr userDrawn="1"/>
        </p:nvSpPr>
        <p:spPr>
          <a:xfrm>
            <a:off x="84328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Multiply 68"/>
          <p:cNvSpPr/>
          <p:nvPr userDrawn="1"/>
        </p:nvSpPr>
        <p:spPr>
          <a:xfrm>
            <a:off x="87630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Multiply 69"/>
          <p:cNvSpPr/>
          <p:nvPr userDrawn="1"/>
        </p:nvSpPr>
        <p:spPr>
          <a:xfrm>
            <a:off x="90932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Multiply 70"/>
          <p:cNvSpPr/>
          <p:nvPr userDrawn="1"/>
        </p:nvSpPr>
        <p:spPr>
          <a:xfrm>
            <a:off x="94234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Multiply 71"/>
          <p:cNvSpPr/>
          <p:nvPr userDrawn="1"/>
        </p:nvSpPr>
        <p:spPr>
          <a:xfrm>
            <a:off x="97536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Multiply 72"/>
          <p:cNvSpPr/>
          <p:nvPr userDrawn="1"/>
        </p:nvSpPr>
        <p:spPr>
          <a:xfrm>
            <a:off x="100838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Multiply 73"/>
          <p:cNvSpPr/>
          <p:nvPr userDrawn="1"/>
        </p:nvSpPr>
        <p:spPr>
          <a:xfrm>
            <a:off x="104140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Multiply 74"/>
          <p:cNvSpPr/>
          <p:nvPr userDrawn="1"/>
        </p:nvSpPr>
        <p:spPr>
          <a:xfrm>
            <a:off x="107442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Multiply 75"/>
          <p:cNvSpPr/>
          <p:nvPr userDrawn="1"/>
        </p:nvSpPr>
        <p:spPr>
          <a:xfrm>
            <a:off x="11074400" y="6286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Multiply 76"/>
          <p:cNvSpPr/>
          <p:nvPr userDrawn="1"/>
        </p:nvSpPr>
        <p:spPr>
          <a:xfrm>
            <a:off x="11391900" y="62738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Multiply 77"/>
          <p:cNvSpPr/>
          <p:nvPr userDrawn="1"/>
        </p:nvSpPr>
        <p:spPr>
          <a:xfrm>
            <a:off x="165100" y="5080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Multiply 78"/>
          <p:cNvSpPr/>
          <p:nvPr userDrawn="1"/>
        </p:nvSpPr>
        <p:spPr>
          <a:xfrm>
            <a:off x="152400" y="8382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Multiply 79"/>
          <p:cNvSpPr/>
          <p:nvPr userDrawn="1"/>
        </p:nvSpPr>
        <p:spPr>
          <a:xfrm>
            <a:off x="152400" y="11811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Multiply 80"/>
          <p:cNvSpPr/>
          <p:nvPr userDrawn="1"/>
        </p:nvSpPr>
        <p:spPr>
          <a:xfrm>
            <a:off x="152400" y="15113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Multiply 81"/>
          <p:cNvSpPr/>
          <p:nvPr userDrawn="1"/>
        </p:nvSpPr>
        <p:spPr>
          <a:xfrm>
            <a:off x="152400" y="21717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Multiply 82"/>
          <p:cNvSpPr/>
          <p:nvPr userDrawn="1"/>
        </p:nvSpPr>
        <p:spPr>
          <a:xfrm>
            <a:off x="152400" y="25273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Multiply 83"/>
          <p:cNvSpPr/>
          <p:nvPr userDrawn="1"/>
        </p:nvSpPr>
        <p:spPr>
          <a:xfrm>
            <a:off x="139700" y="28702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Multiply 84"/>
          <p:cNvSpPr/>
          <p:nvPr userDrawn="1"/>
        </p:nvSpPr>
        <p:spPr>
          <a:xfrm>
            <a:off x="139700" y="32131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Multiply 85"/>
          <p:cNvSpPr/>
          <p:nvPr userDrawn="1"/>
        </p:nvSpPr>
        <p:spPr>
          <a:xfrm>
            <a:off x="127000" y="35560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Multiply 86"/>
          <p:cNvSpPr/>
          <p:nvPr userDrawn="1"/>
        </p:nvSpPr>
        <p:spPr>
          <a:xfrm>
            <a:off x="127000" y="42291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Multiply 87"/>
          <p:cNvSpPr/>
          <p:nvPr userDrawn="1"/>
        </p:nvSpPr>
        <p:spPr>
          <a:xfrm>
            <a:off x="139700" y="45593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Multiply 88"/>
          <p:cNvSpPr/>
          <p:nvPr userDrawn="1"/>
        </p:nvSpPr>
        <p:spPr>
          <a:xfrm>
            <a:off x="139700" y="49022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Multiply 89"/>
          <p:cNvSpPr/>
          <p:nvPr userDrawn="1"/>
        </p:nvSpPr>
        <p:spPr>
          <a:xfrm>
            <a:off x="139700" y="52197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Multiply 90"/>
          <p:cNvSpPr/>
          <p:nvPr userDrawn="1"/>
        </p:nvSpPr>
        <p:spPr>
          <a:xfrm>
            <a:off x="139700" y="55626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Multiply 91"/>
          <p:cNvSpPr/>
          <p:nvPr userDrawn="1"/>
        </p:nvSpPr>
        <p:spPr>
          <a:xfrm>
            <a:off x="139700" y="58928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Multiply 92"/>
          <p:cNvSpPr/>
          <p:nvPr userDrawn="1"/>
        </p:nvSpPr>
        <p:spPr>
          <a:xfrm>
            <a:off x="11734800" y="1587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Multiply 93"/>
          <p:cNvSpPr/>
          <p:nvPr userDrawn="1"/>
        </p:nvSpPr>
        <p:spPr>
          <a:xfrm>
            <a:off x="11722100" y="19431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Multiply 94"/>
          <p:cNvSpPr/>
          <p:nvPr userDrawn="1"/>
        </p:nvSpPr>
        <p:spPr>
          <a:xfrm>
            <a:off x="11722100" y="22987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Multiply 95"/>
          <p:cNvSpPr/>
          <p:nvPr userDrawn="1"/>
        </p:nvSpPr>
        <p:spPr>
          <a:xfrm>
            <a:off x="11709400" y="26543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Multiply 96"/>
          <p:cNvSpPr/>
          <p:nvPr userDrawn="1"/>
        </p:nvSpPr>
        <p:spPr>
          <a:xfrm>
            <a:off x="11709400" y="29972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Multiply 97"/>
          <p:cNvSpPr/>
          <p:nvPr userDrawn="1"/>
        </p:nvSpPr>
        <p:spPr>
          <a:xfrm>
            <a:off x="11709400" y="3365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Multiply 98"/>
          <p:cNvSpPr/>
          <p:nvPr userDrawn="1"/>
        </p:nvSpPr>
        <p:spPr>
          <a:xfrm>
            <a:off x="11709400" y="37338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Multiply 99"/>
          <p:cNvSpPr/>
          <p:nvPr userDrawn="1"/>
        </p:nvSpPr>
        <p:spPr>
          <a:xfrm>
            <a:off x="11709400" y="4089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Multiply 100"/>
          <p:cNvSpPr/>
          <p:nvPr userDrawn="1"/>
        </p:nvSpPr>
        <p:spPr>
          <a:xfrm>
            <a:off x="11709400" y="44450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Multiply 101"/>
          <p:cNvSpPr/>
          <p:nvPr userDrawn="1"/>
        </p:nvSpPr>
        <p:spPr>
          <a:xfrm>
            <a:off x="11709400" y="48006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Multiply 102"/>
          <p:cNvSpPr/>
          <p:nvPr userDrawn="1"/>
        </p:nvSpPr>
        <p:spPr>
          <a:xfrm>
            <a:off x="11709400" y="51562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Multiply 103"/>
          <p:cNvSpPr/>
          <p:nvPr userDrawn="1"/>
        </p:nvSpPr>
        <p:spPr>
          <a:xfrm>
            <a:off x="11709400" y="55372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Multiply 104"/>
          <p:cNvSpPr/>
          <p:nvPr userDrawn="1"/>
        </p:nvSpPr>
        <p:spPr>
          <a:xfrm>
            <a:off x="11722100" y="58928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Multiply 105"/>
          <p:cNvSpPr/>
          <p:nvPr userDrawn="1"/>
        </p:nvSpPr>
        <p:spPr>
          <a:xfrm>
            <a:off x="11722100" y="62611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Multiply 106"/>
          <p:cNvSpPr/>
          <p:nvPr userDrawn="1"/>
        </p:nvSpPr>
        <p:spPr>
          <a:xfrm>
            <a:off x="11734800" y="5334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Multiply 107"/>
          <p:cNvSpPr/>
          <p:nvPr userDrawn="1"/>
        </p:nvSpPr>
        <p:spPr>
          <a:xfrm>
            <a:off x="11734800" y="8890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Multiply 108"/>
          <p:cNvSpPr/>
          <p:nvPr userDrawn="1"/>
        </p:nvSpPr>
        <p:spPr>
          <a:xfrm>
            <a:off x="11734800" y="12319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Multiply 109"/>
          <p:cNvSpPr/>
          <p:nvPr userDrawn="1"/>
        </p:nvSpPr>
        <p:spPr>
          <a:xfrm>
            <a:off x="127000" y="38989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Multiply 110"/>
          <p:cNvSpPr/>
          <p:nvPr userDrawn="1"/>
        </p:nvSpPr>
        <p:spPr>
          <a:xfrm>
            <a:off x="152400" y="1841500"/>
            <a:ext cx="368300" cy="4318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6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m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9" y="1623682"/>
            <a:ext cx="69648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7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kern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6701" y="2619147"/>
            <a:ext cx="4599709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n-BD" sz="13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r>
              <a:rPr lang="bn-BD" sz="4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719" y="2799837"/>
            <a:ext cx="2686548" cy="24375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5447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11000" y="11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6032" y="791566"/>
            <a:ext cx="706954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জিনিসগুলোর হিসাব আবার লক্ষ্য করি...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5" t="24058" r="49231" b="43242"/>
          <a:stretch/>
        </p:blipFill>
        <p:spPr>
          <a:xfrm>
            <a:off x="1341007" y="1768746"/>
            <a:ext cx="3080873" cy="1580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ight Arrow 7"/>
          <p:cNvSpPr/>
          <p:nvPr/>
        </p:nvSpPr>
        <p:spPr>
          <a:xfrm>
            <a:off x="5227097" y="2456597"/>
            <a:ext cx="477671" cy="259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35091" y="1953906"/>
            <a:ext cx="441959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প্লেট ছিল ৫টি এবং প্রতি প্লেটে আপেল ছিল ২টি।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74" y="3607554"/>
            <a:ext cx="570023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আপেল গণনার গানিতিক বাক্যটি ছিল...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2968" y="4442347"/>
            <a:ext cx="488039" cy="92333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3" name="Plus 12"/>
          <p:cNvSpPr/>
          <p:nvPr/>
        </p:nvSpPr>
        <p:spPr>
          <a:xfrm>
            <a:off x="1405718" y="4735773"/>
            <a:ext cx="491319" cy="450376"/>
          </a:xfrm>
          <a:prstGeom prst="mathPlus">
            <a:avLst>
              <a:gd name="adj1" fmla="val 533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51478" y="4442347"/>
            <a:ext cx="488039" cy="92333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5" name="Plus 14"/>
          <p:cNvSpPr/>
          <p:nvPr/>
        </p:nvSpPr>
        <p:spPr>
          <a:xfrm>
            <a:off x="2581702" y="4724398"/>
            <a:ext cx="491319" cy="450376"/>
          </a:xfrm>
          <a:prstGeom prst="mathPlus">
            <a:avLst>
              <a:gd name="adj1" fmla="val 533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82106" y="4442347"/>
            <a:ext cx="488039" cy="92333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7" name="Plus 16"/>
          <p:cNvSpPr/>
          <p:nvPr/>
        </p:nvSpPr>
        <p:spPr>
          <a:xfrm>
            <a:off x="3675796" y="4740318"/>
            <a:ext cx="491319" cy="450376"/>
          </a:xfrm>
          <a:prstGeom prst="mathPlus">
            <a:avLst>
              <a:gd name="adj1" fmla="val 533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21611" y="4465086"/>
            <a:ext cx="488039" cy="92333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9" name="Plus 18"/>
          <p:cNvSpPr/>
          <p:nvPr/>
        </p:nvSpPr>
        <p:spPr>
          <a:xfrm>
            <a:off x="4660712" y="4701646"/>
            <a:ext cx="491319" cy="450376"/>
          </a:xfrm>
          <a:prstGeom prst="mathPlus">
            <a:avLst>
              <a:gd name="adj1" fmla="val 533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49731" y="4453710"/>
            <a:ext cx="488039" cy="92333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21" name="Equal 20"/>
          <p:cNvSpPr/>
          <p:nvPr/>
        </p:nvSpPr>
        <p:spPr>
          <a:xfrm>
            <a:off x="5727514" y="4690270"/>
            <a:ext cx="491319" cy="450376"/>
          </a:xfrm>
          <a:prstGeom prst="mathEqual">
            <a:avLst>
              <a:gd name="adj1" fmla="val 5338"/>
              <a:gd name="adj2" fmla="val 2388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82509" y="4453710"/>
            <a:ext cx="1251055" cy="92333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১০টি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1082" y="5506872"/>
            <a:ext cx="570023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আমরা ২, ৫ বার যোগ করেছি।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5226" y="5476391"/>
            <a:ext cx="10309463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সমস্যাটি আমরা আরেকটি গাণিতিক বাক্যে প্রকাশ করতে করতে পারি! </a:t>
            </a:r>
          </a:p>
        </p:txBody>
      </p:sp>
    </p:spTree>
    <p:extLst>
      <p:ext uri="{BB962C8B-B14F-4D97-AF65-F5344CB8AC3E}">
        <p14:creationId xmlns:p14="http://schemas.microsoft.com/office/powerpoint/2010/main" val="3433178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6032" y="791566"/>
            <a:ext cx="450901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গাণিতিক বাক্যটি হলো...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3307" y="1834425"/>
            <a:ext cx="488039" cy="92333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6" name="Multiply 5"/>
          <p:cNvSpPr/>
          <p:nvPr/>
        </p:nvSpPr>
        <p:spPr>
          <a:xfrm>
            <a:off x="5012408" y="2070985"/>
            <a:ext cx="491319" cy="450376"/>
          </a:xfrm>
          <a:prstGeom prst="mathMultiply">
            <a:avLst>
              <a:gd name="adj1" fmla="val 1102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01427" y="1823049"/>
            <a:ext cx="488039" cy="92333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Equal 7"/>
          <p:cNvSpPr/>
          <p:nvPr/>
        </p:nvSpPr>
        <p:spPr>
          <a:xfrm>
            <a:off x="6079210" y="2059609"/>
            <a:ext cx="491319" cy="450376"/>
          </a:xfrm>
          <a:prstGeom prst="mathEqual">
            <a:avLst>
              <a:gd name="adj1" fmla="val 5338"/>
              <a:gd name="adj2" fmla="val 2388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34206" y="1823049"/>
            <a:ext cx="849810" cy="92333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18562" y="3037115"/>
            <a:ext cx="329205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গুণ পাঁচ সমান দশ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18209" y="3850700"/>
            <a:ext cx="9545102" cy="769441"/>
            <a:chOff x="1118209" y="4399339"/>
            <a:chExt cx="7209865" cy="769441"/>
          </a:xfrm>
          <a:solidFill>
            <a:srgbClr val="FFC000"/>
          </a:solidFill>
        </p:grpSpPr>
        <p:sp>
          <p:nvSpPr>
            <p:cNvPr id="11" name="TextBox 10"/>
            <p:cNvSpPr txBox="1"/>
            <p:nvPr/>
          </p:nvSpPr>
          <p:spPr>
            <a:xfrm>
              <a:off x="1118209" y="4399339"/>
              <a:ext cx="7209865" cy="769441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 ধরণের হিসাবকে </a:t>
              </a:r>
              <a:r>
                <a:rPr lang="bn-IN" sz="44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গুণ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বলে এবং    এই প্রতীককে </a:t>
              </a:r>
              <a:r>
                <a:rPr lang="bn-IN" sz="44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গুণচিহ্ন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বলে।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Multiply 11"/>
            <p:cNvSpPr/>
            <p:nvPr/>
          </p:nvSpPr>
          <p:spPr>
            <a:xfrm>
              <a:off x="4828034" y="4399339"/>
              <a:ext cx="333496" cy="769441"/>
            </a:xfrm>
            <a:prstGeom prst="mathMultiply">
              <a:avLst>
                <a:gd name="adj1" fmla="val 10617"/>
              </a:avLst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689" y="4717055"/>
            <a:ext cx="7569560" cy="151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55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4957" y="673213"/>
            <a:ext cx="2312011" cy="578882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3000">
            <a:off x="409691" y="312471"/>
            <a:ext cx="1481137" cy="1576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6373">
            <a:off x="10344656" y="4860944"/>
            <a:ext cx="1481137" cy="1576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4839">
            <a:off x="478980" y="4819262"/>
            <a:ext cx="1481137" cy="1576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56979">
            <a:off x="10239722" y="416039"/>
            <a:ext cx="1481137" cy="1576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dobe Flash Player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4" t="15015" r="21932" b="9089"/>
          <a:stretch/>
        </p:blipFill>
        <p:spPr>
          <a:xfrm>
            <a:off x="2483893" y="1351132"/>
            <a:ext cx="7520074" cy="459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10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88240" y="928046"/>
            <a:ext cx="3863943" cy="802600"/>
          </a:xfrm>
          <a:prstGeom prst="flowChartOffpageConnector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9" t="17095" r="15373" b="8881"/>
          <a:stretch/>
        </p:blipFill>
        <p:spPr>
          <a:xfrm>
            <a:off x="3057106" y="2048553"/>
            <a:ext cx="6305266" cy="35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04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09" y="903316"/>
            <a:ext cx="4892311" cy="4715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4494" y="3200531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18000">
                <a:solidFill>
                  <a:srgbClr val="FF0000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4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1931370" y="859809"/>
            <a:ext cx="8140677" cy="1566770"/>
          </a:xfrm>
          <a:prstGeom prst="ellipse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2413420" y="2667000"/>
            <a:ext cx="7525063" cy="3048000"/>
          </a:xfrm>
          <a:prstGeom prst="roundRect">
            <a:avLst>
              <a:gd name="adj" fmla="val 0"/>
            </a:avLst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চাঁদ মিয়া </a:t>
            </a:r>
            <a:endParaRPr lang="bn-BD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শিক্ষক</a:t>
            </a:r>
            <a:endParaRPr lang="bn-IN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আধুয়া</a:t>
            </a:r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স</a:t>
            </a: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প্রা</a:t>
            </a: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বিদ্যালয়</a:t>
            </a:r>
          </a:p>
          <a:p>
            <a:pPr algn="ctr">
              <a:buNone/>
            </a:pP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জগন্নাথপুর</a:t>
            </a:r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80" y="3411940"/>
            <a:ext cx="2071726" cy="1588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4708" y="3411940"/>
            <a:ext cx="2125042" cy="16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74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>
          <a:xfrm flipH="1">
            <a:off x="3794077" y="1842443"/>
            <a:ext cx="4380931" cy="4107977"/>
          </a:xfrm>
          <a:prstGeom prst="cube">
            <a:avLst>
              <a:gd name="adj" fmla="val 561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b="1" dirty="0" smtClean="0">
                <a:ln w="13462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3600" b="1" dirty="0" smtClean="0">
                <a:ln w="13462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3462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গুণ</a:t>
            </a:r>
            <a:endParaRPr lang="bn-BD" sz="3600" b="1" dirty="0" smtClean="0">
              <a:ln w="13462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b="1" dirty="0" smtClean="0">
                <a:ln w="13462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IN" sz="3600" b="1" dirty="0" smtClean="0">
                <a:ln w="13462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গুণের ধারণা</a:t>
            </a:r>
            <a:r>
              <a:rPr lang="bn-IN" sz="3600" b="1" dirty="0" smtClean="0">
                <a:ln w="13462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IN" sz="3600" b="1" dirty="0" smtClean="0">
              <a:ln w="13462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b="1" dirty="0">
                <a:ln w="13462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3600" b="1" dirty="0">
                <a:ln w="13462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দ্বিতীয়   </a:t>
            </a:r>
            <a:endParaRPr lang="bn-BD" sz="3600" b="1" dirty="0">
              <a:ln w="13462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b="1" dirty="0">
                <a:ln w="13462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3600" b="1" dirty="0" smtClean="0">
                <a:ln w="13462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গণিত </a:t>
            </a:r>
            <a:endParaRPr lang="bn-IN" sz="3600" b="1" dirty="0" smtClean="0">
              <a:ln w="13462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b="1" dirty="0" smtClean="0">
                <a:ln w="13462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bn-IN" sz="3600" b="1" dirty="0" smtClean="0">
                <a:ln w="13462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১৬</a:t>
            </a:r>
            <a:r>
              <a:rPr lang="bn-IN" sz="3600" b="1" dirty="0" smtClean="0">
                <a:ln w="13462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/০৩/২০২০</a:t>
            </a:r>
            <a:endParaRPr lang="bn-IN" sz="3600" b="1" dirty="0" smtClean="0">
              <a:ln w="13462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b="1" dirty="0" smtClean="0">
                <a:ln w="13462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সময়: ৪০ মিনিট  </a:t>
            </a:r>
            <a:endParaRPr lang="bn-BD" sz="3600" b="1" dirty="0">
              <a:ln w="13462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b="1" dirty="0" smtClean="0">
              <a:ln w="13462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1249423" y="960069"/>
            <a:ext cx="3377168" cy="884238"/>
          </a:xfrm>
          <a:prstGeom prst="cube">
            <a:avLst>
              <a:gd name="adj" fmla="val 21913"/>
            </a:avLst>
          </a:prstGeom>
          <a:solidFill>
            <a:schemeClr val="accent4">
              <a:lumMod val="75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766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78425" y="2591841"/>
            <a:ext cx="7615791" cy="1434252"/>
          </a:xfrm>
          <a:prstGeom prst="flowChartAlternateProcess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txBody>
          <a:bodyPr/>
          <a:lstStyle/>
          <a:p>
            <a:pPr marL="0" indent="0" algn="just">
              <a:buNone/>
            </a:pPr>
            <a:r>
              <a:rPr lang="bn-IN" sz="36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শেষে শিক্ষার্থীরা... </a:t>
            </a:r>
          </a:p>
          <a:p>
            <a:pPr marL="0" indent="0" algn="just">
              <a:buNone/>
            </a:pPr>
            <a:r>
              <a:rPr lang="bn-IN" sz="36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১২.১- উপকরণ ব্যবহার করে গুণ করতে পারবে</a:t>
            </a:r>
            <a:r>
              <a:rPr lang="bn-IN" sz="36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86050" y="1057277"/>
            <a:ext cx="6772283" cy="942975"/>
            <a:chOff x="2686050" y="1057277"/>
            <a:chExt cx="6772283" cy="9429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600704" y="-1857377"/>
              <a:ext cx="942975" cy="677228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94077" y="1201000"/>
              <a:ext cx="42581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 smtClean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221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9" t="23995" r="22014" b="11860"/>
          <a:stretch/>
        </p:blipFill>
        <p:spPr>
          <a:xfrm>
            <a:off x="2400597" y="1472744"/>
            <a:ext cx="7587465" cy="3957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5" t="15773" r="23278" b="77281"/>
          <a:stretch/>
        </p:blipFill>
        <p:spPr>
          <a:xfrm>
            <a:off x="715347" y="749363"/>
            <a:ext cx="7388387" cy="7418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81916" y="5573263"/>
            <a:ext cx="736546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 প্রতিটি দোকানে কতটি করে জিনিস আছে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97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5" t="24058" r="49231" b="43242"/>
          <a:stretch/>
        </p:blipFill>
        <p:spPr>
          <a:xfrm>
            <a:off x="3074271" y="1727802"/>
            <a:ext cx="6210404" cy="3185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926776" y="5392124"/>
            <a:ext cx="456213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 কী ধরনের বস্তু আছে?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3587" y="5367098"/>
            <a:ext cx="1029495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 কতটি প্লেট এবং প্রতি প্লেটের মধ্যে কতটি করে আপেল আছে?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8945" y="5355726"/>
            <a:ext cx="927819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 ৫টি প্লেট এবং প্রতি প্লেটের মধ্যে ২টি করে আপেল আছে।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34781" y="5289938"/>
            <a:ext cx="51997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 মোট কতটি আপেল আছে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82881" y="5224150"/>
            <a:ext cx="51997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আপেল:  </a:t>
            </a:r>
          </a:p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২+২+২+২+২=১০টি আপেল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1566" y="745793"/>
            <a:ext cx="515885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 ও মিনা প্রথমে দেখলো...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113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accel="20000" decel="2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51" y="1905226"/>
            <a:ext cx="5200243" cy="3185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26776" y="5392124"/>
            <a:ext cx="456213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 কী ধরনের বস্তু আছে?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3587" y="5367100"/>
            <a:ext cx="1029495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 কতটি প্লেট এবং প্রতি প্লেটের মধ্যে কতটি করে আলু আছে? 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3013" y="5341658"/>
            <a:ext cx="927819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 ৫টি প্লেট এবং প্রতি প্লেটের মধ্যে ৩টি করে আলু আছে।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2917" y="5360273"/>
            <a:ext cx="51997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 মোট কতটি আলু আছে?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3897" y="5238217"/>
            <a:ext cx="362774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আলু:   </a:t>
            </a:r>
          </a:p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৩+৩+৩+৩+৩=১০টি আলু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566" y="745793"/>
            <a:ext cx="515885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 ও মিনা দেখলো...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980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accel="20000" decel="2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109" y="1700506"/>
            <a:ext cx="4720728" cy="3185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926776" y="5392124"/>
            <a:ext cx="456213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 কী ধরনের বস্তু আছে?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2227" y="5381166"/>
            <a:ext cx="951311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 কতটি প্লেট এবং প্রতি প্লেটের মধ্যে কতটি করে মাছ আছে? 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8096" y="5369794"/>
            <a:ext cx="927819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 ৩টি প্লেট এবং প্রতি প্লেটের মধ্যে ৪টি করে আপেল আছে।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2917" y="5360280"/>
            <a:ext cx="51997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 মোট কতটি মাছ আছে?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7458" y="5111609"/>
            <a:ext cx="519978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মাছ:   </a:t>
            </a:r>
          </a:p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৪+৪+৪=১২টি মাছ 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566" y="745793"/>
            <a:ext cx="515885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 ও মিনা এরপর দেখলো...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87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accel="20000" decel="2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68" y="1905226"/>
            <a:ext cx="5005609" cy="3185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26776" y="5392124"/>
            <a:ext cx="456213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 কী ধরনের বস্তু আছে?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4912" y="5285214"/>
            <a:ext cx="966261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 কতটি প্লেট এবং প্রতি প্লেটের মধ্যে কতটি করে কলা আছে? 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0143" y="5260200"/>
            <a:ext cx="886875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 ৪টি প্লেট এবং প্রতি প্লেটের মধ্যে ৫টি করে কলা আছে।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5725" y="5289938"/>
            <a:ext cx="51997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 মোট কতটি কলা আছে?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0743" y="5251450"/>
            <a:ext cx="51997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কলা:   </a:t>
            </a:r>
          </a:p>
          <a:p>
            <a:pPr algn="ctr"/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৫+৫+৫+৫=২০টি কলা 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566" y="745793"/>
            <a:ext cx="515885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 ও মিনা সবশেষে দেখলো...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91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accel="20000" decel="2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326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IMD</cp:lastModifiedBy>
  <cp:revision>32</cp:revision>
  <dcterms:created xsi:type="dcterms:W3CDTF">2020-03-15T14:03:33Z</dcterms:created>
  <dcterms:modified xsi:type="dcterms:W3CDTF">2020-03-15T19:02:15Z</dcterms:modified>
</cp:coreProperties>
</file>