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7" r:id="rId3"/>
    <p:sldId id="287" r:id="rId4"/>
    <p:sldId id="279" r:id="rId5"/>
    <p:sldId id="256" r:id="rId6"/>
    <p:sldId id="280" r:id="rId7"/>
    <p:sldId id="286" r:id="rId8"/>
    <p:sldId id="257" r:id="rId9"/>
    <p:sldId id="282" r:id="rId10"/>
    <p:sldId id="258" r:id="rId11"/>
    <p:sldId id="270" r:id="rId12"/>
    <p:sldId id="285" r:id="rId13"/>
    <p:sldId id="271" r:id="rId14"/>
    <p:sldId id="272" r:id="rId15"/>
    <p:sldId id="273" r:id="rId16"/>
    <p:sldId id="274" r:id="rId17"/>
    <p:sldId id="275" r:id="rId18"/>
    <p:sldId id="276" r:id="rId19"/>
    <p:sldId id="283" r:id="rId20"/>
    <p:sldId id="268" r:id="rId21"/>
    <p:sldId id="269" r:id="rId22"/>
    <p:sldId id="28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82843"/>
    <a:srgbClr val="506947"/>
    <a:srgbClr val="A05091"/>
    <a:srgbClr val="776E82"/>
    <a:srgbClr val="C32DA6"/>
    <a:srgbClr val="599797"/>
    <a:srgbClr val="FFCC66"/>
    <a:srgbClr val="FF6600"/>
    <a:srgbClr val="81668A"/>
    <a:srgbClr val="3F714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29" autoAdjust="0"/>
    <p:restoredTop sz="94660"/>
  </p:normalViewPr>
  <p:slideViewPr>
    <p:cSldViewPr snapToGrid="0">
      <p:cViewPr>
        <p:scale>
          <a:sx n="98" d="100"/>
          <a:sy n="98" d="100"/>
        </p:scale>
        <p:origin x="882" y="9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8030-AC97-423E-9990-C00E969D3840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C784-8903-48D4-948D-5EBA05CC5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3436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8030-AC97-423E-9990-C00E969D3840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C784-8903-48D4-948D-5EBA05CC5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1071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8030-AC97-423E-9990-C00E969D3840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C784-8903-48D4-948D-5EBA05CC5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4862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8030-AC97-423E-9990-C00E969D3840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C784-8903-48D4-948D-5EBA05CC5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7319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8030-AC97-423E-9990-C00E969D3840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C784-8903-48D4-948D-5EBA05CC5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7772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8030-AC97-423E-9990-C00E969D3840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C784-8903-48D4-948D-5EBA05CC5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330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8030-AC97-423E-9990-C00E969D3840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C784-8903-48D4-948D-5EBA05CC5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404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8030-AC97-423E-9990-C00E969D3840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C784-8903-48D4-948D-5EBA05CC5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4824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8030-AC97-423E-9990-C00E969D3840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C784-8903-48D4-948D-5EBA05CC5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1030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8030-AC97-423E-9990-C00E969D3840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C784-8903-48D4-948D-5EBA05CC5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164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8030-AC97-423E-9990-C00E969D3840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C784-8903-48D4-948D-5EBA05CC5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1108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E8030-AC97-423E-9990-C00E969D3840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2C784-8903-48D4-948D-5EBA05CC5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250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5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60000"/>
                <a:lumOff val="40000"/>
              </a:schemeClr>
            </a:gs>
            <a:gs pos="100000">
              <a:srgbClr val="00B050"/>
            </a:gs>
            <a:gs pos="100000">
              <a:schemeClr val="bg1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/>
            </a:gs>
            <a:gs pos="100000">
              <a:srgbClr val="776E82"/>
            </a:gs>
            <a:gs pos="100000">
              <a:schemeClr val="bg2">
                <a:lumMod val="75000"/>
              </a:schemeClr>
            </a:gs>
            <a:gs pos="100000">
              <a:schemeClr val="tx2">
                <a:lumMod val="60000"/>
                <a:lumOff val="40000"/>
              </a:schemeClr>
            </a:gs>
            <a:gs pos="100000">
              <a:schemeClr val="bg1">
                <a:lumMod val="75000"/>
              </a:schemeClr>
            </a:gs>
            <a:gs pos="100000">
              <a:schemeClr val="bg1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0" y="20052"/>
            <a:ext cx="4487779" cy="68379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66121" y="12700"/>
            <a:ext cx="4487779" cy="68379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937" y="951977"/>
            <a:ext cx="9249625" cy="4709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272134" y="2293624"/>
            <a:ext cx="76839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IN" sz="72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bn-IN" sz="72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sz="72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 smtClean="0"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b="1" dirty="0">
              <a:solidFill>
                <a:srgbClr val="FFFF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005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B050"/>
            </a:gs>
            <a:gs pos="100000">
              <a:srgbClr val="00B050"/>
            </a:gs>
            <a:gs pos="100000">
              <a:schemeClr val="bg1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/>
            </a:gs>
            <a:gs pos="99000">
              <a:schemeClr val="accent2">
                <a:lumMod val="40000"/>
                <a:lumOff val="60000"/>
              </a:schemeClr>
            </a:gs>
            <a:gs pos="100000">
              <a:schemeClr val="bg2">
                <a:lumMod val="75000"/>
              </a:schemeClr>
            </a:gs>
            <a:gs pos="100000">
              <a:schemeClr val="tx2">
                <a:lumMod val="60000"/>
                <a:lumOff val="40000"/>
              </a:schemeClr>
            </a:gs>
            <a:gs pos="100000">
              <a:schemeClr val="bg1">
                <a:lumMod val="75000"/>
              </a:schemeClr>
            </a:gs>
            <a:gs pos="100000">
              <a:schemeClr val="bg1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29944" y="1510093"/>
            <a:ext cx="4619558" cy="646331"/>
          </a:xfrm>
          <a:prstGeom prst="rect">
            <a:avLst/>
          </a:prstGeom>
          <a:solidFill>
            <a:srgbClr val="00B050"/>
          </a:solidFill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 পালায় ঘেরা জঙ্গল এলাকা।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7876" y="2907383"/>
            <a:ext cx="4631625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বালুর পলি জমে উৎপন্ন যে চর।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17876" y="4304673"/>
            <a:ext cx="4613491" cy="646331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সোনালি রঙের পাকা ধান।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29944" y="5643971"/>
            <a:ext cx="4631625" cy="646331"/>
          </a:xfrm>
          <a:prstGeom prst="rect">
            <a:avLst/>
          </a:prstGeom>
          <a:solidFill>
            <a:srgbClr val="0070C0"/>
          </a:solidFill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চিরকাল যে শিশুর মত সহজ।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4742680" y="46740"/>
            <a:ext cx="3510365" cy="744580"/>
          </a:xfrm>
          <a:prstGeom prst="cloud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64" y="961318"/>
            <a:ext cx="2718371" cy="14964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64" y="2561964"/>
            <a:ext cx="2718371" cy="13482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455" y="3982631"/>
            <a:ext cx="2702380" cy="12872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321" y="5342201"/>
            <a:ext cx="2681514" cy="1312729"/>
          </a:xfrm>
          <a:prstGeom prst="rect">
            <a:avLst/>
          </a:prstGeom>
        </p:spPr>
      </p:pic>
      <p:sp>
        <p:nvSpPr>
          <p:cNvPr id="19" name="Pentagon 18"/>
          <p:cNvSpPr/>
          <p:nvPr/>
        </p:nvSpPr>
        <p:spPr>
          <a:xfrm>
            <a:off x="838420" y="1261550"/>
            <a:ext cx="2118936" cy="744583"/>
          </a:xfrm>
          <a:prstGeom prst="homePlat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বনভূমি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Pentagon 19"/>
          <p:cNvSpPr/>
          <p:nvPr/>
        </p:nvSpPr>
        <p:spPr>
          <a:xfrm>
            <a:off x="838420" y="2858258"/>
            <a:ext cx="2118936" cy="744583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বালুচর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Pentagon 20"/>
          <p:cNvSpPr/>
          <p:nvPr/>
        </p:nvSpPr>
        <p:spPr>
          <a:xfrm>
            <a:off x="838420" y="4185282"/>
            <a:ext cx="2118936" cy="744583"/>
          </a:xfrm>
          <a:prstGeom prst="homePlate">
            <a:avLst/>
          </a:prstGeom>
          <a:solidFill>
            <a:schemeClr val="accent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সোনাধান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Pentagon 21"/>
          <p:cNvSpPr/>
          <p:nvPr/>
        </p:nvSpPr>
        <p:spPr>
          <a:xfrm>
            <a:off x="838420" y="5594844"/>
            <a:ext cx="2696044" cy="744583"/>
          </a:xfrm>
          <a:prstGeom prst="homePlate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চিরশিশু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648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B050"/>
            </a:gs>
            <a:gs pos="100000">
              <a:srgbClr val="00B050"/>
            </a:gs>
            <a:gs pos="100000">
              <a:schemeClr val="bg1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/>
            </a:gs>
            <a:gs pos="99000">
              <a:srgbClr val="776E82"/>
            </a:gs>
            <a:gs pos="100000">
              <a:schemeClr val="bg2">
                <a:lumMod val="75000"/>
              </a:schemeClr>
            </a:gs>
            <a:gs pos="100000">
              <a:schemeClr val="tx2">
                <a:lumMod val="60000"/>
                <a:lumOff val="40000"/>
              </a:schemeClr>
            </a:gs>
            <a:gs pos="100000">
              <a:schemeClr val="bg1">
                <a:lumMod val="75000"/>
              </a:schemeClr>
            </a:gs>
            <a:gs pos="100000">
              <a:schemeClr val="bg1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937" y="5760527"/>
            <a:ext cx="11044989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 শ্যামল বনভূমি মাঠ নদীতীর বালুচর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68" y="124303"/>
            <a:ext cx="5296893" cy="29970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211" y="124303"/>
            <a:ext cx="5450947" cy="29970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68" y="3216686"/>
            <a:ext cx="5296893" cy="25344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210" y="3205580"/>
            <a:ext cx="5450947" cy="25344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6716" y="6400705"/>
            <a:ext cx="11044989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সবখানে আছে বঙ্গবন্ধু শেখ মুজিবের ঘর।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67" y="1081162"/>
            <a:ext cx="2040207" cy="20402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372" y="3216686"/>
            <a:ext cx="1861257" cy="18612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374" y="3527189"/>
            <a:ext cx="1913403" cy="19134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914" y="1128257"/>
            <a:ext cx="2001243" cy="20012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478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2">
                <a:lumMod val="40000"/>
                <a:lumOff val="60000"/>
              </a:schemeClr>
            </a:gs>
            <a:gs pos="100000">
              <a:srgbClr val="00B050"/>
            </a:gs>
            <a:gs pos="100000">
              <a:schemeClr val="bg1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rgbClr val="882843"/>
            </a:gs>
            <a:gs pos="100000">
              <a:srgbClr val="776E82"/>
            </a:gs>
            <a:gs pos="99000">
              <a:srgbClr val="92D050"/>
            </a:gs>
            <a:gs pos="100000">
              <a:schemeClr val="tx2">
                <a:lumMod val="60000"/>
                <a:lumOff val="40000"/>
              </a:schemeClr>
            </a:gs>
            <a:gs pos="100000">
              <a:schemeClr val="bg1">
                <a:lumMod val="75000"/>
              </a:schemeClr>
            </a:gs>
            <a:gs pos="100000">
              <a:schemeClr val="bg1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161017_1216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5848" y="1720368"/>
            <a:ext cx="5565140" cy="3051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694865" y="276726"/>
            <a:ext cx="2707105" cy="769441"/>
          </a:xfrm>
          <a:prstGeom prst="rect">
            <a:avLst/>
          </a:prstGeom>
          <a:solidFill>
            <a:srgbClr val="00B050"/>
          </a:solidFill>
          <a:ln w="95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8342" y="5087590"/>
            <a:ext cx="11088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‘সবখানে আছে শেখ মুজিবের ঘর’ বাক্যটি দ্বারা কী বুঝানো হয়েছে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300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506947"/>
            </a:gs>
            <a:gs pos="100000">
              <a:srgbClr val="00B050"/>
            </a:gs>
            <a:gs pos="100000">
              <a:schemeClr val="bg1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/>
            </a:gs>
            <a:gs pos="100000">
              <a:srgbClr val="776E82"/>
            </a:gs>
            <a:gs pos="100000">
              <a:schemeClr val="bg2">
                <a:lumMod val="75000"/>
              </a:schemeClr>
            </a:gs>
            <a:gs pos="100000">
              <a:schemeClr val="tx2">
                <a:lumMod val="60000"/>
                <a:lumOff val="40000"/>
              </a:schemeClr>
            </a:gs>
            <a:gs pos="100000">
              <a:schemeClr val="bg1">
                <a:lumMod val="75000"/>
              </a:schemeClr>
            </a:gs>
            <a:gs pos="100000">
              <a:schemeClr val="bg1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096" y="1624264"/>
            <a:ext cx="5851578" cy="40056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422" y="5874344"/>
            <a:ext cx="11121794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সোনার দেশের মাঠে মাঠে ফলে সোনাধান রাশি রাশি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16096" cy="38476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135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60000"/>
                <a:lumOff val="40000"/>
              </a:schemeClr>
            </a:gs>
            <a:gs pos="100000">
              <a:srgbClr val="00B050"/>
            </a:gs>
            <a:gs pos="100000">
              <a:schemeClr val="bg1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/>
            </a:gs>
            <a:gs pos="100000">
              <a:srgbClr val="776E82"/>
            </a:gs>
            <a:gs pos="100000">
              <a:schemeClr val="bg2">
                <a:lumMod val="75000"/>
              </a:schemeClr>
            </a:gs>
            <a:gs pos="100000">
              <a:schemeClr val="tx2">
                <a:lumMod val="60000"/>
                <a:lumOff val="40000"/>
              </a:schemeClr>
            </a:gs>
            <a:gs pos="100000">
              <a:schemeClr val="bg1">
                <a:lumMod val="75000"/>
              </a:schemeClr>
            </a:gs>
            <a:gs pos="100000">
              <a:schemeClr val="bg1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95" y="171536"/>
            <a:ext cx="7945823" cy="43135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755" y="1506672"/>
            <a:ext cx="3686387" cy="421845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76197" y="5866905"/>
            <a:ext cx="11223321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ফসলের হাসি দেখে মনে হয় শেখ মুজিবের হাসি।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195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0105" y="5705766"/>
            <a:ext cx="11302558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শিশুর মধুর হাসিতে যখন ভরে বঙ্গালির ঘর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35726" y="215565"/>
            <a:ext cx="11213432" cy="5018171"/>
            <a:chOff x="1966533" y="2910639"/>
            <a:chExt cx="7375091" cy="37147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7874" y="2910639"/>
              <a:ext cx="7143750" cy="371475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6533" y="3104147"/>
              <a:ext cx="2851974" cy="35212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43749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599797"/>
            </a:gs>
            <a:gs pos="100000">
              <a:srgbClr val="00B050"/>
            </a:gs>
            <a:gs pos="100000">
              <a:schemeClr val="bg1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/>
            </a:gs>
            <a:gs pos="100000">
              <a:srgbClr val="776E82"/>
            </a:gs>
            <a:gs pos="100000">
              <a:schemeClr val="bg2">
                <a:lumMod val="75000"/>
              </a:schemeClr>
            </a:gs>
            <a:gs pos="100000">
              <a:schemeClr val="tx2">
                <a:lumMod val="60000"/>
                <a:lumOff val="40000"/>
              </a:schemeClr>
            </a:gs>
            <a:gs pos="100000">
              <a:schemeClr val="bg1">
                <a:lumMod val="75000"/>
              </a:schemeClr>
            </a:gs>
            <a:gs pos="100000">
              <a:schemeClr val="bg1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7" y="5530515"/>
            <a:ext cx="11044990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 হয় যেন শিশু হয়ে হাসে চিরশিশু মুজিবর।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137" y="144379"/>
            <a:ext cx="3994483" cy="48378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192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2">
                <a:lumMod val="40000"/>
                <a:lumOff val="60000"/>
              </a:schemeClr>
            </a:gs>
            <a:gs pos="100000">
              <a:srgbClr val="00B050"/>
            </a:gs>
            <a:gs pos="100000">
              <a:schemeClr val="bg1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/>
            </a:gs>
            <a:gs pos="100000">
              <a:srgbClr val="776E82"/>
            </a:gs>
            <a:gs pos="100000">
              <a:schemeClr val="bg2">
                <a:lumMod val="75000"/>
              </a:schemeClr>
            </a:gs>
            <a:gs pos="100000">
              <a:schemeClr val="tx2">
                <a:lumMod val="60000"/>
                <a:lumOff val="40000"/>
              </a:schemeClr>
            </a:gs>
            <a:gs pos="100000">
              <a:schemeClr val="bg1">
                <a:lumMod val="75000"/>
              </a:schemeClr>
            </a:gs>
            <a:gs pos="100000">
              <a:schemeClr val="bg1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88" y="120315"/>
            <a:ext cx="10551695" cy="55585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3609" y="5895473"/>
            <a:ext cx="11261557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বাঙালি যতদিন বেঁচে রইব এ বাংলায়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68" y="642192"/>
            <a:ext cx="3206415" cy="42056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793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428" y="5676422"/>
            <a:ext cx="11057629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 বাংলা ডাকবে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 আয় ঘরে ফিরে আয়।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147" y="199633"/>
            <a:ext cx="4283241" cy="44445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5" y="163177"/>
            <a:ext cx="3941624" cy="41990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03719">
            <a:off x="1470209" y="1850411"/>
            <a:ext cx="1524000" cy="114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249404">
            <a:off x="8685413" y="1495626"/>
            <a:ext cx="1524000" cy="114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021" y="2574758"/>
            <a:ext cx="2832201" cy="28472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709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85000"/>
              </a:schemeClr>
            </a:gs>
            <a:gs pos="100000">
              <a:srgbClr val="00B050"/>
            </a:gs>
            <a:gs pos="100000">
              <a:schemeClr val="bg1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/>
            </a:gs>
            <a:gs pos="100000">
              <a:srgbClr val="776E82"/>
            </a:gs>
            <a:gs pos="100000">
              <a:schemeClr val="bg2">
                <a:lumMod val="75000"/>
              </a:schemeClr>
            </a:gs>
            <a:gs pos="100000">
              <a:schemeClr val="tx2">
                <a:lumMod val="60000"/>
                <a:lumOff val="40000"/>
              </a:schemeClr>
            </a:gs>
            <a:gs pos="100000">
              <a:schemeClr val="bg1">
                <a:lumMod val="75000"/>
              </a:schemeClr>
            </a:gs>
            <a:gs pos="100000">
              <a:schemeClr val="bg1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4153" y="5558982"/>
            <a:ext cx="10558547" cy="70788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‘মুজিব আয় ঘরে ফিরে আয়।’ এই বাক্যের তাৎপর্য লিখ।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J:\Images\20150907-121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5952" y="1459508"/>
            <a:ext cx="7163844" cy="37724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 flipH="1">
            <a:off x="7498452" y="196337"/>
            <a:ext cx="4162688" cy="1015663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৭ মিনিট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289759" y="196335"/>
            <a:ext cx="3042988" cy="923330"/>
          </a:xfrm>
          <a:prstGeom prst="rect">
            <a:avLst/>
          </a:prstGeom>
          <a:noFill/>
          <a:ln w="12700">
            <a:solidFill>
              <a:srgbClr val="BF174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170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599797"/>
            </a:gs>
            <a:gs pos="100000">
              <a:srgbClr val="00B050"/>
            </a:gs>
            <a:gs pos="100000">
              <a:schemeClr val="bg1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/>
            </a:gs>
            <a:gs pos="100000">
              <a:srgbClr val="776E82"/>
            </a:gs>
            <a:gs pos="100000">
              <a:schemeClr val="bg2">
                <a:lumMod val="75000"/>
              </a:schemeClr>
            </a:gs>
            <a:gs pos="100000">
              <a:schemeClr val="tx2">
                <a:lumMod val="60000"/>
                <a:lumOff val="40000"/>
              </a:schemeClr>
            </a:gs>
            <a:gs pos="100000">
              <a:schemeClr val="bg1">
                <a:lumMod val="75000"/>
              </a:schemeClr>
            </a:gs>
            <a:gs pos="100000">
              <a:schemeClr val="bg1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2405029" y="0"/>
            <a:ext cx="3399692" cy="803564"/>
          </a:xfrm>
          <a:prstGeom prst="homePlate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400" b="1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478846" y="2151504"/>
            <a:ext cx="593708" cy="4349912"/>
            <a:chOff x="4390509" y="3089575"/>
            <a:chExt cx="354492" cy="3170099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585083" y="3089575"/>
              <a:ext cx="0" cy="3170099"/>
            </a:xfrm>
            <a:prstGeom prst="line">
              <a:avLst/>
            </a:prstGeom>
            <a:ln w="571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745001" y="3439061"/>
              <a:ext cx="0" cy="2205032"/>
            </a:xfrm>
            <a:prstGeom prst="line">
              <a:avLst/>
            </a:prstGeom>
            <a:ln w="5715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390509" y="3439061"/>
              <a:ext cx="4010" cy="2205032"/>
            </a:xfrm>
            <a:prstGeom prst="line">
              <a:avLst/>
            </a:prstGeom>
            <a:ln w="5715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ounded Rectangle 11"/>
          <p:cNvSpPr/>
          <p:nvPr/>
        </p:nvSpPr>
        <p:spPr>
          <a:xfrm>
            <a:off x="6307015" y="401782"/>
            <a:ext cx="4360986" cy="3924678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শ্রেণি: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ষষ্ঠ</a:t>
            </a:r>
            <a:endParaRPr lang="bn-BD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১ম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 পাঠ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পদ্য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সময়: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 মিনিট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53662" y="1266094"/>
            <a:ext cx="4501661" cy="272929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রৌশনারা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endParaRPr lang="en-US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শ্রীপুর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ইসলামিয়া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ফাজিল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বিজয়নগর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ব্রাহ্মণবাড়িয়া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bn-BD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১৬/০৩/২০ </a:t>
            </a:r>
            <a:endPara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Rowshonara</a:t>
            </a:r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1980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@gmail.com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795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CC66"/>
            </a:gs>
            <a:gs pos="100000">
              <a:srgbClr val="00B050"/>
            </a:gs>
            <a:gs pos="100000">
              <a:schemeClr val="bg1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/>
            </a:gs>
            <a:gs pos="100000">
              <a:srgbClr val="776E82"/>
            </a:gs>
            <a:gs pos="100000">
              <a:schemeClr val="bg2">
                <a:lumMod val="75000"/>
              </a:schemeClr>
            </a:gs>
            <a:gs pos="100000">
              <a:schemeClr val="tx2">
                <a:lumMod val="60000"/>
                <a:lumOff val="40000"/>
              </a:schemeClr>
            </a:gs>
            <a:gs pos="100000">
              <a:schemeClr val="bg1">
                <a:lumMod val="75000"/>
              </a:schemeClr>
            </a:gs>
            <a:gs pos="100000">
              <a:schemeClr val="bg1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1168" y="3015009"/>
            <a:ext cx="8019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 বাংলা চিরকাল কাকে ডাকবে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90796" y="247637"/>
            <a:ext cx="3021573" cy="769441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মূল্যায়ন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195" y="1585002"/>
            <a:ext cx="9388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রোকনুজ্জামান খান কত সালে মৃত্যু বরন করেন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3195" y="4222279"/>
            <a:ext cx="8754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 মধুর হাসিতে বাঙালির ঘর ভরে উঠে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516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60000"/>
                <a:lumOff val="40000"/>
              </a:schemeClr>
            </a:gs>
            <a:gs pos="100000">
              <a:srgbClr val="00B050"/>
            </a:gs>
            <a:gs pos="100000">
              <a:schemeClr val="bg1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/>
            </a:gs>
            <a:gs pos="100000">
              <a:srgbClr val="776E82"/>
            </a:gs>
            <a:gs pos="100000">
              <a:schemeClr val="bg2">
                <a:lumMod val="75000"/>
              </a:schemeClr>
            </a:gs>
            <a:gs pos="100000">
              <a:schemeClr val="tx2">
                <a:lumMod val="60000"/>
                <a:lumOff val="40000"/>
              </a:schemeClr>
            </a:gs>
            <a:gs pos="100000">
              <a:schemeClr val="bg1">
                <a:lumMod val="75000"/>
              </a:schemeClr>
            </a:gs>
            <a:gs pos="100000">
              <a:schemeClr val="bg1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2087" y="231594"/>
            <a:ext cx="3015628" cy="92333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বাড়ির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কাজ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860" y="1395555"/>
            <a:ext cx="6181725" cy="32606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117024" y="5323514"/>
            <a:ext cx="9906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পাঠের উদ্দেশ্য অনুসরণ করে ১০টি বাক্য লিখে আনবে।</a:t>
            </a:r>
          </a:p>
        </p:txBody>
      </p:sp>
    </p:spTree>
    <p:extLst>
      <p:ext uri="{BB962C8B-B14F-4D97-AF65-F5344CB8AC3E}">
        <p14:creationId xmlns="" xmlns:p14="http://schemas.microsoft.com/office/powerpoint/2010/main" val="150265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885" y="189427"/>
            <a:ext cx="8867274" cy="6728432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Oval 4"/>
          <p:cNvSpPr/>
          <p:nvPr/>
        </p:nvSpPr>
        <p:spPr>
          <a:xfrm>
            <a:off x="3555331" y="2266264"/>
            <a:ext cx="3435017" cy="257475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830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0672" y="2266545"/>
            <a:ext cx="207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1980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2">
                <a:lumMod val="40000"/>
                <a:lumOff val="60000"/>
              </a:schemeClr>
            </a:gs>
            <a:gs pos="100000">
              <a:srgbClr val="00B050"/>
            </a:gs>
            <a:gs pos="100000">
              <a:schemeClr val="bg1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rgbClr val="00B050"/>
            </a:gs>
            <a:gs pos="100000">
              <a:srgbClr val="776E82"/>
            </a:gs>
            <a:gs pos="94000">
              <a:schemeClr val="accent2">
                <a:lumMod val="60000"/>
                <a:lumOff val="40000"/>
              </a:schemeClr>
            </a:gs>
            <a:gs pos="100000">
              <a:schemeClr val="tx2">
                <a:lumMod val="60000"/>
                <a:lumOff val="40000"/>
              </a:schemeClr>
            </a:gs>
            <a:gs pos="100000">
              <a:schemeClr val="bg1">
                <a:lumMod val="75000"/>
              </a:schemeClr>
            </a:gs>
            <a:gs pos="100000">
              <a:schemeClr val="bg1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31" y="982089"/>
            <a:ext cx="3902243" cy="38762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61692" y="204536"/>
            <a:ext cx="4583723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মনযোগ দিয়ে দেখ ও বল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2584" y="4940379"/>
            <a:ext cx="8077201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কাকে দেখতে পাচ্ছ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0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A5CFDE"/>
            </a:gs>
            <a:gs pos="0">
              <a:srgbClr val="FFFF0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/>
            </a:gs>
            <a:gs pos="100000">
              <a:schemeClr val="accent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400" y="1162849"/>
            <a:ext cx="3994558" cy="364882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075102" y="513"/>
            <a:ext cx="8058988" cy="866447"/>
            <a:chOff x="1632958" y="639706"/>
            <a:chExt cx="8058988" cy="1051448"/>
          </a:xfrm>
        </p:grpSpPr>
        <p:sp>
          <p:nvSpPr>
            <p:cNvPr id="13" name="Rounded Rectangle 12"/>
            <p:cNvSpPr/>
            <p:nvPr/>
          </p:nvSpPr>
          <p:spPr>
            <a:xfrm>
              <a:off x="1632958" y="770347"/>
              <a:ext cx="8058988" cy="920807"/>
            </a:xfrm>
            <a:prstGeom prst="roundRect">
              <a:avLst/>
            </a:prstGeom>
            <a:solidFill>
              <a:srgbClr val="BF174B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3732256" y="639706"/>
              <a:ext cx="335540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6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 পাঠ</a:t>
              </a:r>
              <a:endPara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200412" y="4826912"/>
            <a:ext cx="15440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43333" y="5865604"/>
            <a:ext cx="27574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রোকনুজ্জামান খান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518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9088" y="2944563"/>
            <a:ext cx="10407312" cy="3416320"/>
          </a:xfrm>
          <a:prstGeom prst="rect">
            <a:avLst/>
          </a:prstGeom>
          <a:solidFill>
            <a:srgbClr val="00B0F0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ষে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র্থীরা-</a:t>
            </a: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১) কবি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বলতে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২)   কবিতায়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ব্যবহৃত নতুন শব্দের অর্থ বলতে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  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কবিতাটি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শুদ্ধ উচ্চারণে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আবৃত্তি করতে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 পাঠের উদ্দেশ্য বলতে ও লিখতে পারবে।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৫) ‘মুজিব’ কবিতার মর্মার্থ বর্ণনা করতে পারবে।    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9314" y="240906"/>
            <a:ext cx="4531693" cy="116200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4000" b="1" dirty="0" err="1" smtClean="0">
                <a:solidFill>
                  <a:srgbClr val="1E21A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solidFill>
                <a:srgbClr val="1E21A2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Decision 3"/>
          <p:cNvSpPr/>
          <p:nvPr/>
        </p:nvSpPr>
        <p:spPr>
          <a:xfrm>
            <a:off x="1845510" y="1580408"/>
            <a:ext cx="4054642" cy="324852"/>
          </a:xfrm>
          <a:prstGeom prst="flowChartDecision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/>
          </a:p>
        </p:txBody>
      </p:sp>
      <p:sp>
        <p:nvSpPr>
          <p:cNvPr id="5" name="Flowchart: Terminator 4"/>
          <p:cNvSpPr/>
          <p:nvPr/>
        </p:nvSpPr>
        <p:spPr>
          <a:xfrm>
            <a:off x="1845510" y="2123849"/>
            <a:ext cx="4511842" cy="252664"/>
          </a:xfrm>
          <a:prstGeom prst="flowChartTerminator">
            <a:avLst/>
          </a:prstGeom>
          <a:solidFill>
            <a:srgbClr val="A3433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endParaRPr lang="en-US"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5" y="438411"/>
            <a:ext cx="1508584" cy="64195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828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136" y="1764521"/>
            <a:ext cx="6905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উদ্দেশ্যঃ-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3887" y="2895436"/>
            <a:ext cx="8311240" cy="193899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 রহমানকে ভালবাসার মাধ্যমে শিক্ষার্থীদের মধ্যে দেশপ্রেম ও মানুষের প্রতি মমত্ববোধ জাগিয়ে তোলা।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059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2">
                <a:lumMod val="40000"/>
                <a:lumOff val="60000"/>
              </a:schemeClr>
            </a:gs>
            <a:gs pos="56000">
              <a:schemeClr val="accent1">
                <a:lumMod val="60000"/>
                <a:lumOff val="40000"/>
              </a:schemeClr>
            </a:gs>
            <a:gs pos="100000">
              <a:schemeClr val="bg1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/>
            </a:gs>
            <a:gs pos="81000">
              <a:srgbClr val="DEC9BD"/>
            </a:gs>
            <a:gs pos="0">
              <a:schemeClr val="tx2">
                <a:lumMod val="60000"/>
                <a:lumOff val="40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ultidocument 24"/>
          <p:cNvSpPr/>
          <p:nvPr/>
        </p:nvSpPr>
        <p:spPr>
          <a:xfrm>
            <a:off x="156126" y="162009"/>
            <a:ext cx="2939143" cy="711739"/>
          </a:xfrm>
          <a:prstGeom prst="flowChartMultidocumen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02629" y="5983744"/>
            <a:ext cx="3997183" cy="1323439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রোকনুজ্জামান খান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22" y="1962787"/>
            <a:ext cx="2860129" cy="26906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" name="Oval 39"/>
          <p:cNvSpPr/>
          <p:nvPr/>
        </p:nvSpPr>
        <p:spPr>
          <a:xfrm>
            <a:off x="5667264" y="4545292"/>
            <a:ext cx="2655067" cy="2312708"/>
          </a:xfrm>
          <a:prstGeom prst="ellipse">
            <a:avLst/>
          </a:prstGeom>
          <a:gradFill>
            <a:gsLst>
              <a:gs pos="84000">
                <a:schemeClr val="accent2">
                  <a:lumMod val="60000"/>
                  <a:lumOff val="40000"/>
                </a:schemeClr>
              </a:gs>
              <a:gs pos="0">
                <a:srgbClr val="00B050"/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দৈনিক মিল্লাত,সাপ্তাহিক পূর্বদেশ,পাকিস্থান ফিচার সিন্ডিকেট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2453986" y="4393283"/>
            <a:ext cx="2811062" cy="2322182"/>
          </a:xfrm>
          <a:prstGeom prst="ellipse">
            <a:avLst/>
          </a:prstGeom>
          <a:gradFill>
            <a:gsLst>
              <a:gs pos="26000">
                <a:srgbClr val="30D043"/>
              </a:gs>
              <a:gs pos="82000">
                <a:srgbClr val="C32DA6"/>
              </a:gs>
              <a:gs pos="0">
                <a:srgbClr val="BBD5ED"/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হাট্টিমা টিম,খোকন খোকন ডাক পাড়ি,আজব হলেও গুজব নয়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8915841" y="2449581"/>
            <a:ext cx="2895686" cy="2338189"/>
          </a:xfrm>
          <a:prstGeom prst="ellipse">
            <a:avLst/>
          </a:prstGeom>
          <a:gradFill>
            <a:gsLst>
              <a:gs pos="22000">
                <a:srgbClr val="FFC000"/>
              </a:gs>
              <a:gs pos="74000">
                <a:srgbClr val="00B0F0"/>
              </a:gs>
              <a:gs pos="0">
                <a:srgbClr val="BBD5ED"/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পেশায় তিনি একজন সাংবাদিক,পরিচিতি দাদাভাই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667264" y="0"/>
            <a:ext cx="2493916" cy="1941030"/>
          </a:xfrm>
          <a:prstGeom prst="ellipse">
            <a:avLst/>
          </a:prstGeom>
          <a:gradFill>
            <a:gsLst>
              <a:gs pos="26000">
                <a:schemeClr val="accent2"/>
              </a:gs>
              <a:gs pos="82000">
                <a:schemeClr val="accent5">
                  <a:lumMod val="75000"/>
                </a:schemeClr>
              </a:gs>
              <a:gs pos="0">
                <a:srgbClr val="BBD5ED"/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১৯৯৯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৩রা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248686" y="1752892"/>
            <a:ext cx="2767263" cy="2454443"/>
          </a:xfrm>
          <a:prstGeom prst="ellipse">
            <a:avLst/>
          </a:prstGeom>
          <a:gradFill>
            <a:gsLst>
              <a:gs pos="100000">
                <a:schemeClr val="accent4"/>
              </a:gs>
              <a:gs pos="0">
                <a:srgbClr val="BBD5ED"/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একাডেমি সাহিত্য ও শিশু একাডেমি পুরষ্কার এবং একুশে পদক,জসীমউদদ্দীন স্বর্ণপদক ও স্বাধীনতা পুরষ্কার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9045332" y="42175"/>
            <a:ext cx="2636704" cy="2270898"/>
          </a:xfrm>
          <a:prstGeom prst="ellipse">
            <a:avLst/>
          </a:prstGeom>
          <a:gradFill flip="none" rotWithShape="1">
            <a:gsLst>
              <a:gs pos="27000">
                <a:srgbClr val="92D050"/>
              </a:gs>
              <a:gs pos="68000">
                <a:schemeClr val="accent2"/>
              </a:gs>
              <a:gs pos="0">
                <a:srgbClr val="BBD5ED"/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  ১৯২৫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৯ই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ফরিদপুর জেলায়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049" y="-127979"/>
            <a:ext cx="2808975" cy="261120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694" y="2313073"/>
            <a:ext cx="3177948" cy="261120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033" y="4416910"/>
            <a:ext cx="2985596" cy="253504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48" y="4167662"/>
            <a:ext cx="3063047" cy="272050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24" y="1357512"/>
            <a:ext cx="3484539" cy="30357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698" y="-272911"/>
            <a:ext cx="2822931" cy="22229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210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B050"/>
            </a:gs>
            <a:gs pos="100000">
              <a:srgbClr val="00B050"/>
            </a:gs>
            <a:gs pos="100000">
              <a:schemeClr val="bg1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/>
            </a:gs>
            <a:gs pos="100000">
              <a:srgbClr val="DEC9BD"/>
            </a:gs>
            <a:gs pos="37000">
              <a:schemeClr val="tx2">
                <a:lumMod val="60000"/>
                <a:lumOff val="40000"/>
              </a:schemeClr>
            </a:gs>
            <a:gs pos="100000">
              <a:schemeClr val="bg1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riting-CatalinPet_2405246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198" y="1883774"/>
            <a:ext cx="3404639" cy="21400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 flipH="1">
            <a:off x="633045" y="164123"/>
            <a:ext cx="3688303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9413631" y="400109"/>
            <a:ext cx="2010882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২ মিনিট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85176" y="4407016"/>
            <a:ext cx="5123812" cy="83099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রোকনুজ্জামান খান কোথায় ও কত সালে জন্ম গ্রহন করেন?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05055" y="5494072"/>
            <a:ext cx="5503933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কোন নামে সমধিক পরিচিত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987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369</Words>
  <Application>Microsoft Office PowerPoint</Application>
  <PresentationFormat>Custom</PresentationFormat>
  <Paragraphs>68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M.A.RASHID</dc:creator>
  <cp:lastModifiedBy>Shurid</cp:lastModifiedBy>
  <cp:revision>83</cp:revision>
  <dcterms:created xsi:type="dcterms:W3CDTF">2017-03-25T13:24:25Z</dcterms:created>
  <dcterms:modified xsi:type="dcterms:W3CDTF">2020-03-16T06:48:11Z</dcterms:modified>
</cp:coreProperties>
</file>