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59" r:id="rId6"/>
    <p:sldId id="261" r:id="rId7"/>
    <p:sldId id="269" r:id="rId8"/>
    <p:sldId id="262" r:id="rId9"/>
    <p:sldId id="264" r:id="rId10"/>
    <p:sldId id="263" r:id="rId11"/>
    <p:sldId id="270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85992" autoAdjust="0"/>
  </p:normalViewPr>
  <p:slideViewPr>
    <p:cSldViewPr snapToGrid="0">
      <p:cViewPr varScale="1">
        <p:scale>
          <a:sx n="55" d="100"/>
          <a:sy n="55" d="100"/>
        </p:scale>
        <p:origin x="6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9FE75F-848D-408A-A532-BD4D06E7D5A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7428B1-2CBE-4A81-A274-408FA4487FD5}">
      <dgm:prSet phldrT="[Text]" custT="1"/>
      <dgm:spPr/>
      <dgm:t>
        <a:bodyPr/>
        <a:lstStyle/>
        <a:p>
          <a:r>
            <a:rPr lang="bn-IN" sz="6000" dirty="0" smtClean="0">
              <a:latin typeface="NikoshBAN" panose="02000000000000000000" pitchFamily="2" charset="0"/>
              <a:cs typeface="NikoshBAN" panose="02000000000000000000" pitchFamily="2" charset="0"/>
            </a:rPr>
            <a:t>শিখনফল </a:t>
          </a:r>
          <a:endParaRPr lang="en-US" sz="6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3974AD-4946-402D-9901-A48A3515332E}" type="parTrans" cxnId="{529E4507-06A7-444D-9F91-B85AA0BC604B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DC65E9-EA2B-455E-B26E-C3CD4A3D05D0}" type="sibTrans" cxnId="{529E4507-06A7-444D-9F91-B85AA0BC604B}">
      <dgm:prSet custT="1"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5B7058-A5D8-4E7D-8B30-4A1882D40F2E}">
      <dgm:prSet phldrT="[Text]" custT="1"/>
      <dgm:spPr>
        <a:solidFill>
          <a:srgbClr val="FF0000"/>
        </a:solidFill>
      </dgm:spPr>
      <dgm:t>
        <a:bodyPr/>
        <a:lstStyle/>
        <a:p>
          <a:r>
            <a:rPr lang="bn-IN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৯.১.৩- ‘+’ ও ‘=’ চিহ্ন চিনে বলতে পারবে,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3F96A22-1787-4E5F-BE77-2EE2D542392F}" type="parTrans" cxnId="{106B836E-4DE3-44FB-B7B7-D0CDC599F94E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DB1B16-38D6-4BE9-85E3-6101D5B67E7A}" type="sibTrans" cxnId="{106B836E-4DE3-44FB-B7B7-D0CDC599F94E}">
      <dgm:prSet custT="1"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7078B9-B420-47E8-8081-23003F5CBA72}">
      <dgm:prSet phldrT="[Text]" custT="1"/>
      <dgm:spPr>
        <a:solidFill>
          <a:srgbClr val="FF0000"/>
        </a:solidFill>
      </dgm:spPr>
      <dgm:t>
        <a:bodyPr/>
        <a:lstStyle/>
        <a:p>
          <a:pPr algn="l"/>
          <a:r>
            <a:rPr lang="bn-IN" sz="4000" dirty="0" smtClean="0">
              <a:latin typeface="NikoshBAN" panose="02000000000000000000" pitchFamily="2" charset="0"/>
              <a:cs typeface="NikoshBAN" panose="02000000000000000000" pitchFamily="2" charset="0"/>
            </a:rPr>
            <a:t>৯.১.২-উপকরণের সাহায্যে সংখ্যা যোগ করে প্রতীকের মাধ্যমে প্রকাশ করতে পারবে।   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0294D1-0E12-4AE2-8DCC-8286826D921A}" type="parTrans" cxnId="{E5751CCD-C534-46C5-B99D-6022FFCFDCA4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D18393-9F6C-421F-8BB9-B8053A369671}" type="sibTrans" cxnId="{E5751CCD-C534-46C5-B99D-6022FFCFDCA4}">
      <dgm:prSet custT="1"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B0425A-7732-4E1B-A07C-8F79A1189D4F}" type="pres">
      <dgm:prSet presAssocID="{8E9FE75F-848D-408A-A532-BD4D06E7D5A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EF01DC-4ABD-45D9-B301-F83F80C844D3}" type="pres">
      <dgm:prSet presAssocID="{0C7428B1-2CBE-4A81-A274-408FA4487FD5}" presName="node" presStyleLbl="node1" presStyleIdx="0" presStyleCnt="3" custRadScaleRad="85558" custRadScaleInc="-16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753EF-2B9D-42C3-BE07-B0A9139ECCD6}" type="pres">
      <dgm:prSet presAssocID="{D5DC65E9-EA2B-455E-B26E-C3CD4A3D05D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60C475F-6FEA-434B-9201-1E2B90FEAA97}" type="pres">
      <dgm:prSet presAssocID="{D5DC65E9-EA2B-455E-B26E-C3CD4A3D05D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131C1A9-8151-4A4A-94AF-117E27FA18F4}" type="pres">
      <dgm:prSet presAssocID="{6C5B7058-A5D8-4E7D-8B30-4A1882D40F2E}" presName="node" presStyleLbl="node1" presStyleIdx="1" presStyleCnt="3" custScaleX="152384" custScaleY="180377" custRadScaleRad="97176" custRadScaleInc="-26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3B3B4E-0EE7-4898-BE8F-27DAE6787520}" type="pres">
      <dgm:prSet presAssocID="{5EDB1B16-38D6-4BE9-85E3-6101D5B67E7A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4B0D02E-4E50-4A33-8E7F-4FD179D27C31}" type="pres">
      <dgm:prSet presAssocID="{5EDB1B16-38D6-4BE9-85E3-6101D5B67E7A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5BBD1AA-8D80-48E4-A6A0-9F1F1F45BB79}" type="pres">
      <dgm:prSet presAssocID="{087078B9-B420-47E8-8081-23003F5CBA72}" presName="node" presStyleLbl="node1" presStyleIdx="2" presStyleCnt="3" custScaleX="150681" custScaleY="179796" custRadScaleRad="100810" custRadScaleInc="25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BA222-BF02-4777-A2E0-E5517B76B198}" type="pres">
      <dgm:prSet presAssocID="{F1D18393-9F6C-421F-8BB9-B8053A369671}" presName="sibTrans" presStyleLbl="sibTrans2D1" presStyleIdx="2" presStyleCnt="3"/>
      <dgm:spPr/>
      <dgm:t>
        <a:bodyPr/>
        <a:lstStyle/>
        <a:p>
          <a:endParaRPr lang="en-US"/>
        </a:p>
      </dgm:t>
    </dgm:pt>
    <dgm:pt modelId="{79B82F56-9AFF-407F-B625-60C1036F3317}" type="pres">
      <dgm:prSet presAssocID="{F1D18393-9F6C-421F-8BB9-B8053A369671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65240BE-C40F-48F5-8DD0-821F1948E042}" type="presOf" srcId="{D5DC65E9-EA2B-455E-B26E-C3CD4A3D05D0}" destId="{EC0753EF-2B9D-42C3-BE07-B0A9139ECCD6}" srcOrd="0" destOrd="0" presId="urn:microsoft.com/office/officeart/2005/8/layout/cycle7"/>
    <dgm:cxn modelId="{903E848E-B1B7-42D9-94AE-48502AD8C055}" type="presOf" srcId="{F1D18393-9F6C-421F-8BB9-B8053A369671}" destId="{CD1BA222-BF02-4777-A2E0-E5517B76B198}" srcOrd="0" destOrd="0" presId="urn:microsoft.com/office/officeart/2005/8/layout/cycle7"/>
    <dgm:cxn modelId="{7E481C93-F336-4A94-A64E-C8DABA232E5A}" type="presOf" srcId="{F1D18393-9F6C-421F-8BB9-B8053A369671}" destId="{79B82F56-9AFF-407F-B625-60C1036F3317}" srcOrd="1" destOrd="0" presId="urn:microsoft.com/office/officeart/2005/8/layout/cycle7"/>
    <dgm:cxn modelId="{529E4507-06A7-444D-9F91-B85AA0BC604B}" srcId="{8E9FE75F-848D-408A-A532-BD4D06E7D5AE}" destId="{0C7428B1-2CBE-4A81-A274-408FA4487FD5}" srcOrd="0" destOrd="0" parTransId="{D23974AD-4946-402D-9901-A48A3515332E}" sibTransId="{D5DC65E9-EA2B-455E-B26E-C3CD4A3D05D0}"/>
    <dgm:cxn modelId="{6F9DBA5A-DD01-45F0-B26F-05F451C05621}" type="presOf" srcId="{8E9FE75F-848D-408A-A532-BD4D06E7D5AE}" destId="{F7B0425A-7732-4E1B-A07C-8F79A1189D4F}" srcOrd="0" destOrd="0" presId="urn:microsoft.com/office/officeart/2005/8/layout/cycle7"/>
    <dgm:cxn modelId="{FBA54658-62CB-4B60-B9D4-0FCBB955A8AD}" type="presOf" srcId="{5EDB1B16-38D6-4BE9-85E3-6101D5B67E7A}" destId="{F4B0D02E-4E50-4A33-8E7F-4FD179D27C31}" srcOrd="1" destOrd="0" presId="urn:microsoft.com/office/officeart/2005/8/layout/cycle7"/>
    <dgm:cxn modelId="{106B836E-4DE3-44FB-B7B7-D0CDC599F94E}" srcId="{8E9FE75F-848D-408A-A532-BD4D06E7D5AE}" destId="{6C5B7058-A5D8-4E7D-8B30-4A1882D40F2E}" srcOrd="1" destOrd="0" parTransId="{43F96A22-1787-4E5F-BE77-2EE2D542392F}" sibTransId="{5EDB1B16-38D6-4BE9-85E3-6101D5B67E7A}"/>
    <dgm:cxn modelId="{09276055-A130-48BB-B9A8-F1CE0D153BCC}" type="presOf" srcId="{5EDB1B16-38D6-4BE9-85E3-6101D5B67E7A}" destId="{0C3B3B4E-0EE7-4898-BE8F-27DAE6787520}" srcOrd="0" destOrd="0" presId="urn:microsoft.com/office/officeart/2005/8/layout/cycle7"/>
    <dgm:cxn modelId="{2B0C99C2-5909-4A8F-9359-A9E97A922ECF}" type="presOf" srcId="{0C7428B1-2CBE-4A81-A274-408FA4487FD5}" destId="{05EF01DC-4ABD-45D9-B301-F83F80C844D3}" srcOrd="0" destOrd="0" presId="urn:microsoft.com/office/officeart/2005/8/layout/cycle7"/>
    <dgm:cxn modelId="{596DAA83-6B6B-442C-B3E2-E4CC3C1DEC39}" type="presOf" srcId="{D5DC65E9-EA2B-455E-B26E-C3CD4A3D05D0}" destId="{460C475F-6FEA-434B-9201-1E2B90FEAA97}" srcOrd="1" destOrd="0" presId="urn:microsoft.com/office/officeart/2005/8/layout/cycle7"/>
    <dgm:cxn modelId="{4D431E60-F76F-4084-93CF-8B88AFCBE498}" type="presOf" srcId="{6C5B7058-A5D8-4E7D-8B30-4A1882D40F2E}" destId="{5131C1A9-8151-4A4A-94AF-117E27FA18F4}" srcOrd="0" destOrd="0" presId="urn:microsoft.com/office/officeart/2005/8/layout/cycle7"/>
    <dgm:cxn modelId="{E5751CCD-C534-46C5-B99D-6022FFCFDCA4}" srcId="{8E9FE75F-848D-408A-A532-BD4D06E7D5AE}" destId="{087078B9-B420-47E8-8081-23003F5CBA72}" srcOrd="2" destOrd="0" parTransId="{F20294D1-0E12-4AE2-8DCC-8286826D921A}" sibTransId="{F1D18393-9F6C-421F-8BB9-B8053A369671}"/>
    <dgm:cxn modelId="{DE56C7ED-5539-4129-8D74-7A7DB627AB71}" type="presOf" srcId="{087078B9-B420-47E8-8081-23003F5CBA72}" destId="{85BBD1AA-8D80-48E4-A6A0-9F1F1F45BB79}" srcOrd="0" destOrd="0" presId="urn:microsoft.com/office/officeart/2005/8/layout/cycle7"/>
    <dgm:cxn modelId="{56EB3030-1AFF-4FBB-8F46-55FEB7D00798}" type="presParOf" srcId="{F7B0425A-7732-4E1B-A07C-8F79A1189D4F}" destId="{05EF01DC-4ABD-45D9-B301-F83F80C844D3}" srcOrd="0" destOrd="0" presId="urn:microsoft.com/office/officeart/2005/8/layout/cycle7"/>
    <dgm:cxn modelId="{6AB492E2-62E2-45C1-9CA4-49240C8F9831}" type="presParOf" srcId="{F7B0425A-7732-4E1B-A07C-8F79A1189D4F}" destId="{EC0753EF-2B9D-42C3-BE07-B0A9139ECCD6}" srcOrd="1" destOrd="0" presId="urn:microsoft.com/office/officeart/2005/8/layout/cycle7"/>
    <dgm:cxn modelId="{DB141405-E8DA-42DA-B354-C531F73BDE93}" type="presParOf" srcId="{EC0753EF-2B9D-42C3-BE07-B0A9139ECCD6}" destId="{460C475F-6FEA-434B-9201-1E2B90FEAA97}" srcOrd="0" destOrd="0" presId="urn:microsoft.com/office/officeart/2005/8/layout/cycle7"/>
    <dgm:cxn modelId="{8958C5A9-BC98-4F00-A217-8A9537380BF8}" type="presParOf" srcId="{F7B0425A-7732-4E1B-A07C-8F79A1189D4F}" destId="{5131C1A9-8151-4A4A-94AF-117E27FA18F4}" srcOrd="2" destOrd="0" presId="urn:microsoft.com/office/officeart/2005/8/layout/cycle7"/>
    <dgm:cxn modelId="{367AE271-C3A1-4F36-9DF9-C3A00F81DFD2}" type="presParOf" srcId="{F7B0425A-7732-4E1B-A07C-8F79A1189D4F}" destId="{0C3B3B4E-0EE7-4898-BE8F-27DAE6787520}" srcOrd="3" destOrd="0" presId="urn:microsoft.com/office/officeart/2005/8/layout/cycle7"/>
    <dgm:cxn modelId="{D5BF6A06-F8A9-4035-AC83-FC3ADE5CFB3A}" type="presParOf" srcId="{0C3B3B4E-0EE7-4898-BE8F-27DAE6787520}" destId="{F4B0D02E-4E50-4A33-8E7F-4FD179D27C31}" srcOrd="0" destOrd="0" presId="urn:microsoft.com/office/officeart/2005/8/layout/cycle7"/>
    <dgm:cxn modelId="{E85D4967-E564-4985-847E-4AE1F7AC0DC8}" type="presParOf" srcId="{F7B0425A-7732-4E1B-A07C-8F79A1189D4F}" destId="{85BBD1AA-8D80-48E4-A6A0-9F1F1F45BB79}" srcOrd="4" destOrd="0" presId="urn:microsoft.com/office/officeart/2005/8/layout/cycle7"/>
    <dgm:cxn modelId="{729BD97B-2994-4087-BDF8-DC06C083AA84}" type="presParOf" srcId="{F7B0425A-7732-4E1B-A07C-8F79A1189D4F}" destId="{CD1BA222-BF02-4777-A2E0-E5517B76B198}" srcOrd="5" destOrd="0" presId="urn:microsoft.com/office/officeart/2005/8/layout/cycle7"/>
    <dgm:cxn modelId="{0F34F6DE-F299-4FC7-AEF3-90FBB11B0882}" type="presParOf" srcId="{CD1BA222-BF02-4777-A2E0-E5517B76B198}" destId="{79B82F56-9AFF-407F-B625-60C1036F331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EF01DC-4ABD-45D9-B301-F83F80C844D3}">
      <dsp:nvSpPr>
        <dsp:cNvPr id="0" name=""/>
        <dsp:cNvSpPr/>
      </dsp:nvSpPr>
      <dsp:spPr>
        <a:xfrm>
          <a:off x="4257888" y="133647"/>
          <a:ext cx="3548062" cy="17740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শিখনফল </a:t>
          </a:r>
          <a:endParaRPr lang="en-US" sz="6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09848" y="185607"/>
        <a:ext cx="3444142" cy="1670111"/>
      </dsp:txXfrm>
    </dsp:sp>
    <dsp:sp modelId="{EC0753EF-2B9D-42C3-BE07-B0A9139ECCD6}">
      <dsp:nvSpPr>
        <dsp:cNvPr id="0" name=""/>
        <dsp:cNvSpPr/>
      </dsp:nvSpPr>
      <dsp:spPr>
        <a:xfrm rot="2923104">
          <a:off x="6892885" y="2201472"/>
          <a:ext cx="896590" cy="62091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079158" y="2325654"/>
        <a:ext cx="524044" cy="372546"/>
      </dsp:txXfrm>
    </dsp:sp>
    <dsp:sp modelId="{5131C1A9-8151-4A4A-94AF-117E27FA18F4}">
      <dsp:nvSpPr>
        <dsp:cNvPr id="0" name=""/>
        <dsp:cNvSpPr/>
      </dsp:nvSpPr>
      <dsp:spPr>
        <a:xfrm>
          <a:off x="6573042" y="3116176"/>
          <a:ext cx="5406679" cy="3199944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৯.১.৩- ‘+’ ও ‘=’ চিহ্ন চিনে বলতে পারবে,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666765" y="3209899"/>
        <a:ext cx="5219233" cy="3012498"/>
      </dsp:txXfrm>
    </dsp:sp>
    <dsp:sp modelId="{0C3B3B4E-0EE7-4898-BE8F-27DAE6787520}">
      <dsp:nvSpPr>
        <dsp:cNvPr id="0" name=""/>
        <dsp:cNvSpPr/>
      </dsp:nvSpPr>
      <dsp:spPr>
        <a:xfrm rot="10756802">
          <a:off x="5564422" y="4446706"/>
          <a:ext cx="896590" cy="62091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5750695" y="4570888"/>
        <a:ext cx="524044" cy="372546"/>
      </dsp:txXfrm>
    </dsp:sp>
    <dsp:sp modelId="{85BBD1AA-8D80-48E4-A6A0-9F1F1F45BB79}">
      <dsp:nvSpPr>
        <dsp:cNvPr id="0" name=""/>
        <dsp:cNvSpPr/>
      </dsp:nvSpPr>
      <dsp:spPr>
        <a:xfrm>
          <a:off x="106137" y="3202976"/>
          <a:ext cx="5346256" cy="318963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৯.১.২-উপকরণের সাহায্যে সংখ্যা যোগ করে প্রতীকের মাধ্যমে প্রকাশ করতে পারবে।   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9558" y="3296397"/>
        <a:ext cx="5159414" cy="3002795"/>
      </dsp:txXfrm>
    </dsp:sp>
    <dsp:sp modelId="{CD1BA222-BF02-4777-A2E0-E5517B76B198}">
      <dsp:nvSpPr>
        <dsp:cNvPr id="0" name=""/>
        <dsp:cNvSpPr/>
      </dsp:nvSpPr>
      <dsp:spPr>
        <a:xfrm rot="18643991">
          <a:off x="4262057" y="2244871"/>
          <a:ext cx="896590" cy="620910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48330" y="2369053"/>
        <a:ext cx="524044" cy="372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3C533-A747-4088-93AE-C3BC5E5A9FBE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73F19-CD38-4B11-A4E1-FD1FBACFAF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81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73F19-CD38-4B11-A4E1-FD1FBACFAF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59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73F19-CD38-4B11-A4E1-FD1FBACFAF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9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DB3B-885A-453D-98FB-A258EA5B2B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A64-25D1-4AB3-8C32-709051998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5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DB3B-885A-453D-98FB-A258EA5B2B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A64-25D1-4AB3-8C32-709051998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9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DB3B-885A-453D-98FB-A258EA5B2B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A64-25D1-4AB3-8C32-709051998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1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DB3B-885A-453D-98FB-A258EA5B2B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A64-25D1-4AB3-8C32-709051998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8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DB3B-885A-453D-98FB-A258EA5B2B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A64-25D1-4AB3-8C32-709051998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7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DB3B-885A-453D-98FB-A258EA5B2B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A64-25D1-4AB3-8C32-709051998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1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DB3B-885A-453D-98FB-A258EA5B2B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A64-25D1-4AB3-8C32-709051998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0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DB3B-885A-453D-98FB-A258EA5B2B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A64-25D1-4AB3-8C32-709051998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1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DB3B-885A-453D-98FB-A258EA5B2B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A64-25D1-4AB3-8C32-709051998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8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DB3B-885A-453D-98FB-A258EA5B2B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A64-25D1-4AB3-8C32-709051998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8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DB3B-885A-453D-98FB-A258EA5B2B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17A64-25D1-4AB3-8C32-709051998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8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DDB3B-885A-453D-98FB-A258EA5B2B05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17A64-25D1-4AB3-8C32-709051998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2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71" y="449981"/>
            <a:ext cx="10335985" cy="55426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61706" y="3380015"/>
            <a:ext cx="4408714" cy="186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86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08" y="514269"/>
            <a:ext cx="1511046" cy="13851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9992" y="806092"/>
            <a:ext cx="12556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263" y="676086"/>
            <a:ext cx="1384046" cy="126870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389" y="1194351"/>
            <a:ext cx="1318178" cy="120833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518" y="1263178"/>
            <a:ext cx="1243094" cy="113950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670" y="190778"/>
            <a:ext cx="1266961" cy="116138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397" y="195715"/>
            <a:ext cx="1261415" cy="115629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738100" y="1011388"/>
            <a:ext cx="12692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20417" y="247027"/>
            <a:ext cx="3370997" cy="211737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283193" y="3070746"/>
            <a:ext cx="1108880" cy="1105469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Alternate Process 13"/>
          <p:cNvSpPr/>
          <p:nvPr/>
        </p:nvSpPr>
        <p:spPr>
          <a:xfrm>
            <a:off x="2401367" y="3070746"/>
            <a:ext cx="1010574" cy="1105469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Alternate Process 14"/>
          <p:cNvSpPr/>
          <p:nvPr/>
        </p:nvSpPr>
        <p:spPr>
          <a:xfrm>
            <a:off x="3448382" y="3070746"/>
            <a:ext cx="1023604" cy="1105469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Alternate Process 15"/>
          <p:cNvSpPr/>
          <p:nvPr/>
        </p:nvSpPr>
        <p:spPr>
          <a:xfrm>
            <a:off x="4514324" y="3070745"/>
            <a:ext cx="943220" cy="1105469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Alternate Process 16"/>
          <p:cNvSpPr/>
          <p:nvPr/>
        </p:nvSpPr>
        <p:spPr>
          <a:xfrm>
            <a:off x="5499882" y="3070744"/>
            <a:ext cx="936838" cy="1105469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84882" y="3248167"/>
            <a:ext cx="51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7428652" y="3070744"/>
            <a:ext cx="936838" cy="1105469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Alternate Process 19"/>
          <p:cNvSpPr/>
          <p:nvPr/>
        </p:nvSpPr>
        <p:spPr>
          <a:xfrm>
            <a:off x="8380106" y="3070744"/>
            <a:ext cx="936838" cy="1105469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Alternate Process 20"/>
          <p:cNvSpPr/>
          <p:nvPr/>
        </p:nvSpPr>
        <p:spPr>
          <a:xfrm>
            <a:off x="9331561" y="3049375"/>
            <a:ext cx="936838" cy="1105469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10268399" y="3060059"/>
            <a:ext cx="936838" cy="1105469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Alternate Process 22"/>
          <p:cNvSpPr/>
          <p:nvPr/>
        </p:nvSpPr>
        <p:spPr>
          <a:xfrm>
            <a:off x="11219854" y="3049373"/>
            <a:ext cx="936838" cy="1105469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83192" y="4708478"/>
            <a:ext cx="140169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71657" y="4708478"/>
            <a:ext cx="140169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27583" y="4710458"/>
            <a:ext cx="140169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Equal 28"/>
          <p:cNvSpPr/>
          <p:nvPr/>
        </p:nvSpPr>
        <p:spPr>
          <a:xfrm>
            <a:off x="6343106" y="4882558"/>
            <a:ext cx="1085546" cy="74925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Plus 29"/>
          <p:cNvSpPr/>
          <p:nvPr/>
        </p:nvSpPr>
        <p:spPr>
          <a:xfrm>
            <a:off x="2112333" y="4882558"/>
            <a:ext cx="743283" cy="644785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987" y="448731"/>
            <a:ext cx="985547" cy="903418"/>
          </a:xfrm>
          <a:prstGeom prst="rect">
            <a:avLst/>
          </a:prstGeom>
        </p:spPr>
      </p:pic>
      <p:pic>
        <p:nvPicPr>
          <p:cNvPr id="32" name="Picture 3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988" y="1310441"/>
            <a:ext cx="985547" cy="903418"/>
          </a:xfrm>
          <a:prstGeom prst="rect">
            <a:avLst/>
          </a:prstGeom>
        </p:spPr>
      </p:pic>
      <p:pic>
        <p:nvPicPr>
          <p:cNvPr id="33" name="Picture 3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332" y="464348"/>
            <a:ext cx="985547" cy="903418"/>
          </a:xfrm>
          <a:prstGeom prst="rect">
            <a:avLst/>
          </a:prstGeom>
        </p:spPr>
      </p:pic>
      <p:pic>
        <p:nvPicPr>
          <p:cNvPr id="34" name="Picture 3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6534" y="1296713"/>
            <a:ext cx="985547" cy="903418"/>
          </a:xfrm>
          <a:prstGeom prst="rect">
            <a:avLst/>
          </a:prstGeom>
        </p:spPr>
      </p:pic>
      <p:pic>
        <p:nvPicPr>
          <p:cNvPr id="35" name="Picture 3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878" y="463832"/>
            <a:ext cx="985547" cy="903418"/>
          </a:xfrm>
          <a:prstGeom prst="rect">
            <a:avLst/>
          </a:prstGeom>
        </p:spPr>
      </p:pic>
      <p:pic>
        <p:nvPicPr>
          <p:cNvPr id="36" name="Picture 3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738" y="1263178"/>
            <a:ext cx="985547" cy="90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40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0" grpId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9" grpId="0" animBg="1"/>
      <p:bldP spid="29" grpId="1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3153" y="3670408"/>
            <a:ext cx="9579429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রুমির ৪টি বেলুন আছে। এখন তার আরও ২টি বেলুন দেওয়া হলো। এখন তার কতোগুলো বেলুন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হলো?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879273" y="152400"/>
            <a:ext cx="4364182" cy="1837049"/>
          </a:xfrm>
          <a:prstGeom prst="wedgeEllipseCallout">
            <a:avLst>
              <a:gd name="adj1" fmla="val -19954"/>
              <a:gd name="adj2" fmla="val 134286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বস্তুনিরপেক্ষ পর্যায়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9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000501" y="293914"/>
            <a:ext cx="4065814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22615" y="1355271"/>
            <a:ext cx="9568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 দল- ২+৩=         ৪+২=          ৩+৪=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22615" y="2911928"/>
            <a:ext cx="9568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হলুদ দল- ২+১=         ৩+৩=          ৫+২=</a:t>
            </a:r>
            <a:endParaRPr lang="en-US" sz="48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22615" y="4468585"/>
            <a:ext cx="95685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দল- ২+৩=         ৪+২=          ৫+২= </a:t>
            </a:r>
            <a:endParaRPr lang="en-US" sz="48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42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88028" y="1061357"/>
            <a:ext cx="7723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এখন আমরা বইয়ের ২৭ পৃষ্ঠা দেখি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45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6866" y="81990"/>
            <a:ext cx="66783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নিচের প্রশ্নগুলোর উত্তর দাও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327" y="2906486"/>
            <a:ext cx="8816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প্রতীকগুলোর নাম বলো-      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‘+’   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‘=’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3802" y="1690419"/>
            <a:ext cx="10940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62170" y="1669847"/>
            <a:ext cx="1191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2437" y="4049486"/>
            <a:ext cx="1943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৪+৩=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15863" y="4049486"/>
            <a:ext cx="1540283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কত?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11552" y="1587785"/>
            <a:ext cx="4585854" cy="9427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37" y="1538977"/>
            <a:ext cx="863348" cy="838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700" y="1526591"/>
            <a:ext cx="863348" cy="838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876" y="1533309"/>
            <a:ext cx="863348" cy="838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44" y="1604412"/>
            <a:ext cx="863348" cy="838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636" y="1639769"/>
            <a:ext cx="863348" cy="838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4451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1"/>
      <p:bldP spid="12" grpId="0"/>
      <p:bldP spid="18" grpId="0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9" y="277403"/>
            <a:ext cx="11054441" cy="63571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8856" y="4588329"/>
            <a:ext cx="4392386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15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2622" y="185563"/>
            <a:ext cx="5976257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59427" y="1801586"/>
            <a:ext cx="814795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নামঃ- মোঃ মুরাদ হোসেন 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নগরঘাটা গাবতলা সরকারি প্রাথমিক বিদ্যালয়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তালা, সাতক্ষীরা।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073730" y="1485900"/>
            <a:ext cx="7854042" cy="471895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2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471" y="0"/>
            <a:ext cx="11185071" cy="77251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bn-IN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গ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 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পাঠ্যাংশ- যোগের ধারণা  </a:t>
            </a: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 ৪০ মিনিট, তাং-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32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2820372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05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98372" y="0"/>
            <a:ext cx="5404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 যাচাই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72" y="1322839"/>
            <a:ext cx="2204357" cy="15709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991" y="1322839"/>
            <a:ext cx="2204357" cy="15709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401" y="1322839"/>
            <a:ext cx="2204357" cy="15709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428" y="1322839"/>
            <a:ext cx="2204357" cy="15709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643" y="1322839"/>
            <a:ext cx="2204357" cy="15709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72" y="4205458"/>
            <a:ext cx="2204357" cy="15709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772" y="4215051"/>
            <a:ext cx="2204357" cy="15709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129" y="4215051"/>
            <a:ext cx="2204357" cy="15709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486" y="4205458"/>
            <a:ext cx="2204357" cy="15709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843" y="4215051"/>
            <a:ext cx="2204357" cy="157097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6733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3628" y="1322614"/>
            <a:ext cx="9535885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চল,  আজ আমরা যোগ সম্পর্কে ধারণা নিবো।   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34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529" y="1240971"/>
            <a:ext cx="11315700" cy="14465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 পর্যায়ে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শিক্ষার্থীদের ক্লাসে 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মার্বেল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দিয়ে যোগের ধারণা দেবো।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2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3" y="2947532"/>
            <a:ext cx="597519" cy="87057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74" y="2961749"/>
            <a:ext cx="590311" cy="85636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44162" y="2951541"/>
            <a:ext cx="618103" cy="90056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809" y="2961749"/>
            <a:ext cx="611096" cy="89036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780" y="2961749"/>
            <a:ext cx="613112" cy="89329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734" y="2947532"/>
            <a:ext cx="597519" cy="87057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640" y="2961749"/>
            <a:ext cx="601920" cy="87699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2239505" y="2928780"/>
            <a:ext cx="90700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58083" y="3013095"/>
            <a:ext cx="1290918" cy="7694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355384" y="2965370"/>
            <a:ext cx="618103" cy="90056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655887" y="2947532"/>
            <a:ext cx="618103" cy="90056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56390" y="2965371"/>
            <a:ext cx="618103" cy="90056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256893" y="2961749"/>
            <a:ext cx="618103" cy="90056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53321" y="2965371"/>
            <a:ext cx="618103" cy="90056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48686" y="2965372"/>
            <a:ext cx="618103" cy="90056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41212" y="2965372"/>
            <a:ext cx="618103" cy="90056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28" name="Picture 2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94" y="1119634"/>
            <a:ext cx="845893" cy="1036410"/>
          </a:xfrm>
          <a:prstGeom prst="rect">
            <a:avLst/>
          </a:prstGeom>
        </p:spPr>
      </p:pic>
      <p:pic>
        <p:nvPicPr>
          <p:cNvPr id="29" name="Picture 2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688" y="1272047"/>
            <a:ext cx="838273" cy="883997"/>
          </a:xfrm>
          <a:prstGeom prst="rect">
            <a:avLst/>
          </a:prstGeom>
        </p:spPr>
      </p:pic>
      <p:sp>
        <p:nvSpPr>
          <p:cNvPr id="30" name="Down Arrow 29"/>
          <p:cNvSpPr/>
          <p:nvPr/>
        </p:nvSpPr>
        <p:spPr>
          <a:xfrm>
            <a:off x="826093" y="2170696"/>
            <a:ext cx="415854" cy="627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4353688" y="2156044"/>
            <a:ext cx="382086" cy="6417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91069" y="4653887"/>
            <a:ext cx="744305" cy="968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6914" y="4250535"/>
            <a:ext cx="648771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77506" y="4250535"/>
            <a:ext cx="648771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68621" y="4250535"/>
            <a:ext cx="648771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52015" y="4243711"/>
            <a:ext cx="648771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26098" y="4250535"/>
            <a:ext cx="648771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6979" y="5510089"/>
            <a:ext cx="810677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      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চার       </a:t>
            </a:r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সাত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0394" y="302216"/>
            <a:ext cx="1130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দিপু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79385" y="411748"/>
            <a:ext cx="1130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ইমা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7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30" grpId="0" animBg="1"/>
      <p:bldP spid="31" grpId="0" animBg="1"/>
      <p:bldP spid="34" grpId="0" animBg="1"/>
      <p:bldP spid="38" grpId="0" animBg="1"/>
      <p:bldP spid="39" grpId="0" animBg="1"/>
      <p:bldP spid="39" grpId="1" animBg="1"/>
      <p:bldP spid="40" grpId="0" animBg="1"/>
      <p:bldP spid="40" grpId="1" animBg="1"/>
      <p:bldP spid="41" grpId="0" animBg="1"/>
      <p:bldP spid="42" grpId="0" animBg="1"/>
      <p:bldP spid="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25" y="1116529"/>
            <a:ext cx="881092" cy="142330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098" y="1144131"/>
            <a:ext cx="881092" cy="142330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116" y="1116528"/>
            <a:ext cx="881092" cy="142330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607" y="1144131"/>
            <a:ext cx="881092" cy="142330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699" y="1144131"/>
            <a:ext cx="881092" cy="142330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63234" y="1371594"/>
            <a:ext cx="525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3791" y="1371594"/>
            <a:ext cx="1228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57563" y="1452864"/>
            <a:ext cx="3357349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74625" y="2821822"/>
            <a:ext cx="866473" cy="85980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515088" y="2696717"/>
            <a:ext cx="866473" cy="85980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239677" y="2813709"/>
            <a:ext cx="866473" cy="85980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093554" y="2813709"/>
            <a:ext cx="866473" cy="85980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925035" y="2800063"/>
            <a:ext cx="866473" cy="85980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762098" y="2800064"/>
            <a:ext cx="866473" cy="85980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416294" y="2712637"/>
            <a:ext cx="866473" cy="85980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8317500" y="2712637"/>
            <a:ext cx="866473" cy="85980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9154440" y="2696717"/>
            <a:ext cx="866473" cy="85980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050324" y="2696717"/>
            <a:ext cx="866473" cy="85980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266214" y="237139"/>
            <a:ext cx="4704079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একসাথে করলে কতটি হবে?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34190" y="4094329"/>
            <a:ext cx="948926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36887" y="3892505"/>
            <a:ext cx="948926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64319" y="4011490"/>
            <a:ext cx="948926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91751" y="4094328"/>
            <a:ext cx="948926" cy="830997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45382" y="3892505"/>
            <a:ext cx="948926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21715" y="5222796"/>
            <a:ext cx="78065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034458" y="5334423"/>
            <a:ext cx="978408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144959" y="5252232"/>
            <a:ext cx="900568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33317" y="5252232"/>
            <a:ext cx="900568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376479" y="5209087"/>
            <a:ext cx="1489300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8265978" y="5323009"/>
            <a:ext cx="978408" cy="49604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2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4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9" grpId="0"/>
      <p:bldP spid="30" grpId="0"/>
      <p:bldP spid="30" grpId="1"/>
      <p:bldP spid="31" grpId="0"/>
      <p:bldP spid="32" grpId="0"/>
      <p:bldP spid="32" grpId="1"/>
      <p:bldP spid="33" grpId="0" animBg="1"/>
      <p:bldP spid="2" grpId="0" animBg="1"/>
      <p:bldP spid="2" grpId="1" animBg="1"/>
      <p:bldP spid="3" grpId="0" animBg="1"/>
      <p:bldP spid="28" grpId="0" animBg="1"/>
      <p:bldP spid="34" grpId="0" animBg="1"/>
      <p:bldP spid="34" grpId="1" animBg="1"/>
      <p:bldP spid="35" grpId="0" animBg="1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193</Words>
  <Application>Microsoft Office PowerPoint</Application>
  <PresentationFormat>Widescreen</PresentationFormat>
  <Paragraphs>66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154</cp:revision>
  <dcterms:created xsi:type="dcterms:W3CDTF">2020-03-10T05:34:38Z</dcterms:created>
  <dcterms:modified xsi:type="dcterms:W3CDTF">2020-03-15T03:03:34Z</dcterms:modified>
</cp:coreProperties>
</file>