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3" r:id="rId6"/>
    <p:sldId id="273" r:id="rId7"/>
    <p:sldId id="272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55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6C39E-D372-451B-BE99-405734066B6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2CBE3-62DB-4324-B333-0614BC96B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2CBE3-62DB-4324-B333-0614BC96B6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2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2CBE3-62DB-4324-B333-0614BC96B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1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2CBE3-62DB-4324-B333-0614BC96B6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560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5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06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7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0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8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0EAF-FB5E-4D0D-966D-FB29EA97FF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9A48E7-587B-484E-9A97-14A65E7E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4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5D90-F64C-40A7-B677-AED4B7EA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343" y="487251"/>
            <a:ext cx="4950069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লাল গোলাপের শুভেচ্ছা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171F34-EE77-4DE5-AE43-7A603A2A7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789" y="2373923"/>
            <a:ext cx="6725370" cy="462123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5655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D9F2E5-E232-4241-A75E-857F7B9C2338}"/>
              </a:ext>
            </a:extLst>
          </p:cNvPr>
          <p:cNvSpPr txBox="1"/>
          <p:nvPr/>
        </p:nvSpPr>
        <p:spPr>
          <a:xfrm>
            <a:off x="1229802" y="565868"/>
            <a:ext cx="7772400" cy="19389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জানবো গড় কী ? রাশিগুলোর যোগফলকে রাশিগুলোর সংখ্যা দারা ভাগ করে যে মান পাওয়া যায় তাকে রাশিগুলোর গড়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D52ED6-F472-49D7-9AC5-45CA4C359446}"/>
                  </a:ext>
                </a:extLst>
              </p:cNvPr>
              <p:cNvSpPr txBox="1"/>
              <p:nvPr/>
            </p:nvSpPr>
            <p:spPr>
              <a:xfrm>
                <a:off x="1421295" y="3195935"/>
                <a:ext cx="6629400" cy="369331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 আমরা গড় নির্ণয় করব।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*৪,৩,৭,৫,৬ এর গড় কত।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সমাধানঃযোগফলঃ ৪+৩+৭+৫+৬=২৫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গড়ঃ২৫ </a:t>
                </a:r>
                <a14:m>
                  <m:oMath xmlns:m="http://schemas.openxmlformats.org/officeDocument/2006/math"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</m:oMath>
                </a14:m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৫=৫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 আমরা বই এর ৯০ পৃষ্ঠা বের করব.২ নং ও ৩ নং অংকটি কর</a:t>
                </a:r>
                <a:r>
                  <a:rPr lang="bn-IN" dirty="0"/>
                  <a:t>।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D52ED6-F472-49D7-9AC5-45CA4C359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295" y="3195935"/>
                <a:ext cx="6629400" cy="3693319"/>
              </a:xfrm>
              <a:prstGeom prst="rect">
                <a:avLst/>
              </a:prstGeom>
              <a:blipFill>
                <a:blip r:embed="rId2"/>
                <a:stretch>
                  <a:fillRect l="-2180" t="-1454" r="-91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8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7B1F96-FC4E-4A26-AAE4-19B65DDDF286}"/>
              </a:ext>
            </a:extLst>
          </p:cNvPr>
          <p:cNvSpPr txBox="1"/>
          <p:nvPr/>
        </p:nvSpPr>
        <p:spPr>
          <a:xfrm>
            <a:off x="3564835" y="1019553"/>
            <a:ext cx="3909391" cy="132343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57DA8-277F-445A-90FA-B8A8AABD684C}"/>
              </a:ext>
            </a:extLst>
          </p:cNvPr>
          <p:cNvSpPr txBox="1"/>
          <p:nvPr/>
        </p:nvSpPr>
        <p:spPr>
          <a:xfrm>
            <a:off x="2968487" y="3114261"/>
            <a:ext cx="4333461" cy="160043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নিজে কর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*৭,১৩,১০ এর গড়  কত 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9AE68-2591-44C6-873F-595723A7F981}"/>
              </a:ext>
            </a:extLst>
          </p:cNvPr>
          <p:cNvSpPr txBox="1"/>
          <p:nvPr/>
        </p:nvSpPr>
        <p:spPr>
          <a:xfrm>
            <a:off x="1881810" y="5340626"/>
            <a:ext cx="7341704" cy="132343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মিনা,রাজু ও রনির বয়স যথাক্রমে ২২,২৬,১২ বছর হলে তাদের গড় বয়স কত ?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4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730FB9-9504-4A0D-A908-F6F0656C8368}"/>
              </a:ext>
            </a:extLst>
          </p:cNvPr>
          <p:cNvSpPr txBox="1"/>
          <p:nvPr/>
        </p:nvSpPr>
        <p:spPr>
          <a:xfrm>
            <a:off x="2756452" y="927652"/>
            <a:ext cx="3458818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D7A0F-0223-402D-A94C-BEA2EFD1D11B}"/>
              </a:ext>
            </a:extLst>
          </p:cNvPr>
          <p:cNvSpPr txBox="1"/>
          <p:nvPr/>
        </p:nvSpPr>
        <p:spPr>
          <a:xfrm>
            <a:off x="1073425" y="2602252"/>
            <a:ext cx="4280453" cy="19389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জবা দলঃ ৩,৫,৪,৮ এর গড় কত?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31FD7-C4A9-4079-B1E5-0FE43EB1B3D8}"/>
              </a:ext>
            </a:extLst>
          </p:cNvPr>
          <p:cNvSpPr txBox="1"/>
          <p:nvPr/>
        </p:nvSpPr>
        <p:spPr>
          <a:xfrm>
            <a:off x="6321287" y="2602252"/>
            <a:ext cx="3286539" cy="132343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গোলাপ দলঃ গড় নির্ণয়ের সূত্র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C6A68-2AB1-4BAD-BF3C-4028ED142BAF}"/>
              </a:ext>
            </a:extLst>
          </p:cNvPr>
          <p:cNvSpPr txBox="1"/>
          <p:nvPr/>
        </p:nvSpPr>
        <p:spPr>
          <a:xfrm>
            <a:off x="3154017" y="848140"/>
            <a:ext cx="3048000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3EC11-7812-4746-AE3C-8348639A37F4}"/>
              </a:ext>
            </a:extLst>
          </p:cNvPr>
          <p:cNvSpPr txBox="1"/>
          <p:nvPr/>
        </p:nvSpPr>
        <p:spPr>
          <a:xfrm rot="10800000" flipV="1">
            <a:off x="3405808" y="3524959"/>
            <a:ext cx="4041913" cy="19389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গড় কী?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২.১০,৮,১২,৫,১৫,১৬ এর গড় কত?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10977A-6886-4325-A639-02DB8FCF817E}"/>
              </a:ext>
            </a:extLst>
          </p:cNvPr>
          <p:cNvSpPr txBox="1"/>
          <p:nvPr/>
        </p:nvSpPr>
        <p:spPr>
          <a:xfrm>
            <a:off x="2955236" y="1119809"/>
            <a:ext cx="2623930" cy="98488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কর্ম অনুশীলনঃ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42DA4C-9CF4-4DEC-B781-A8533BB91466}"/>
              </a:ext>
            </a:extLst>
          </p:cNvPr>
          <p:cNvSpPr txBox="1"/>
          <p:nvPr/>
        </p:nvSpPr>
        <p:spPr>
          <a:xfrm>
            <a:off x="2146852" y="3233530"/>
            <a:ext cx="7447722" cy="132343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*বই এর ৯০ পৃষ্ঠার ৪ নং অংক সমাধান করে নিয়ে এস।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48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FE266E-9B51-4DBF-B1D4-254D5F1CCB2B}"/>
              </a:ext>
            </a:extLst>
          </p:cNvPr>
          <p:cNvSpPr txBox="1"/>
          <p:nvPr/>
        </p:nvSpPr>
        <p:spPr>
          <a:xfrm>
            <a:off x="3737114" y="278296"/>
            <a:ext cx="3286540" cy="15696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1868F-4A84-4025-9E71-81F5677FABA8}"/>
              </a:ext>
            </a:extLst>
          </p:cNvPr>
          <p:cNvSpPr txBox="1"/>
          <p:nvPr/>
        </p:nvSpPr>
        <p:spPr>
          <a:xfrm rot="10800000" flipV="1">
            <a:off x="4283219" y="5335475"/>
            <a:ext cx="3853616" cy="92333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5C6E35-7763-424A-943E-326E5E061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3085" y="2402765"/>
            <a:ext cx="2990569" cy="2292506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91960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FCF9-9F9A-436C-A48B-47F7403A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883920"/>
            <a:ext cx="6920548" cy="806768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পরিচিতি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437C5-838A-4ABB-AF0E-B9B5FF272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5188" y="2007593"/>
            <a:ext cx="2633630" cy="576262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99537-D6BE-4738-887A-8A8BD794D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6"/>
            <a:ext cx="4090021" cy="3684588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হিদুল ইসলাম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মথুরাপুর সরকারি প্রাথমিক 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8B9A1-C8AA-45D6-8096-A54B42E08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8140" y="1930477"/>
            <a:ext cx="1961773" cy="729652"/>
          </a:xfrm>
          <a:ln w="38100"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AEF64-4C6E-4817-9984-C998B3A41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6"/>
            <a:ext cx="3965713" cy="3851274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৩য়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গড়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গড়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১১-০৩-২০২০ ইং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A54278-A3B4-4481-B1AC-F4E4F93431F9}"/>
              </a:ext>
            </a:extLst>
          </p:cNvPr>
          <p:cNvSpPr txBox="1"/>
          <p:nvPr/>
        </p:nvSpPr>
        <p:spPr>
          <a:xfrm>
            <a:off x="3093720" y="1305342"/>
            <a:ext cx="5851497" cy="212365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*১৬.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 ১৬.১.২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ণর্‍্য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3CEEC0-D438-4F5F-84E6-1D9C1B0C48E9}"/>
              </a:ext>
            </a:extLst>
          </p:cNvPr>
          <p:cNvSpPr txBox="1"/>
          <p:nvPr/>
        </p:nvSpPr>
        <p:spPr>
          <a:xfrm>
            <a:off x="320040" y="868680"/>
            <a:ext cx="11460480" cy="4555093"/>
          </a:xfrm>
          <a:prstGeom prst="rect">
            <a:avLst/>
          </a:prstGeom>
          <a:solidFill>
            <a:srgbClr val="92D05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</a:p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 ছড়ার মাধ্যমে</a:t>
            </a:r>
          </a:p>
          <a:p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ED458D-E6D9-492E-A326-4199922764BB}"/>
              </a:ext>
            </a:extLst>
          </p:cNvPr>
          <p:cNvSpPr txBox="1"/>
          <p:nvPr/>
        </p:nvSpPr>
        <p:spPr>
          <a:xfrm>
            <a:off x="716280" y="685800"/>
            <a:ext cx="9281160" cy="483209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এক জন বন্ধুর নিকট ২টি আপেল অপর জনের নিকট ১ টি আপেল আছে।এখন বলব ৩ জন মিলে মোট কয়টি আপেল হলো।শিক্ষাথীরা বলবে মোট ৬ টি আপেল হলো।এখন বলবো ৩ জন বন্ধুকে সমান ভাগে ভাগ করে দাও। তারা বলবে স্যার ২ টি করে পাবে। </a:t>
            </a:r>
          </a:p>
        </p:txBody>
      </p:sp>
    </p:spTree>
    <p:extLst>
      <p:ext uri="{BB962C8B-B14F-4D97-AF65-F5344CB8AC3E}">
        <p14:creationId xmlns:p14="http://schemas.microsoft.com/office/powerpoint/2010/main" val="7011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EDBC09-DC29-44EE-9473-758669D4A3B5}"/>
              </a:ext>
            </a:extLst>
          </p:cNvPr>
          <p:cNvSpPr txBox="1"/>
          <p:nvPr/>
        </p:nvSpPr>
        <p:spPr>
          <a:xfrm>
            <a:off x="2517914" y="1086678"/>
            <a:ext cx="3445564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5B824-8871-46CA-9E98-53952CAE8394}"/>
              </a:ext>
            </a:extLst>
          </p:cNvPr>
          <p:cNvSpPr txBox="1"/>
          <p:nvPr/>
        </p:nvSpPr>
        <p:spPr>
          <a:xfrm rot="10800000" flipV="1">
            <a:off x="3021495" y="3478338"/>
            <a:ext cx="1484243" cy="156966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</a:p>
        </p:txBody>
      </p:sp>
    </p:spTree>
    <p:extLst>
      <p:ext uri="{BB962C8B-B14F-4D97-AF65-F5344CB8AC3E}">
        <p14:creationId xmlns:p14="http://schemas.microsoft.com/office/powerpoint/2010/main" val="313293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FE2CE4-FBFF-453A-BEB4-3DFC7F6F69B3}"/>
              </a:ext>
            </a:extLst>
          </p:cNvPr>
          <p:cNvSpPr txBox="1"/>
          <p:nvPr/>
        </p:nvSpPr>
        <p:spPr>
          <a:xfrm>
            <a:off x="3127514" y="331304"/>
            <a:ext cx="3207026" cy="1015663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পর্যায়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F2FB1-597C-4140-8314-65630D86492A}"/>
              </a:ext>
            </a:extLst>
          </p:cNvPr>
          <p:cNvSpPr txBox="1"/>
          <p:nvPr/>
        </p:nvSpPr>
        <p:spPr>
          <a:xfrm>
            <a:off x="1152939" y="1510748"/>
            <a:ext cx="7911548" cy="50167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আমি বাস্তবে ৬ জন শিক্ষার্থী সামনে ডেকে এনে ৩ টি ফাইলে রাখব 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*১ম ফাইলে থাকবে ২ জন।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*২য় ফাইলে থাকবে ৩ জন।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*৩য় ফাইলে থাকবে ১ জন।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তারপর সবাইকে একত্র করে বলব মোট কত হয়েছে।শিক্ষার্থীরা বলবে ৬ জন স্যার।এখন ২ টি ভাগে ভাগ করে বলব প্রতি ভাগে কত আছে।তারা বলবে ৩ জন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।আবার ৩ টি ভাগে ভাগ করে বলব এবার কত হয়েছে।তারা বলবে ২ 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।এভাবে বাস্তবে গড়ের ধারনা দিব।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8C78D048-185A-41D6-B0CA-18F45970E74D}"/>
              </a:ext>
            </a:extLst>
          </p:cNvPr>
          <p:cNvSpPr/>
          <p:nvPr/>
        </p:nvSpPr>
        <p:spPr>
          <a:xfrm>
            <a:off x="295747" y="-122455"/>
            <a:ext cx="3829019" cy="37196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C140DDA-215C-435B-BFF1-A2F895D9D23B}"/>
              </a:ext>
            </a:extLst>
          </p:cNvPr>
          <p:cNvGrpSpPr/>
          <p:nvPr/>
        </p:nvGrpSpPr>
        <p:grpSpPr>
          <a:xfrm>
            <a:off x="620031" y="433120"/>
            <a:ext cx="3082054" cy="2782519"/>
            <a:chOff x="620031" y="433120"/>
            <a:chExt cx="3082054" cy="2782519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5A8D0F85-D17A-4AA8-81A0-AF64D9185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6736" y="2301239"/>
              <a:ext cx="1372655" cy="91440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F22891A8-DFB6-43CB-8463-CEEAD5939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03" y="562660"/>
              <a:ext cx="1372655" cy="91440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EB8C7E8-B527-4815-BA0A-A18520F6E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031" y="1521558"/>
              <a:ext cx="1372655" cy="91440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2ECE342-1322-4396-951F-C63582918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430" y="1280160"/>
              <a:ext cx="1372655" cy="91440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7278D5C-76A7-4519-AC9B-9582BC586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667" y="433120"/>
              <a:ext cx="1372655" cy="914400"/>
            </a:xfrm>
            <a:prstGeom prst="rect">
              <a:avLst/>
            </a:prstGeom>
          </p:spPr>
        </p:pic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079256BB-4085-4ECB-8688-331C5AD83855}"/>
              </a:ext>
            </a:extLst>
          </p:cNvPr>
          <p:cNvSpPr/>
          <p:nvPr/>
        </p:nvSpPr>
        <p:spPr>
          <a:xfrm>
            <a:off x="4318843" y="269749"/>
            <a:ext cx="3369054" cy="27432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5259F44-95A6-4A4A-8EFE-B4202BDF4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77" y="1608295"/>
            <a:ext cx="1372655" cy="914400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51E03E53-685E-4335-B101-39D58EAD959C}"/>
              </a:ext>
            </a:extLst>
          </p:cNvPr>
          <p:cNvSpPr/>
          <p:nvPr/>
        </p:nvSpPr>
        <p:spPr>
          <a:xfrm>
            <a:off x="7771033" y="1280160"/>
            <a:ext cx="1708247" cy="15240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1F33BF0-619F-443E-B83F-9A0755F94036}"/>
              </a:ext>
            </a:extLst>
          </p:cNvPr>
          <p:cNvGrpSpPr/>
          <p:nvPr/>
        </p:nvGrpSpPr>
        <p:grpSpPr>
          <a:xfrm>
            <a:off x="4739898" y="874393"/>
            <a:ext cx="2669231" cy="1929767"/>
            <a:chOff x="4739898" y="874393"/>
            <a:chExt cx="2669231" cy="192976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2F46B039-193E-47CD-936A-ACE6A446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9898" y="874393"/>
              <a:ext cx="1372655" cy="733902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EFDF54D-7C6E-43BD-AC90-51C7ACDA8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620" y="1889760"/>
              <a:ext cx="1372655" cy="914400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02257E3-59C8-4DE1-AF04-496BEE5B84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6474" y="1294209"/>
              <a:ext cx="1372655" cy="914400"/>
            </a:xfrm>
            <a:prstGeom prst="rect">
              <a:avLst/>
            </a:prstGeom>
          </p:spPr>
        </p:pic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F59546D-4EBE-4E92-A5BD-8B292C8B7541}"/>
              </a:ext>
            </a:extLst>
          </p:cNvPr>
          <p:cNvSpPr/>
          <p:nvPr/>
        </p:nvSpPr>
        <p:spPr>
          <a:xfrm>
            <a:off x="2885182" y="3718560"/>
            <a:ext cx="5984497" cy="3139439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46BCBB-D9E3-45A1-9908-91A222F0F0C9}"/>
              </a:ext>
            </a:extLst>
          </p:cNvPr>
          <p:cNvGrpSpPr/>
          <p:nvPr/>
        </p:nvGrpSpPr>
        <p:grpSpPr>
          <a:xfrm>
            <a:off x="2885181" y="3899381"/>
            <a:ext cx="5853492" cy="2849806"/>
            <a:chOff x="2885181" y="3899381"/>
            <a:chExt cx="5853492" cy="2849806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D5F462A1-942F-4808-8C13-504EC07BCBEF}"/>
                </a:ext>
              </a:extLst>
            </p:cNvPr>
            <p:cNvGrpSpPr/>
            <p:nvPr/>
          </p:nvGrpSpPr>
          <p:grpSpPr>
            <a:xfrm>
              <a:off x="2885181" y="3966668"/>
              <a:ext cx="3409601" cy="2782519"/>
              <a:chOff x="620031" y="433120"/>
              <a:chExt cx="3082054" cy="2782519"/>
            </a:xfrm>
          </p:grpSpPr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1BF5714A-EB97-4D75-8208-4875EAE326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6736" y="2301239"/>
                <a:ext cx="1372655" cy="914400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81398178-5376-442C-A0F1-94FA554482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8403" y="562660"/>
                <a:ext cx="1372655" cy="914400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606E017E-8774-4F75-AD53-DAD8DEB0CB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031" y="1521558"/>
                <a:ext cx="1372655" cy="914400"/>
              </a:xfrm>
              <a:prstGeom prst="rect">
                <a:avLst/>
              </a:prstGeom>
            </p:spPr>
          </p:pic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4C96FD9A-3618-4E05-83C1-2C090892D6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9430" y="1280160"/>
                <a:ext cx="1372655" cy="914400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0D16C14A-8933-4D1C-A4B4-D2C017F7B6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9667" y="433120"/>
                <a:ext cx="1372655" cy="914400"/>
              </a:xfrm>
              <a:prstGeom prst="rect">
                <a:avLst/>
              </a:prstGeom>
            </p:spPr>
          </p:pic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7CA3DD7-AA29-4A61-AE78-C449FED9DE56}"/>
                </a:ext>
              </a:extLst>
            </p:cNvPr>
            <p:cNvGrpSpPr/>
            <p:nvPr/>
          </p:nvGrpSpPr>
          <p:grpSpPr>
            <a:xfrm>
              <a:off x="6009687" y="4010930"/>
              <a:ext cx="2728986" cy="2529628"/>
              <a:chOff x="5341022" y="379809"/>
              <a:chExt cx="2728986" cy="2529628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F505D7A6-3871-42D9-989D-6B9C0DF76E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41022" y="379809"/>
                <a:ext cx="1372655" cy="733902"/>
              </a:xfrm>
              <a:prstGeom prst="rect">
                <a:avLst/>
              </a:pr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B39BBD71-38EF-4324-8B37-562D1796D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0422" y="1995037"/>
                <a:ext cx="1372655" cy="914400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A1FDE3A2-8BAA-4B67-8D60-DA5121F0B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97353" y="1608294"/>
                <a:ext cx="1372655" cy="914400"/>
              </a:xfrm>
              <a:prstGeom prst="rect">
                <a:avLst/>
              </a:prstGeom>
            </p:spPr>
          </p:pic>
        </p:grp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E504630A-D14E-4916-B41A-7AE1D6BC00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2501" y="3899381"/>
              <a:ext cx="1372655" cy="914400"/>
            </a:xfrm>
            <a:prstGeom prst="rect">
              <a:avLst/>
            </a:prstGeom>
          </p:spPr>
        </p:pic>
      </p:grpSp>
      <p:sp>
        <p:nvSpPr>
          <p:cNvPr id="67" name="Arrow: Down 66">
            <a:extLst>
              <a:ext uri="{FF2B5EF4-FFF2-40B4-BE49-F238E27FC236}">
                <a16:creationId xmlns:a16="http://schemas.microsoft.com/office/drawing/2014/main" id="{2BC84B3F-0734-4390-AA06-9DC556587FB4}"/>
              </a:ext>
            </a:extLst>
          </p:cNvPr>
          <p:cNvSpPr/>
          <p:nvPr/>
        </p:nvSpPr>
        <p:spPr>
          <a:xfrm>
            <a:off x="3367243" y="3261360"/>
            <a:ext cx="503717" cy="317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row: Down 67">
            <a:extLst>
              <a:ext uri="{FF2B5EF4-FFF2-40B4-BE49-F238E27FC236}">
                <a16:creationId xmlns:a16="http://schemas.microsoft.com/office/drawing/2014/main" id="{2BA73BED-1499-4F30-AE6B-069646039694}"/>
              </a:ext>
            </a:extLst>
          </p:cNvPr>
          <p:cNvSpPr/>
          <p:nvPr/>
        </p:nvSpPr>
        <p:spPr>
          <a:xfrm>
            <a:off x="6139087" y="3163890"/>
            <a:ext cx="314188" cy="485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Down 68">
            <a:extLst>
              <a:ext uri="{FF2B5EF4-FFF2-40B4-BE49-F238E27FC236}">
                <a16:creationId xmlns:a16="http://schemas.microsoft.com/office/drawing/2014/main" id="{31912FFD-C626-4D56-845E-BD238DDC9B9D}"/>
              </a:ext>
            </a:extLst>
          </p:cNvPr>
          <p:cNvSpPr/>
          <p:nvPr/>
        </p:nvSpPr>
        <p:spPr>
          <a:xfrm>
            <a:off x="7881974" y="2925545"/>
            <a:ext cx="567700" cy="653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8CD4C673-D2E5-4A96-B255-CBDAD4D2D5E5}"/>
              </a:ext>
            </a:extLst>
          </p:cNvPr>
          <p:cNvSpPr/>
          <p:nvPr/>
        </p:nvSpPr>
        <p:spPr>
          <a:xfrm>
            <a:off x="4800600" y="106680"/>
            <a:ext cx="350520" cy="1051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D8746C2-5249-4E1F-B43C-AC2A6FEFF401}"/>
              </a:ext>
            </a:extLst>
          </p:cNvPr>
          <p:cNvSpPr/>
          <p:nvPr/>
        </p:nvSpPr>
        <p:spPr>
          <a:xfrm>
            <a:off x="339043" y="1231770"/>
            <a:ext cx="3139440" cy="3048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855E7D-09C9-4465-B78C-389F0B964787}"/>
              </a:ext>
            </a:extLst>
          </p:cNvPr>
          <p:cNvGrpSpPr/>
          <p:nvPr/>
        </p:nvGrpSpPr>
        <p:grpSpPr>
          <a:xfrm>
            <a:off x="764665" y="1866135"/>
            <a:ext cx="2351235" cy="1779269"/>
            <a:chOff x="471391" y="1360170"/>
            <a:chExt cx="2501474" cy="212026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3CD6D0D-3350-4620-ABE0-A0A3F14656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8" y="1421130"/>
              <a:ext cx="1372657" cy="9144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56A9EC4-4838-41D8-899A-F5B51DDCB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391" y="1360170"/>
              <a:ext cx="1372657" cy="9144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AD3FD6A-86EE-46B7-880D-8BB04A362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741" y="2566035"/>
              <a:ext cx="1372657" cy="914400"/>
            </a:xfrm>
            <a:prstGeom prst="rect">
              <a:avLst/>
            </a:prstGeom>
          </p:spPr>
        </p:pic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27733019-8F80-43AE-BF9D-2217A41A57A1}"/>
              </a:ext>
            </a:extLst>
          </p:cNvPr>
          <p:cNvSpPr/>
          <p:nvPr/>
        </p:nvSpPr>
        <p:spPr>
          <a:xfrm>
            <a:off x="3690215" y="1158240"/>
            <a:ext cx="3139440" cy="315468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2DF317-FA2F-44CB-9D85-3AB7D3332FE8}"/>
              </a:ext>
            </a:extLst>
          </p:cNvPr>
          <p:cNvGrpSpPr/>
          <p:nvPr/>
        </p:nvGrpSpPr>
        <p:grpSpPr>
          <a:xfrm>
            <a:off x="3914100" y="1917291"/>
            <a:ext cx="2625874" cy="2117408"/>
            <a:chOff x="471391" y="1360170"/>
            <a:chExt cx="2501474" cy="212026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66B1B55-AEF9-4D29-9B7D-AC4DEA06C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8" y="1421130"/>
              <a:ext cx="1372657" cy="9144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26DB79E-0BF8-4A6A-934C-DA3BDFC0D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391" y="1360170"/>
              <a:ext cx="1372657" cy="9144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E777399-853E-4FBE-A99B-6B593599A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741" y="2566035"/>
              <a:ext cx="1372657" cy="914400"/>
            </a:xfrm>
            <a:prstGeom prst="rect">
              <a:avLst/>
            </a:prstGeom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43486BA4-461F-4ECE-9E4A-E2456A980EEB}"/>
              </a:ext>
            </a:extLst>
          </p:cNvPr>
          <p:cNvSpPr/>
          <p:nvPr/>
        </p:nvSpPr>
        <p:spPr>
          <a:xfrm>
            <a:off x="6964669" y="1158240"/>
            <a:ext cx="3401646" cy="315468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55BF71F-F5B0-4D71-B7D4-EA693ABB00E1}"/>
              </a:ext>
            </a:extLst>
          </p:cNvPr>
          <p:cNvGrpSpPr/>
          <p:nvPr/>
        </p:nvGrpSpPr>
        <p:grpSpPr>
          <a:xfrm>
            <a:off x="7352555" y="1819360"/>
            <a:ext cx="2625874" cy="2117408"/>
            <a:chOff x="471391" y="1360170"/>
            <a:chExt cx="2501474" cy="212026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5158C44-4FC2-465D-BDF3-ABB9CC95C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8" y="1421130"/>
              <a:ext cx="1372657" cy="91440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5983799-6CEE-4225-8C1E-ECA5CF9BCC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391" y="1360170"/>
              <a:ext cx="1372657" cy="91440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C5DD88F-C316-4927-8BD9-4A73338CA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741" y="2566035"/>
              <a:ext cx="1372657" cy="9144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E04655-2DCA-4044-BF47-C9A5148287E5}"/>
                  </a:ext>
                </a:extLst>
              </p:cNvPr>
              <p:cNvSpPr txBox="1"/>
              <p:nvPr/>
            </p:nvSpPr>
            <p:spPr>
              <a:xfrm rot="10800000" flipV="1">
                <a:off x="2613248" y="4566254"/>
                <a:ext cx="3139441" cy="1107996"/>
              </a:xfrm>
              <a:prstGeom prst="rect">
                <a:avLst/>
              </a:prstGeom>
              <a:noFill/>
              <a:ln w="5715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14:m>
                  <m:oMath xmlns:m="http://schemas.openxmlformats.org/officeDocument/2006/math">
                    <m:r>
                      <a:rPr lang="bn-IN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bn-IN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৩=৩</a:t>
                </a:r>
                <a:endParaRPr lang="en-US" sz="6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E04655-2DCA-4044-BF47-C9A514828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613248" y="4566254"/>
                <a:ext cx="3139441" cy="1107996"/>
              </a:xfrm>
              <a:prstGeom prst="rect">
                <a:avLst/>
              </a:prstGeom>
              <a:blipFill>
                <a:blip r:embed="rId4"/>
                <a:stretch>
                  <a:fillRect l="-12405" t="-15183" b="-37173"/>
                </a:stretch>
              </a:blipFill>
              <a:ln w="5715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478431-C055-4F8F-AEC7-CA8015B77AD9}"/>
                  </a:ext>
                </a:extLst>
              </p:cNvPr>
              <p:cNvSpPr txBox="1"/>
              <p:nvPr/>
            </p:nvSpPr>
            <p:spPr>
              <a:xfrm>
                <a:off x="1439724" y="6135757"/>
                <a:ext cx="5928113" cy="52322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গড় = রাশিগুলোর যোগফল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রাশিগুলোর সংখ্যা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478431-C055-4F8F-AEC7-CA8015B77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724" y="6135757"/>
                <a:ext cx="5928113" cy="523220"/>
              </a:xfrm>
              <a:prstGeom prst="rect">
                <a:avLst/>
              </a:prstGeom>
              <a:blipFill>
                <a:blip r:embed="rId5"/>
                <a:stretch>
                  <a:fillRect l="-1736" t="-6593" b="-2967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11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445</TotalTime>
  <Words>365</Words>
  <Application>Microsoft Office PowerPoint</Application>
  <PresentationFormat>Widescreen</PresentationFormat>
  <Paragraphs>52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NikoshBAN</vt:lpstr>
      <vt:lpstr>Trebuchet MS</vt:lpstr>
      <vt:lpstr>Wingdings 3</vt:lpstr>
      <vt:lpstr>Facet</vt:lpstr>
      <vt:lpstr>সবাইকে লাল গোলাপের শুভেচ্ছা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লাল গোলাপের শুভেচ্ছা</dc:title>
  <dc:creator>DPE</dc:creator>
  <cp:lastModifiedBy>DPE</cp:lastModifiedBy>
  <cp:revision>74</cp:revision>
  <dcterms:created xsi:type="dcterms:W3CDTF">2020-03-09T03:20:20Z</dcterms:created>
  <dcterms:modified xsi:type="dcterms:W3CDTF">2020-03-14T10:03:01Z</dcterms:modified>
</cp:coreProperties>
</file>