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6" r:id="rId4"/>
    <p:sldId id="294" r:id="rId5"/>
    <p:sldId id="257" r:id="rId6"/>
    <p:sldId id="258" r:id="rId7"/>
    <p:sldId id="259" r:id="rId8"/>
    <p:sldId id="288" r:id="rId9"/>
    <p:sldId id="287" r:id="rId10"/>
    <p:sldId id="260" r:id="rId11"/>
    <p:sldId id="261" r:id="rId12"/>
    <p:sldId id="289" r:id="rId13"/>
    <p:sldId id="262" r:id="rId14"/>
    <p:sldId id="290" r:id="rId15"/>
    <p:sldId id="264" r:id="rId16"/>
    <p:sldId id="291" r:id="rId17"/>
    <p:sldId id="292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93" r:id="rId30"/>
    <p:sldId id="276" r:id="rId31"/>
    <p:sldId id="277" r:id="rId32"/>
    <p:sldId id="278" r:id="rId33"/>
    <p:sldId id="279" r:id="rId34"/>
    <p:sldId id="280" r:id="rId35"/>
    <p:sldId id="281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2rwE0Zyvm76k+fKjLcXFA==" hashData="iu2ij/Lhh/me0+ra1xpYXhsPTl2v7NWoUSSFttQV+zgZzHlb0+a5vIHgwQv01wn58e/YxSq1IH6xkpEAbXfU9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221B-1B84-4A29-9F8D-BF35AAA53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4585E-D963-4C09-BDBA-79D3C708E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C1F31-268B-4CF9-AAF1-9A7CCF5D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FCC08-5117-4B1B-B1D6-6CE6013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3C501-AF9A-4C8F-9DC0-65ECD72C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AC71-043C-49AE-B113-AD160E91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22B5B-7DA9-4D73-B3DD-A48410E05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7EA4-3067-43A2-B837-BF67048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D73A7-EE1E-4B8D-8742-D1DB5593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DE16-2257-4F6C-A368-76E98C91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3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1D7874-03BB-4257-A71F-424DF8CC9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F484-4D3C-4838-AF4A-7E097E515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2ECB7-8552-4538-9A55-150B7B1C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FC85-FF72-43D9-BA5A-2D9E8E2F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AD9C-3472-4548-8E74-B6CFC068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1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C9E-F98B-4130-BE92-9A1B09B3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2617-4CDC-4444-91BA-862DF787D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71F4B-B826-4E51-9F1A-B15782BE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D398-E68B-44B1-A92C-04E5C9AF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3523-C57D-4B42-841B-F8C28827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5B07-F5D8-4760-A686-7F79ED44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E7D8-EEF9-497D-BD58-EFEF81C1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46AD-5E8F-4012-8927-D7D3E849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A60-2F06-411D-8E14-F703ED17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71320-35C8-45D8-BAE2-49C0D246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7A22-9FA4-4B66-AA5D-1C2B028E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31A0-0A90-47C3-BAA1-4802195BE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92CD-A6EC-4E21-B19C-1213FED1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8C256-F70C-4BF2-BDFF-3EB9B6B0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5A1AA-33ED-48AA-A507-F03A7E67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76BA8-A9A8-46E0-AB4B-148CD2A5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ED2D-626A-494C-818E-54EA9DA8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2B097-F80E-40A0-B7A0-04E28DF1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44F80-99A7-4B0F-AF2E-74CDAAB15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5B428-A5A4-4B60-BCEA-5115D700C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E28C9-2232-437F-B348-D078A464C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364BC-98B7-4E87-A446-3BD78C89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9CE7F-070C-4518-994A-44B6DD5A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B2E31-9242-4893-B0E4-33D51983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A7ED-48C1-4BBB-BA75-722D09FD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44F49-5523-4BE2-A6D9-57504437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BF781-D227-46DF-B54B-F1CC1F22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F3F9D-E517-4832-8433-BEA8DAE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80C15-F13E-417B-9B48-B80928D8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CA80D-3DAC-43DE-817F-0357C346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28FC2-F577-44BC-BF38-0956C3BA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CECF-EFB3-471B-A138-7DD5D4B9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7B9B-FA9B-4A6F-893B-1A88F73A2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8DB82-846E-4578-B513-E48E981D2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F521B-02FA-4468-A21A-A40D6D77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5D4B1-069B-4534-910C-F964A758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380E1-5AC3-4235-A38C-7D3BE792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C095-BE80-4ECB-BECA-F53C6DEB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7A098-6C38-4F88-872A-FC1920D0F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41F3-F0A1-4AD5-96D7-47F027193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DA3F7-0592-4C2B-BF67-299524ED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A0A51-83DD-4545-83A2-B23DE0D8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6FE71-C970-4FF6-904F-9F1FC1C2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7E3F7-79D1-4951-B300-0A29CDF3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118F8-8BEA-46B1-B6D9-6A63B6E5B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25DD-1330-4347-9D49-C62EA8353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DDB2-7ADF-4CA2-A437-45004D47CDD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ACFA4-CE5C-451A-B385-A32DB51E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950B2-58B3-4D90-8733-A14887CB8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D236-9DE6-46C6-9D8C-073C32A3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F270E8-AB7F-4311-AC1A-04BFCCF70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5CE92-DB43-412D-9755-9ADADD6605F5}"/>
              </a:ext>
            </a:extLst>
          </p:cNvPr>
          <p:cNvSpPr txBox="1"/>
          <p:nvPr/>
        </p:nvSpPr>
        <p:spPr>
          <a:xfrm>
            <a:off x="4013200" y="587004"/>
            <a:ext cx="416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Welcome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85E0B-34CB-4AFC-A39F-3978373E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46" y="2276454"/>
            <a:ext cx="3766508" cy="3486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25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BAA1AC-E7EE-4BCB-B6E1-234A53A45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90652C-1EA1-4E21-9A3F-1FD45AC50C8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094" y="2928934"/>
            <a:ext cx="1143008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AACEE1-74E1-4208-83D8-85A505BC3EEC}"/>
              </a:ext>
            </a:extLst>
          </p:cNvPr>
          <p:cNvCxnSpPr/>
          <p:nvPr/>
        </p:nvCxnSpPr>
        <p:spPr>
          <a:xfrm>
            <a:off x="3998398" y="4572008"/>
            <a:ext cx="7200000" cy="1588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3632F1A-871E-4252-8DFD-41F545967701}"/>
              </a:ext>
            </a:extLst>
          </p:cNvPr>
          <p:cNvSpPr txBox="1"/>
          <p:nvPr/>
        </p:nvSpPr>
        <p:spPr>
          <a:xfrm>
            <a:off x="3625970" y="5253351"/>
            <a:ext cx="681055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800" b="1" u="sng" dirty="0">
                <a:latin typeface="Bradley Hand ITC" pitchFamily="66" charset="0"/>
              </a:rPr>
              <a:t>Distance = 200 m</a:t>
            </a:r>
          </a:p>
          <a:p>
            <a:r>
              <a:rPr lang="id-ID" sz="2800" b="1" u="sng" dirty="0">
                <a:latin typeface="Bradley Hand ITC" pitchFamily="66" charset="0"/>
              </a:rPr>
              <a:t>Displacement = 200 m to rigth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5E952-BEA2-49DC-B203-2F70545DE8B1}"/>
              </a:ext>
            </a:extLst>
          </p:cNvPr>
          <p:cNvSpPr txBox="1"/>
          <p:nvPr/>
        </p:nvSpPr>
        <p:spPr>
          <a:xfrm>
            <a:off x="6554928" y="413123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200 m</a:t>
            </a: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08FD5FE7-2D63-41D4-B372-97B8017BF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622" y="642918"/>
            <a:ext cx="6889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51B5B4-B9FA-4391-90FF-303509CEAC0A}"/>
              </a:ext>
            </a:extLst>
          </p:cNvPr>
          <p:cNvGrpSpPr/>
          <p:nvPr/>
        </p:nvGrpSpPr>
        <p:grpSpPr>
          <a:xfrm>
            <a:off x="3163712" y="476672"/>
            <a:ext cx="5008884" cy="1785950"/>
            <a:chOff x="323528" y="476672"/>
            <a:chExt cx="5008884" cy="1785950"/>
          </a:xfrm>
        </p:grpSpPr>
        <p:sp>
          <p:nvSpPr>
            <p:cNvPr id="8" name="Rounded Rectangle 15">
              <a:extLst>
                <a:ext uri="{FF2B5EF4-FFF2-40B4-BE49-F238E27FC236}">
                  <a16:creationId xmlns:a16="http://schemas.microsoft.com/office/drawing/2014/main" id="{FF3E9DF7-D2E3-4C8E-9E79-E6679F4C375E}"/>
                </a:ext>
              </a:extLst>
            </p:cNvPr>
            <p:cNvSpPr/>
            <p:nvPr/>
          </p:nvSpPr>
          <p:spPr>
            <a:xfrm>
              <a:off x="323528" y="476672"/>
              <a:ext cx="4929222" cy="178595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What is difference</a:t>
              </a:r>
            </a:p>
            <a:p>
              <a:pPr algn="ctr"/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between distance and </a:t>
              </a:r>
            </a:p>
            <a:p>
              <a:pPr algn="ctr"/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displacement?</a:t>
              </a:r>
            </a:p>
          </p:txBody>
        </p:sp>
        <p:pic>
          <p:nvPicPr>
            <p:cNvPr id="9" name="Picture 25">
              <a:extLst>
                <a:ext uri="{FF2B5EF4-FFF2-40B4-BE49-F238E27FC236}">
                  <a16:creationId xmlns:a16="http://schemas.microsoft.com/office/drawing/2014/main" id="{553337AB-24EE-4F0C-B4A4-3B4DBD04D4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642918"/>
              <a:ext cx="688974" cy="10001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985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72986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5AADC9A-5CC5-42FD-803C-57B8E53DC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C4192DD-F8FB-4F24-85BF-DB371C60FD91}"/>
              </a:ext>
            </a:extLst>
          </p:cNvPr>
          <p:cNvCxnSpPr/>
          <p:nvPr/>
        </p:nvCxnSpPr>
        <p:spPr>
          <a:xfrm>
            <a:off x="323717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2454F3-E75B-4EC0-8D71-CE227E242333}"/>
              </a:ext>
            </a:extLst>
          </p:cNvPr>
          <p:cNvCxnSpPr/>
          <p:nvPr/>
        </p:nvCxnSpPr>
        <p:spPr>
          <a:xfrm>
            <a:off x="395155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7213D5-F2A9-4A6C-9E87-C8DC94283A87}"/>
              </a:ext>
            </a:extLst>
          </p:cNvPr>
          <p:cNvCxnSpPr/>
          <p:nvPr/>
        </p:nvCxnSpPr>
        <p:spPr>
          <a:xfrm>
            <a:off x="466593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81D7AE-FFE1-4A97-83E8-D730F3CBD97A}"/>
              </a:ext>
            </a:extLst>
          </p:cNvPr>
          <p:cNvCxnSpPr/>
          <p:nvPr/>
        </p:nvCxnSpPr>
        <p:spPr>
          <a:xfrm>
            <a:off x="538031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FD38D7-4546-4DD3-BAC5-EDB6D521B375}"/>
              </a:ext>
            </a:extLst>
          </p:cNvPr>
          <p:cNvCxnSpPr/>
          <p:nvPr/>
        </p:nvCxnSpPr>
        <p:spPr>
          <a:xfrm>
            <a:off x="609469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653BD7-75F3-4985-8F2C-F772909E0AFE}"/>
              </a:ext>
            </a:extLst>
          </p:cNvPr>
          <p:cNvCxnSpPr/>
          <p:nvPr/>
        </p:nvCxnSpPr>
        <p:spPr>
          <a:xfrm>
            <a:off x="680907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786E9E-0C60-4936-A592-8C1FA11338F4}"/>
              </a:ext>
            </a:extLst>
          </p:cNvPr>
          <p:cNvSpPr txBox="1"/>
          <p:nvPr/>
        </p:nvSpPr>
        <p:spPr>
          <a:xfrm>
            <a:off x="2951427" y="356667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D7C12-CCDF-4D59-8DA4-124BC526CF31}"/>
              </a:ext>
            </a:extLst>
          </p:cNvPr>
          <p:cNvSpPr txBox="1"/>
          <p:nvPr/>
        </p:nvSpPr>
        <p:spPr>
          <a:xfrm>
            <a:off x="3665807" y="356667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BA063-4EE8-4B64-8ED6-4CB697E5DE3C}"/>
              </a:ext>
            </a:extLst>
          </p:cNvPr>
          <p:cNvSpPr txBox="1"/>
          <p:nvPr/>
        </p:nvSpPr>
        <p:spPr>
          <a:xfrm>
            <a:off x="4380187" y="356667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71F45-4DFF-442E-A690-992BA633160F}"/>
              </a:ext>
            </a:extLst>
          </p:cNvPr>
          <p:cNvSpPr txBox="1"/>
          <p:nvPr/>
        </p:nvSpPr>
        <p:spPr>
          <a:xfrm>
            <a:off x="5094567" y="356667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DFA99-31F6-4287-934D-22F002610A61}"/>
              </a:ext>
            </a:extLst>
          </p:cNvPr>
          <p:cNvSpPr txBox="1"/>
          <p:nvPr/>
        </p:nvSpPr>
        <p:spPr>
          <a:xfrm>
            <a:off x="5808947" y="3563284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14588-AF1E-4E23-BD99-8AE4B080CD4C}"/>
              </a:ext>
            </a:extLst>
          </p:cNvPr>
          <p:cNvSpPr txBox="1"/>
          <p:nvPr/>
        </p:nvSpPr>
        <p:spPr>
          <a:xfrm>
            <a:off x="6594765" y="356667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C8C1D-8392-4DF3-8716-5BAA95B1C3A3}"/>
              </a:ext>
            </a:extLst>
          </p:cNvPr>
          <p:cNvSpPr txBox="1"/>
          <p:nvPr/>
        </p:nvSpPr>
        <p:spPr>
          <a:xfrm>
            <a:off x="7237707" y="356667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C292EC-FD75-4C4C-8204-2681F9C304D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427" y="2423665"/>
            <a:ext cx="571504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CFC03E-BE96-4AEA-9A41-951CEA6E8FE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0847" y="2423665"/>
            <a:ext cx="571504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D391A2-264E-4D71-A1C3-9BAE5418BD41}"/>
              </a:ext>
            </a:extLst>
          </p:cNvPr>
          <p:cNvCxnSpPr/>
          <p:nvPr/>
        </p:nvCxnSpPr>
        <p:spPr>
          <a:xfrm>
            <a:off x="3522931" y="29951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A803B5-42BB-4E16-A661-6CD5CE86E505}"/>
              </a:ext>
            </a:extLst>
          </p:cNvPr>
          <p:cNvCxnSpPr/>
          <p:nvPr/>
        </p:nvCxnSpPr>
        <p:spPr>
          <a:xfrm>
            <a:off x="752345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D5E830-1A89-47A1-ADB8-78389D03F233}"/>
              </a:ext>
            </a:extLst>
          </p:cNvPr>
          <p:cNvCxnSpPr/>
          <p:nvPr/>
        </p:nvCxnSpPr>
        <p:spPr>
          <a:xfrm>
            <a:off x="823783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391830-641A-4752-AB01-545A0CB6B3A3}"/>
              </a:ext>
            </a:extLst>
          </p:cNvPr>
          <p:cNvCxnSpPr/>
          <p:nvPr/>
        </p:nvCxnSpPr>
        <p:spPr>
          <a:xfrm>
            <a:off x="8952219" y="3566673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0D8AAED-69FB-4CBA-AC3F-963172B58716}"/>
              </a:ext>
            </a:extLst>
          </p:cNvPr>
          <p:cNvSpPr txBox="1"/>
          <p:nvPr/>
        </p:nvSpPr>
        <p:spPr>
          <a:xfrm>
            <a:off x="7952087" y="356667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DC2970-7901-4924-8698-D790E002F076}"/>
              </a:ext>
            </a:extLst>
          </p:cNvPr>
          <p:cNvSpPr txBox="1"/>
          <p:nvPr/>
        </p:nvSpPr>
        <p:spPr>
          <a:xfrm>
            <a:off x="8737905" y="3563284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58BEBE-3C32-48AD-B1FC-39CA5D82ED42}"/>
              </a:ext>
            </a:extLst>
          </p:cNvPr>
          <p:cNvSpPr txBox="1"/>
          <p:nvPr/>
        </p:nvSpPr>
        <p:spPr>
          <a:xfrm>
            <a:off x="9452285" y="3563284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E4E93C-7940-4227-A2C3-1A38412EC98B}"/>
              </a:ext>
            </a:extLst>
          </p:cNvPr>
          <p:cNvSpPr txBox="1"/>
          <p:nvPr/>
        </p:nvSpPr>
        <p:spPr>
          <a:xfrm>
            <a:off x="2665675" y="3206094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solidFill>
                  <a:srgbClr val="66FFFF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7E0B60-7BF7-4487-93E4-26FBA947AC15}"/>
              </a:ext>
            </a:extLst>
          </p:cNvPr>
          <p:cNvSpPr txBox="1"/>
          <p:nvPr/>
        </p:nvSpPr>
        <p:spPr>
          <a:xfrm>
            <a:off x="9809475" y="320948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solidFill>
                  <a:srgbClr val="66FFFF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061230-8B16-4056-B40E-8FB3ECC8B765}"/>
              </a:ext>
            </a:extLst>
          </p:cNvPr>
          <p:cNvSpPr txBox="1"/>
          <p:nvPr/>
        </p:nvSpPr>
        <p:spPr>
          <a:xfrm>
            <a:off x="6594765" y="3923863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solidFill>
                  <a:srgbClr val="66FFFF"/>
                </a:solidFill>
              </a:rPr>
              <a:t>B</a:t>
            </a:r>
          </a:p>
        </p:txBody>
      </p:sp>
      <p:sp>
        <p:nvSpPr>
          <p:cNvPr id="27" name="Circular Arrow 32">
            <a:extLst>
              <a:ext uri="{FF2B5EF4-FFF2-40B4-BE49-F238E27FC236}">
                <a16:creationId xmlns:a16="http://schemas.microsoft.com/office/drawing/2014/main" id="{1A87D835-608F-41EB-8061-FEF60326DC78}"/>
              </a:ext>
            </a:extLst>
          </p:cNvPr>
          <p:cNvSpPr/>
          <p:nvPr/>
        </p:nvSpPr>
        <p:spPr>
          <a:xfrm rot="5400000">
            <a:off x="9595161" y="3709549"/>
            <a:ext cx="1000132" cy="857256"/>
          </a:xfrm>
          <a:prstGeom prst="circular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0CD088-4BC8-4E86-878E-677771BA47C0}"/>
              </a:ext>
            </a:extLst>
          </p:cNvPr>
          <p:cNvCxnSpPr/>
          <p:nvPr/>
        </p:nvCxnSpPr>
        <p:spPr>
          <a:xfrm>
            <a:off x="6880517" y="4709681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6F381B-136F-4E33-B729-ADB55035EE3D}"/>
              </a:ext>
            </a:extLst>
          </p:cNvPr>
          <p:cNvCxnSpPr/>
          <p:nvPr/>
        </p:nvCxnSpPr>
        <p:spPr>
          <a:xfrm>
            <a:off x="7594897" y="4709681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86DE3F-91E2-47D0-852B-8092CBED15D3}"/>
              </a:ext>
            </a:extLst>
          </p:cNvPr>
          <p:cNvCxnSpPr/>
          <p:nvPr/>
        </p:nvCxnSpPr>
        <p:spPr>
          <a:xfrm>
            <a:off x="8309277" y="4709681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0975DA-BFC1-48D3-84B0-AC2D2CC9065F}"/>
              </a:ext>
            </a:extLst>
          </p:cNvPr>
          <p:cNvCxnSpPr/>
          <p:nvPr/>
        </p:nvCxnSpPr>
        <p:spPr>
          <a:xfrm>
            <a:off x="9023657" y="4709681"/>
            <a:ext cx="7200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2B0FAA8-6933-47A4-A810-808F48BBAFBA}"/>
              </a:ext>
            </a:extLst>
          </p:cNvPr>
          <p:cNvSpPr txBox="1"/>
          <p:nvPr/>
        </p:nvSpPr>
        <p:spPr>
          <a:xfrm>
            <a:off x="8023525" y="4709681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E990A8-2E0B-4CFC-971D-18D33AA8DAD4}"/>
              </a:ext>
            </a:extLst>
          </p:cNvPr>
          <p:cNvSpPr txBox="1"/>
          <p:nvPr/>
        </p:nvSpPr>
        <p:spPr>
          <a:xfrm>
            <a:off x="8809343" y="4706292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7859E0-2E0E-4739-B233-B679BC4177F1}"/>
              </a:ext>
            </a:extLst>
          </p:cNvPr>
          <p:cNvSpPr txBox="1"/>
          <p:nvPr/>
        </p:nvSpPr>
        <p:spPr>
          <a:xfrm>
            <a:off x="7380583" y="4709681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ED65EF-4A4D-487C-97B5-C64D436E3578}"/>
              </a:ext>
            </a:extLst>
          </p:cNvPr>
          <p:cNvSpPr txBox="1"/>
          <p:nvPr/>
        </p:nvSpPr>
        <p:spPr>
          <a:xfrm>
            <a:off x="6594765" y="4709681"/>
            <a:ext cx="5000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4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1DDF43-6722-425D-87C4-258D3A2425AB}"/>
              </a:ext>
            </a:extLst>
          </p:cNvPr>
          <p:cNvCxnSpPr/>
          <p:nvPr/>
        </p:nvCxnSpPr>
        <p:spPr>
          <a:xfrm rot="10800000">
            <a:off x="9023657" y="442392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065B916-B80E-4973-BDC3-BCB3E3419DDF}"/>
              </a:ext>
            </a:extLst>
          </p:cNvPr>
          <p:cNvSpPr txBox="1"/>
          <p:nvPr/>
        </p:nvSpPr>
        <p:spPr>
          <a:xfrm>
            <a:off x="2522799" y="5301084"/>
            <a:ext cx="5143536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3200" b="1" u="sng" dirty="0">
                <a:latin typeface="Bradley Hand ITC" pitchFamily="66" charset="0"/>
              </a:rPr>
              <a:t>Distance = 13 m</a:t>
            </a:r>
          </a:p>
          <a:p>
            <a:r>
              <a:rPr lang="id-ID" sz="3200" b="1" u="sng" dirty="0">
                <a:latin typeface="Bradley Hand ITC" pitchFamily="66" charset="0"/>
              </a:rPr>
              <a:t>Displacement = 5 m to rigth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E9F37E-6F87-45D3-B455-222B9A9AC08E}"/>
              </a:ext>
            </a:extLst>
          </p:cNvPr>
          <p:cNvSpPr txBox="1"/>
          <p:nvPr/>
        </p:nvSpPr>
        <p:spPr>
          <a:xfrm>
            <a:off x="3594369" y="2495103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0D0E7E2-4E89-4894-A941-E3745724AAE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451" y="3995301"/>
            <a:ext cx="571504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076746A-5EED-44FB-91E2-A280F48BBC3C}"/>
              </a:ext>
            </a:extLst>
          </p:cNvPr>
          <p:cNvGrpSpPr/>
          <p:nvPr/>
        </p:nvGrpSpPr>
        <p:grpSpPr>
          <a:xfrm>
            <a:off x="3630088" y="358034"/>
            <a:ext cx="4929222" cy="1785950"/>
            <a:chOff x="1608624" y="357166"/>
            <a:chExt cx="4929222" cy="1785950"/>
          </a:xfrm>
        </p:grpSpPr>
        <p:sp>
          <p:nvSpPr>
            <p:cNvPr id="41" name="Rounded Rectangle 11">
              <a:extLst>
                <a:ext uri="{FF2B5EF4-FFF2-40B4-BE49-F238E27FC236}">
                  <a16:creationId xmlns:a16="http://schemas.microsoft.com/office/drawing/2014/main" id="{7476FC9F-C3B0-42D5-868A-A89025C7C8F2}"/>
                </a:ext>
              </a:extLst>
            </p:cNvPr>
            <p:cNvSpPr/>
            <p:nvPr/>
          </p:nvSpPr>
          <p:spPr>
            <a:xfrm>
              <a:off x="1608624" y="357166"/>
              <a:ext cx="4929222" cy="178595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What is difference</a:t>
              </a:r>
            </a:p>
            <a:p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between distance and </a:t>
              </a:r>
            </a:p>
            <a:p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displacement?</a:t>
              </a:r>
            </a:p>
          </p:txBody>
        </p:sp>
        <p:pic>
          <p:nvPicPr>
            <p:cNvPr id="42" name="Picture 25">
              <a:extLst>
                <a:ext uri="{FF2B5EF4-FFF2-40B4-BE49-F238E27FC236}">
                  <a16:creationId xmlns:a16="http://schemas.microsoft.com/office/drawing/2014/main" id="{992C2F5D-86A7-49A9-B8F4-B33C96E62D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3137" y="519879"/>
              <a:ext cx="688974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190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27" grpId="0" animBg="1"/>
      <p:bldP spid="32" grpId="0"/>
      <p:bldP spid="33" grpId="0"/>
      <p:bldP spid="34" grpId="0"/>
      <p:bldP spid="35" grpId="0"/>
      <p:bldP spid="37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B4F54D-1474-4DB5-9E32-70242E806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DA14A0A-520B-4D19-BFA3-983AB7709B77}"/>
              </a:ext>
            </a:extLst>
          </p:cNvPr>
          <p:cNvSpPr txBox="1">
            <a:spLocks/>
          </p:cNvSpPr>
          <p:nvPr/>
        </p:nvSpPr>
        <p:spPr>
          <a:xfrm>
            <a:off x="1752600" y="637309"/>
            <a:ext cx="86868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conclude</a:t>
            </a:r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55F1AEF-26DE-4892-9C2F-21B80F88A83F}"/>
              </a:ext>
            </a:extLst>
          </p:cNvPr>
          <p:cNvSpPr txBox="1">
            <a:spLocks/>
          </p:cNvSpPr>
          <p:nvPr/>
        </p:nvSpPr>
        <p:spPr>
          <a:xfrm>
            <a:off x="1752600" y="1734271"/>
            <a:ext cx="8686800" cy="33919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u="sng">
                <a:latin typeface="Bradley Hand ITC" pitchFamily="66" charset="0"/>
              </a:rPr>
              <a:t>Distance is length of all lines passed through by an object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b="1" u="sng">
                <a:latin typeface="Bradley Hand ITC" pitchFamily="66" charset="0"/>
              </a:rPr>
              <a:t>	scalar quantity -&gt; have: magnitude and unit</a:t>
            </a:r>
          </a:p>
          <a:p>
            <a:r>
              <a:rPr lang="id-ID" b="1" u="sng">
                <a:latin typeface="Bradley Hand ITC" pitchFamily="66" charset="0"/>
              </a:rPr>
              <a:t>Diplacement is position change of an object from the initial point</a:t>
            </a:r>
          </a:p>
          <a:p>
            <a:pPr marL="4394200" indent="-4394200">
              <a:buFont typeface="Arial" panose="020B0604020202020204" pitchFamily="34" charset="0"/>
              <a:buNone/>
              <a:tabLst>
                <a:tab pos="355600" algn="l"/>
              </a:tabLst>
            </a:pPr>
            <a:r>
              <a:rPr lang="id-ID" b="1" u="sng">
                <a:latin typeface="Bradley Hand ITC" pitchFamily="66" charset="0"/>
              </a:rPr>
              <a:t>	Vector quantity -&gt; have: magnitude, unit, and direction</a:t>
            </a:r>
            <a:endParaRPr lang="id-ID" b="1" u="sng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9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C619ED-D891-4B84-B6AE-106F86FDF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E62CF2-4E0D-4159-85A2-475E726A00B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463" y="2928934"/>
            <a:ext cx="1143008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4E80C3-5B56-470E-8225-AC1992B466BC}"/>
              </a:ext>
            </a:extLst>
          </p:cNvPr>
          <p:cNvCxnSpPr/>
          <p:nvPr/>
        </p:nvCxnSpPr>
        <p:spPr>
          <a:xfrm>
            <a:off x="6474405" y="4572008"/>
            <a:ext cx="3600000" cy="1588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165A13D-FBEC-4147-AB42-1FC8967DD06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7677" y="2928934"/>
            <a:ext cx="121444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3C8001-7FB8-4E94-9217-B9E2A6B214D3}"/>
              </a:ext>
            </a:extLst>
          </p:cNvPr>
          <p:cNvCxnSpPr/>
          <p:nvPr/>
        </p:nvCxnSpPr>
        <p:spPr>
          <a:xfrm rot="10800000">
            <a:off x="2931811" y="4570218"/>
            <a:ext cx="7200000" cy="1588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2AC38B-0C1C-42AB-B294-1F585CE77562}"/>
              </a:ext>
            </a:extLst>
          </p:cNvPr>
          <p:cNvSpPr txBox="1"/>
          <p:nvPr/>
        </p:nvSpPr>
        <p:spPr>
          <a:xfrm>
            <a:off x="2545315" y="5526961"/>
            <a:ext cx="385765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400" b="1" u="sng" dirty="0">
                <a:latin typeface="Bradley Hand ITC" pitchFamily="66" charset="0"/>
              </a:rPr>
              <a:t>Distance = 35 m</a:t>
            </a:r>
          </a:p>
          <a:p>
            <a:r>
              <a:rPr lang="id-ID" sz="2400" b="1" u="sng" dirty="0">
                <a:latin typeface="Bradley Hand ITC" pitchFamily="66" charset="0"/>
              </a:rPr>
              <a:t>Displacement = 15 m to left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E762DF-83BB-429E-A8A3-5D8FC436A134}"/>
              </a:ext>
            </a:extLst>
          </p:cNvPr>
          <p:cNvGrpSpPr/>
          <p:nvPr/>
        </p:nvGrpSpPr>
        <p:grpSpPr>
          <a:xfrm>
            <a:off x="3631389" y="377292"/>
            <a:ext cx="4929222" cy="1785950"/>
            <a:chOff x="500034" y="357166"/>
            <a:chExt cx="4929222" cy="1785950"/>
          </a:xfrm>
        </p:grpSpPr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58527969-BD21-4F5C-BB49-2A95366BDF4C}"/>
                </a:ext>
              </a:extLst>
            </p:cNvPr>
            <p:cNvSpPr/>
            <p:nvPr/>
          </p:nvSpPr>
          <p:spPr>
            <a:xfrm>
              <a:off x="500034" y="357166"/>
              <a:ext cx="4929222" cy="178595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What i</a:t>
              </a:r>
              <a:r>
                <a:rPr lang="id-ID" sz="3200" b="1" u="sng" dirty="0">
                  <a:solidFill>
                    <a:schemeClr val="bg1"/>
                  </a:solidFill>
                  <a:latin typeface="Bradley Hand ITC" pitchFamily="66" charset="0"/>
                </a:rPr>
                <a:t>t</a:t>
              </a:r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s distance</a:t>
              </a:r>
              <a:r>
                <a:rPr lang="id-ID" sz="3200" b="1" u="sng" dirty="0">
                  <a:solidFill>
                    <a:schemeClr val="bg1"/>
                  </a:solidFill>
                  <a:latin typeface="Bradley Hand ITC" pitchFamily="66" charset="0"/>
                </a:rPr>
                <a:t>?</a:t>
              </a:r>
            </a:p>
            <a:p>
              <a:r>
                <a:rPr lang="id-ID" sz="3200" b="1" u="sng" dirty="0">
                  <a:solidFill>
                    <a:schemeClr val="bg1"/>
                  </a:solidFill>
                  <a:latin typeface="Bradley Hand ITC" pitchFamily="66" charset="0"/>
                </a:rPr>
                <a:t>What its </a:t>
              </a:r>
              <a:r>
                <a:rPr lang="en-US" sz="3200" b="1" u="sng" dirty="0">
                  <a:solidFill>
                    <a:schemeClr val="bg1"/>
                  </a:solidFill>
                  <a:latin typeface="Bradley Hand ITC" pitchFamily="66" charset="0"/>
                </a:rPr>
                <a:t>displacement?</a:t>
              </a:r>
            </a:p>
          </p:txBody>
        </p:sp>
        <p:pic>
          <p:nvPicPr>
            <p:cNvPr id="9" name="Picture 25">
              <a:extLst>
                <a:ext uri="{FF2B5EF4-FFF2-40B4-BE49-F238E27FC236}">
                  <a16:creationId xmlns:a16="http://schemas.microsoft.com/office/drawing/2014/main" id="{547EB35D-1DE8-4F22-A577-429E4BF191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642918"/>
              <a:ext cx="688974" cy="10001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14F52DC-650B-4A49-9071-E420AA37ADB8}"/>
              </a:ext>
            </a:extLst>
          </p:cNvPr>
          <p:cNvSpPr txBox="1"/>
          <p:nvPr/>
        </p:nvSpPr>
        <p:spPr>
          <a:xfrm>
            <a:off x="7831727" y="407194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10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7190C-BDD6-4553-BD1D-8AC7F4082805}"/>
              </a:ext>
            </a:extLst>
          </p:cNvPr>
          <p:cNvSpPr txBox="1"/>
          <p:nvPr/>
        </p:nvSpPr>
        <p:spPr>
          <a:xfrm>
            <a:off x="6045777" y="471488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25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8A98B-722B-47F4-8C18-A8E06785D73B}"/>
              </a:ext>
            </a:extLst>
          </p:cNvPr>
          <p:cNvSpPr txBox="1"/>
          <p:nvPr/>
        </p:nvSpPr>
        <p:spPr>
          <a:xfrm>
            <a:off x="2188125" y="250030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027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79371E-6 L 0.41615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7919E-6 L -0.79531 0.00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7179F-8B16-4868-9C8E-5638DB9A2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6D09BF52-D8C0-4EBF-B133-B3A35D35E5EE}"/>
              </a:ext>
            </a:extLst>
          </p:cNvPr>
          <p:cNvSpPr/>
          <p:nvPr/>
        </p:nvSpPr>
        <p:spPr>
          <a:xfrm>
            <a:off x="2809852" y="2178835"/>
            <a:ext cx="6572296" cy="25003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Broadway" pitchFamily="82" charset="0"/>
              </a:rPr>
              <a:t>Speed and Velocity</a:t>
            </a:r>
          </a:p>
          <a:p>
            <a:pPr algn="ctr"/>
            <a:endParaRPr lang="id-ID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45603A8-3191-41B1-B29B-4330AEF77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30" descr="gear">
            <a:extLst>
              <a:ext uri="{FF2B5EF4-FFF2-40B4-BE49-F238E27FC236}">
                <a16:creationId xmlns:a16="http://schemas.microsoft.com/office/drawing/2014/main" id="{8CDDD1C7-11AE-40F8-A927-66F76D5855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347" y="5493745"/>
            <a:ext cx="995363" cy="671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Line 6">
            <a:extLst>
              <a:ext uri="{FF2B5EF4-FFF2-40B4-BE49-F238E27FC236}">
                <a16:creationId xmlns:a16="http://schemas.microsoft.com/office/drawing/2014/main" id="{870A6E44-EE6E-46A5-8711-C6ED320B5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8747" y="4370760"/>
            <a:ext cx="891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4" name="Picture 4" descr="SL00286_">
            <a:extLst>
              <a:ext uri="{FF2B5EF4-FFF2-40B4-BE49-F238E27FC236}">
                <a16:creationId xmlns:a16="http://schemas.microsoft.com/office/drawing/2014/main" id="{68B42EA3-5822-445D-9857-3EEBAECA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05683" y="5301208"/>
            <a:ext cx="1371600" cy="1258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5" descr="TN00253_">
            <a:extLst>
              <a:ext uri="{FF2B5EF4-FFF2-40B4-BE49-F238E27FC236}">
                <a16:creationId xmlns:a16="http://schemas.microsoft.com/office/drawing/2014/main" id="{BE1D94FB-9318-4D20-85E5-6CBC4ED0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0147" y="4365104"/>
            <a:ext cx="2438400" cy="938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A34223F1-AED8-404C-81F4-B7CFE026D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347" y="5874322"/>
            <a:ext cx="1828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EE3CBFA-0C1E-4B49-A8D3-18E8D4D3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347" y="5636620"/>
            <a:ext cx="1828800" cy="304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414CB391-AB42-436E-83A5-AE643E967F4A}"/>
              </a:ext>
            </a:extLst>
          </p:cNvPr>
          <p:cNvGrpSpPr>
            <a:grpSpLocks/>
          </p:cNvGrpSpPr>
          <p:nvPr/>
        </p:nvGrpSpPr>
        <p:grpSpPr bwMode="auto">
          <a:xfrm>
            <a:off x="8063347" y="5403257"/>
            <a:ext cx="1828800" cy="76200"/>
            <a:chOff x="4128" y="3744"/>
            <a:chExt cx="1152" cy="48"/>
          </a:xfrm>
        </p:grpSpPr>
        <p:sp>
          <p:nvSpPr>
            <p:cNvPr id="9" name="Line 20">
              <a:extLst>
                <a:ext uri="{FF2B5EF4-FFF2-40B4-BE49-F238E27FC236}">
                  <a16:creationId xmlns:a16="http://schemas.microsoft.com/office/drawing/2014/main" id="{D6E848F2-F6C9-46C8-B53D-4FC51B92D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79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9D9C4FCB-E115-414E-A720-27D9E08F2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74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0817BFB1-5DEB-48DF-A4D5-BAACF36F6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374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FBE0CC7D-E651-423F-8434-C81E0E00C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74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6D3DFC3E-130E-4E5B-A633-05BB40E8E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74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EDE5F5BE-F8CD-4244-8335-3D3E8494F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74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5" name="Text Box 27">
            <a:extLst>
              <a:ext uri="{FF2B5EF4-FFF2-40B4-BE49-F238E27FC236}">
                <a16:creationId xmlns:a16="http://schemas.microsoft.com/office/drawing/2014/main" id="{0789CC0F-D16E-47C9-9C94-79632A4D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947" y="5638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74115E92-1710-4BC3-AC34-D92027849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747" y="5638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4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B6B99F65-2AB8-4663-AA8B-1F7BF825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897" y="5993807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</a:rPr>
              <a:t>Time (second)</a:t>
            </a: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30526C4F-5EAB-4E2C-B539-7BDD843E5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147" y="221680"/>
            <a:ext cx="9144000" cy="1524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9" name="Picture 32" descr="BL00122_">
            <a:extLst>
              <a:ext uri="{FF2B5EF4-FFF2-40B4-BE49-F238E27FC236}">
                <a16:creationId xmlns:a16="http://schemas.microsoft.com/office/drawing/2014/main" id="{7BE4FBCF-9DAE-4DC5-8ADC-9AFE0F5F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0147" y="1440880"/>
            <a:ext cx="2978150" cy="259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AutoShape 34">
            <a:extLst>
              <a:ext uri="{FF2B5EF4-FFF2-40B4-BE49-F238E27FC236}">
                <a16:creationId xmlns:a16="http://schemas.microsoft.com/office/drawing/2014/main" id="{5447D734-AAC4-4E1E-9804-D3405B26F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747" y="374080"/>
            <a:ext cx="1219200" cy="609600"/>
          </a:xfrm>
          <a:prstGeom prst="cloudCallout">
            <a:avLst>
              <a:gd name="adj1" fmla="val 114454"/>
              <a:gd name="adj2" fmla="val 65366"/>
            </a:avLst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id-ID"/>
          </a:p>
        </p:txBody>
      </p:sp>
      <p:sp>
        <p:nvSpPr>
          <p:cNvPr id="21" name="AutoShape 33">
            <a:extLst>
              <a:ext uri="{FF2B5EF4-FFF2-40B4-BE49-F238E27FC236}">
                <a16:creationId xmlns:a16="http://schemas.microsoft.com/office/drawing/2014/main" id="{96E76CEE-9ED9-4ECB-B3B8-9A4806C8A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947" y="678880"/>
            <a:ext cx="2971800" cy="457200"/>
          </a:xfrm>
          <a:prstGeom prst="cloudCallout">
            <a:avLst>
              <a:gd name="adj1" fmla="val -33495"/>
              <a:gd name="adj2" fmla="val 79514"/>
            </a:avLst>
          </a:prstGeom>
          <a:gradFill rotWithShape="1">
            <a:gsLst>
              <a:gs pos="0">
                <a:schemeClr val="bg1"/>
              </a:gs>
              <a:gs pos="100000">
                <a:srgbClr val="CC00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id-ID"/>
          </a:p>
        </p:txBody>
      </p:sp>
      <p:grpSp>
        <p:nvGrpSpPr>
          <p:cNvPr id="22" name="Group 41">
            <a:extLst>
              <a:ext uri="{FF2B5EF4-FFF2-40B4-BE49-F238E27FC236}">
                <a16:creationId xmlns:a16="http://schemas.microsoft.com/office/drawing/2014/main" id="{24BA1B20-E5D6-44A9-A08A-9D0B4C00B86E}"/>
              </a:ext>
            </a:extLst>
          </p:cNvPr>
          <p:cNvGrpSpPr>
            <a:grpSpLocks/>
          </p:cNvGrpSpPr>
          <p:nvPr/>
        </p:nvGrpSpPr>
        <p:grpSpPr bwMode="auto">
          <a:xfrm>
            <a:off x="9739747" y="1898080"/>
            <a:ext cx="381000" cy="2047875"/>
            <a:chOff x="4731" y="1056"/>
            <a:chExt cx="240" cy="1290"/>
          </a:xfrm>
        </p:grpSpPr>
        <p:sp>
          <p:nvSpPr>
            <p:cNvPr id="23" name="Line 35">
              <a:extLst>
                <a:ext uri="{FF2B5EF4-FFF2-40B4-BE49-F238E27FC236}">
                  <a16:creationId xmlns:a16="http://schemas.microsoft.com/office/drawing/2014/main" id="{A2CB86A2-2150-4085-8191-34127B041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056"/>
              <a:ext cx="0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15E5FCF7-382C-443D-8F79-1C1972B47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2250"/>
              <a:ext cx="240" cy="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EFF05BC7-88D6-449B-9037-A1582F494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112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26" name="Group 40">
            <a:extLst>
              <a:ext uri="{FF2B5EF4-FFF2-40B4-BE49-F238E27FC236}">
                <a16:creationId xmlns:a16="http://schemas.microsoft.com/office/drawing/2014/main" id="{C9B99246-9790-4189-AF60-D6D6F405D8DA}"/>
              </a:ext>
            </a:extLst>
          </p:cNvPr>
          <p:cNvGrpSpPr>
            <a:grpSpLocks/>
          </p:cNvGrpSpPr>
          <p:nvPr/>
        </p:nvGrpSpPr>
        <p:grpSpPr bwMode="auto">
          <a:xfrm>
            <a:off x="10001685" y="1898080"/>
            <a:ext cx="381000" cy="395288"/>
            <a:chOff x="3168" y="2784"/>
            <a:chExt cx="336" cy="249"/>
          </a:xfrm>
        </p:grpSpPr>
        <p:sp>
          <p:nvSpPr>
            <p:cNvPr id="27" name="AutoShape 38">
              <a:extLst>
                <a:ext uri="{FF2B5EF4-FFF2-40B4-BE49-F238E27FC236}">
                  <a16:creationId xmlns:a16="http://schemas.microsoft.com/office/drawing/2014/main" id="{63ED231F-B2EF-4366-9A6E-F1BC1CF0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84"/>
              <a:ext cx="336" cy="144"/>
            </a:xfrm>
            <a:prstGeom prst="flowChartPunchedTap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AutoShape 39">
              <a:extLst>
                <a:ext uri="{FF2B5EF4-FFF2-40B4-BE49-F238E27FC236}">
                  <a16:creationId xmlns:a16="http://schemas.microsoft.com/office/drawing/2014/main" id="{C5590015-792D-44C1-A326-CDF061EFA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89"/>
              <a:ext cx="336" cy="144"/>
            </a:xfrm>
            <a:prstGeom prst="flowChartPunchedTap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9" name="Rectangle 44">
            <a:extLst>
              <a:ext uri="{FF2B5EF4-FFF2-40B4-BE49-F238E27FC236}">
                <a16:creationId xmlns:a16="http://schemas.microsoft.com/office/drawing/2014/main" id="{DE36D8FF-77A5-4979-B0FB-06859FFAB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422" y="721197"/>
            <a:ext cx="5546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 u="sng" dirty="0">
                <a:latin typeface="Bradley Hand ITC" pitchFamily="66" charset="0"/>
              </a:rPr>
              <a:t>the </a:t>
            </a:r>
            <a:r>
              <a:rPr lang="en-US" sz="2400" b="1" u="sng" dirty="0">
                <a:latin typeface="Bradley Hand ITC" pitchFamily="66" charset="0"/>
              </a:rPr>
              <a:t>moving</a:t>
            </a:r>
            <a:r>
              <a:rPr lang="en-US" sz="2000" b="1" u="sng" dirty="0">
                <a:latin typeface="Bradley Hand ITC" pitchFamily="66" charset="0"/>
              </a:rPr>
              <a:t> object is identified by its change of position of a point of reference </a:t>
            </a:r>
          </a:p>
        </p:txBody>
      </p:sp>
      <p:sp>
        <p:nvSpPr>
          <p:cNvPr id="30" name="Rectangle 45">
            <a:extLst>
              <a:ext uri="{FF2B5EF4-FFF2-40B4-BE49-F238E27FC236}">
                <a16:creationId xmlns:a16="http://schemas.microsoft.com/office/drawing/2014/main" id="{4920DE60-9717-4ACD-8895-32C0A9ED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63" y="1490440"/>
            <a:ext cx="541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u="sng" dirty="0">
                <a:latin typeface="Bradley Hand ITC" pitchFamily="66" charset="0"/>
              </a:rPr>
              <a:t>If we want to know how far the position has changed, we must know the concept about velocity </a:t>
            </a:r>
          </a:p>
        </p:txBody>
      </p:sp>
      <p:sp>
        <p:nvSpPr>
          <p:cNvPr id="31" name="Rectangle 47">
            <a:extLst>
              <a:ext uri="{FF2B5EF4-FFF2-40B4-BE49-F238E27FC236}">
                <a16:creationId xmlns:a16="http://schemas.microsoft.com/office/drawing/2014/main" id="{984A8613-9C1F-486E-A5CA-7FCF00E0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971" y="2649915"/>
            <a:ext cx="4848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u="sng" dirty="0">
                <a:latin typeface="Bradley Hand ITC" pitchFamily="66" charset="0"/>
              </a:rPr>
              <a:t>Why the change of position of car is longer than a bicycle? </a:t>
            </a:r>
          </a:p>
        </p:txBody>
      </p:sp>
    </p:spTree>
    <p:extLst>
      <p:ext uri="{BB962C8B-B14F-4D97-AF65-F5344CB8AC3E}">
        <p14:creationId xmlns:p14="http://schemas.microsoft.com/office/powerpoint/2010/main" val="25133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642E-7 L 0.80834 0.004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2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06792-C3FE-44A7-80A7-0C637B6A5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4" descr="native_american_man_running_strong_hg_clr">
            <a:extLst>
              <a:ext uri="{FF2B5EF4-FFF2-40B4-BE49-F238E27FC236}">
                <a16:creationId xmlns:a16="http://schemas.microsoft.com/office/drawing/2014/main" id="{6A5092E9-A218-46A4-8B96-DE46F482EA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11662" y="1484784"/>
            <a:ext cx="294910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0C411E5-CDFB-43F5-A6BA-DE1C5E668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966" y="620688"/>
            <a:ext cx="6552728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Speed = the number of velocity.</a:t>
            </a: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           (scalar quantity)</a:t>
            </a:r>
          </a:p>
          <a:p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1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Speed = distance</a:t>
            </a:r>
          </a:p>
          <a:p>
            <a:pPr lvl="1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              time</a:t>
            </a:r>
          </a:p>
          <a:p>
            <a:endParaRPr lang="id-ID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Velocity = the change of position of each time.</a:t>
            </a: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             (vector quantity)</a:t>
            </a:r>
          </a:p>
          <a:p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lvl="1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Velocity = displacement</a:t>
            </a:r>
          </a:p>
          <a:p>
            <a:pPr lvl="1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                    time</a:t>
            </a:r>
          </a:p>
        </p:txBody>
      </p:sp>
    </p:spTree>
    <p:extLst>
      <p:ext uri="{BB962C8B-B14F-4D97-AF65-F5344CB8AC3E}">
        <p14:creationId xmlns:p14="http://schemas.microsoft.com/office/powerpoint/2010/main" val="23693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FE4253-13DD-4222-8B1B-DC951A0B8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205F78-5F51-4DE1-8BD4-8791B1793EDE}"/>
              </a:ext>
            </a:extLst>
          </p:cNvPr>
          <p:cNvSpPr txBox="1">
            <a:spLocks/>
          </p:cNvSpPr>
          <p:nvPr/>
        </p:nvSpPr>
        <p:spPr>
          <a:xfrm>
            <a:off x="1981200" y="723096"/>
            <a:ext cx="8229600" cy="5411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scalar quantity: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Speed = magnitude, and unit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vector quantity: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Velocity = magnitude, unit and direction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b="1" i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i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For 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The speedometer of motorcycle shows 50 km/hour  to west</a:t>
            </a:r>
          </a:p>
          <a:p>
            <a:r>
              <a:rPr lang="id-ID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Speed = 50 km/hour</a:t>
            </a:r>
          </a:p>
          <a:p>
            <a:r>
              <a:rPr lang="id-ID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Velocity  = 50 km/hour    to west</a:t>
            </a:r>
            <a:endParaRPr lang="id-ID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AAFFAE9-41AF-4D99-BA21-99E98E90B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213EAA1-15A5-4FDD-B786-D2CA3640129E}"/>
              </a:ext>
            </a:extLst>
          </p:cNvPr>
          <p:cNvSpPr txBox="1">
            <a:spLocks noChangeArrowheads="1"/>
          </p:cNvSpPr>
          <p:nvPr/>
        </p:nvSpPr>
        <p:spPr>
          <a:xfrm>
            <a:off x="2036622" y="457200"/>
            <a:ext cx="3810000" cy="1295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>
                <a:solidFill>
                  <a:schemeClr val="bg1"/>
                </a:solidFill>
                <a:latin typeface="Gill Sans MT" pitchFamily="34" charset="0"/>
              </a:rPr>
              <a:t>What difference between  a distance and </a:t>
            </a:r>
            <a:br>
              <a:rPr lang="en-US" sz="3200">
                <a:solidFill>
                  <a:schemeClr val="bg1"/>
                </a:solidFill>
                <a:latin typeface="Gill Sans MT" pitchFamily="34" charset="0"/>
              </a:rPr>
            </a:br>
            <a:r>
              <a:rPr lang="id-ID" sz="3200">
                <a:solidFill>
                  <a:schemeClr val="bg1"/>
                </a:solidFill>
                <a:latin typeface="Gill Sans MT" pitchFamily="34" charset="0"/>
              </a:rPr>
              <a:t>a </a:t>
            </a:r>
            <a:r>
              <a:rPr lang="en-US" sz="3200">
                <a:solidFill>
                  <a:schemeClr val="bg1"/>
                </a:solidFill>
                <a:latin typeface="Gill Sans MT" pitchFamily="34" charset="0"/>
              </a:rPr>
              <a:t>displacement</a:t>
            </a:r>
            <a:r>
              <a:rPr lang="id-ID" sz="3200">
                <a:solidFill>
                  <a:schemeClr val="bg1"/>
                </a:solidFill>
                <a:latin typeface="Gill Sans MT" pitchFamily="34" charset="0"/>
              </a:rPr>
              <a:t> ?</a:t>
            </a:r>
            <a:endParaRPr lang="id-ID" sz="32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3" name="Picture 10" descr="36170923">
            <a:extLst>
              <a:ext uri="{FF2B5EF4-FFF2-40B4-BE49-F238E27FC236}">
                <a16:creationId xmlns:a16="http://schemas.microsoft.com/office/drawing/2014/main" id="{BAD5D898-7EAA-4688-B8E2-2D4DBCCA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6104" y="2057400"/>
            <a:ext cx="1295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Line 11">
            <a:extLst>
              <a:ext uri="{FF2B5EF4-FFF2-40B4-BE49-F238E27FC236}">
                <a16:creationId xmlns:a16="http://schemas.microsoft.com/office/drawing/2014/main" id="{27193C3B-6EDA-427F-87BB-AE80291C8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4304" y="26670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47E92691-680D-433D-91FE-997FD5B0CA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844" y="2895600"/>
            <a:ext cx="44196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6" name="Picture 15" descr="36170923">
            <a:extLst>
              <a:ext uri="{FF2B5EF4-FFF2-40B4-BE49-F238E27FC236}">
                <a16:creationId xmlns:a16="http://schemas.microsoft.com/office/drawing/2014/main" id="{2E135F51-7EE0-4EE5-8F3B-EE7819EA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3998" y="2071678"/>
            <a:ext cx="12954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428869BE-FE8F-4726-9842-E4DA00E55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226" y="22113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d-ID" sz="2400" dirty="0">
                <a:solidFill>
                  <a:schemeClr val="tx2"/>
                </a:solidFill>
                <a:latin typeface="Arial" charset="0"/>
              </a:rPr>
              <a:t>200 m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CD98EBC1-D0C9-47FC-A564-09396C6C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26" y="4572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>
                <a:solidFill>
                  <a:schemeClr val="tx2"/>
                </a:solidFill>
                <a:latin typeface="Arial" charset="0"/>
              </a:rPr>
              <a:t>250 m</a:t>
            </a:r>
          </a:p>
        </p:txBody>
      </p:sp>
      <p:sp>
        <p:nvSpPr>
          <p:cNvPr id="9" name="Line 18">
            <a:extLst>
              <a:ext uri="{FF2B5EF4-FFF2-40B4-BE49-F238E27FC236}">
                <a16:creationId xmlns:a16="http://schemas.microsoft.com/office/drawing/2014/main" id="{3B2C92DD-943B-48E1-B5CD-6A54D8DBB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104" y="2743200"/>
            <a:ext cx="762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5571F80-8CEB-4A79-BE41-B8C1FA658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742" y="3886200"/>
            <a:ext cx="1173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 dirty="0">
                <a:solidFill>
                  <a:schemeClr val="bg1"/>
                </a:solidFill>
                <a:latin typeface="Arial" charset="0"/>
              </a:rPr>
              <a:t>150 m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D435D8A0-DFF8-4F07-992D-1C50AE3A6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466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 dirty="0">
                <a:solidFill>
                  <a:schemeClr val="bg1"/>
                </a:solidFill>
                <a:latin typeface="Arial" charset="0"/>
              </a:rPr>
              <a:t>Distance =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3CEEF9CA-4746-4FD5-A613-10ECF256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422" y="574516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Displacement =</a:t>
            </a:r>
            <a:r>
              <a:rPr lang="id-ID" sz="24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666054BF-C974-4C16-9657-3EB32A84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304" y="19954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7EDE8DC9-99E9-44E6-83BE-29B1892E0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874" y="2000240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18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7607BE29-4E8E-4FEF-B21D-DBAEBF11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630" y="5919807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1800" b="1" dirty="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759AC2A3-F6CC-4549-B197-C4D989210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822" y="5181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 dirty="0">
                <a:solidFill>
                  <a:schemeClr val="bg1"/>
                </a:solidFill>
                <a:latin typeface="Arial" charset="0"/>
              </a:rPr>
              <a:t>450 m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5E7D3536-DFA2-4B97-A378-83DDA9C2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622" y="57531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>
                <a:solidFill>
                  <a:schemeClr val="bg1"/>
                </a:solidFill>
                <a:latin typeface="Arial" charset="0"/>
              </a:rPr>
              <a:t>150 m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B4C5D4FC-3CFE-4018-85C6-E520CA545995}"/>
              </a:ext>
            </a:extLst>
          </p:cNvPr>
          <p:cNvSpPr/>
          <p:nvPr/>
        </p:nvSpPr>
        <p:spPr>
          <a:xfrm>
            <a:off x="3774920" y="350837"/>
            <a:ext cx="4143404" cy="12858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Bradley Hand ITC" pitchFamily="66" charset="0"/>
              </a:rPr>
              <a:t>S</a:t>
            </a:r>
            <a:r>
              <a:rPr lang="id-ID" sz="3200" b="1" u="sng" dirty="0">
                <a:solidFill>
                  <a:schemeClr val="bg1"/>
                </a:solidFill>
                <a:latin typeface="Bradley Hand ITC" pitchFamily="66" charset="0"/>
              </a:rPr>
              <a:t>peed and Velocity</a:t>
            </a:r>
            <a:endParaRPr lang="en-US" sz="3200" b="1" u="sng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098001C9-9A9B-458A-978F-2EE5DFA9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358" y="3600536"/>
            <a:ext cx="3733800" cy="2743200"/>
          </a:xfrm>
          <a:prstGeom prst="doubleWave">
            <a:avLst>
              <a:gd name="adj1" fmla="val 2671"/>
              <a:gd name="adj2" fmla="val 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 dirty="0">
              <a:latin typeface="Bradley Hand ITC" pitchFamily="66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5600DEFB-45D2-4741-8E3F-158BFCAF3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590" y="3883739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400" dirty="0">
                <a:solidFill>
                  <a:schemeClr val="bg1"/>
                </a:solidFill>
                <a:latin typeface="Bradley Hand ITC" pitchFamily="66" charset="0"/>
              </a:rPr>
              <a:t>If  Budi go to C from  A in 5 s</a:t>
            </a:r>
            <a:r>
              <a:rPr lang="en-US" sz="2400" dirty="0">
                <a:solidFill>
                  <a:schemeClr val="bg1"/>
                </a:solidFill>
                <a:latin typeface="Bradley Hand ITC" pitchFamily="66" charset="0"/>
              </a:rPr>
              <a:t>e</a:t>
            </a:r>
            <a:r>
              <a:rPr lang="id-ID" sz="2400" dirty="0">
                <a:solidFill>
                  <a:schemeClr val="bg1"/>
                </a:solidFill>
                <a:latin typeface="Bradley Hand ITC" pitchFamily="66" charset="0"/>
              </a:rPr>
              <a:t>conds that :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DA8F2845-CDFB-4953-A8EA-16FA675F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590" y="4966414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id-ID" sz="2000" dirty="0">
                <a:solidFill>
                  <a:schemeClr val="bg1"/>
                </a:solidFill>
                <a:latin typeface="Bradley Hand ITC" pitchFamily="66" charset="0"/>
              </a:rPr>
              <a:t>Speed</a:t>
            </a:r>
            <a:r>
              <a:rPr lang="id-ID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=</a:t>
            </a:r>
            <a:endParaRPr lang="id-ID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9052357C-832A-4377-8C99-090851D7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590" y="5652214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id-ID" sz="2000" dirty="0">
                <a:solidFill>
                  <a:schemeClr val="bg1"/>
                </a:solidFill>
                <a:latin typeface="Bradley Hand ITC" pitchFamily="66" charset="0"/>
              </a:rPr>
              <a:t>Velocity</a:t>
            </a:r>
            <a:r>
              <a:rPr lang="id-ID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= </a:t>
            </a:r>
            <a:endParaRPr lang="id-ID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90396E3-A525-45A9-837B-D00F0A17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190" y="4966414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000" dirty="0">
                <a:solidFill>
                  <a:schemeClr val="bg1"/>
                </a:solidFill>
                <a:latin typeface="Bradley Hand ITC" pitchFamily="66" charset="0"/>
              </a:rPr>
              <a:t>90 m/s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F3D07A05-8185-4105-AB30-A9EA30E19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0990" y="5652214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sz="2000" dirty="0">
                <a:solidFill>
                  <a:schemeClr val="bg1"/>
                </a:solidFill>
                <a:latin typeface="Bradley Hand ITC" pitchFamily="66" charset="0"/>
              </a:rPr>
              <a:t>30 m/s</a:t>
            </a:r>
          </a:p>
        </p:txBody>
      </p:sp>
    </p:spTree>
    <p:extLst>
      <p:ext uri="{BB962C8B-B14F-4D97-AF65-F5344CB8AC3E}">
        <p14:creationId xmlns:p14="http://schemas.microsoft.com/office/powerpoint/2010/main" val="6073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6 -0.00394 L 0.60364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-0.475 0.432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0" grpId="0"/>
      <p:bldP spid="11" grpId="0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EDBA4B-7920-4FB0-B747-B4BD7ECCE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1427892-914B-4423-8E25-D596B5573E52}"/>
              </a:ext>
            </a:extLst>
          </p:cNvPr>
          <p:cNvSpPr txBox="1">
            <a:spLocks noChangeArrowheads="1"/>
          </p:cNvSpPr>
          <p:nvPr/>
        </p:nvSpPr>
        <p:spPr>
          <a:xfrm>
            <a:off x="1801086" y="457200"/>
            <a:ext cx="86868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Average speed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1CC9259-2255-4E62-A77B-851F33BD3229}"/>
              </a:ext>
            </a:extLst>
          </p:cNvPr>
          <p:cNvSpPr txBox="1">
            <a:spLocks noChangeArrowheads="1"/>
          </p:cNvSpPr>
          <p:nvPr/>
        </p:nvSpPr>
        <p:spPr>
          <a:xfrm>
            <a:off x="1801086" y="1554162"/>
            <a:ext cx="8686800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>
                <a:latin typeface="Bradley Hand ITC" pitchFamily="66" charset="0"/>
              </a:rPr>
              <a:t>Average speed</a:t>
            </a:r>
            <a:r>
              <a:rPr lang="id-ID" b="1" u="sng" dirty="0">
                <a:latin typeface="Bradley Hand ITC" pitchFamily="66" charset="0"/>
              </a:rPr>
              <a:t> is the total traveled distance divided by the total time needed to travel that distance</a:t>
            </a:r>
          </a:p>
          <a:p>
            <a:r>
              <a:rPr lang="en-US" b="1" dirty="0">
                <a:latin typeface="Bradley Hand ITC" pitchFamily="66" charset="0"/>
              </a:rPr>
              <a:t>Average speed  =  total distance</a:t>
            </a:r>
          </a:p>
          <a:p>
            <a:pPr>
              <a:buFontTx/>
              <a:buNone/>
            </a:pPr>
            <a:r>
              <a:rPr lang="en-US" b="1" dirty="0">
                <a:latin typeface="Bradley Hand ITC" pitchFamily="66" charset="0"/>
              </a:rPr>
              <a:t>                                    total time</a:t>
            </a:r>
          </a:p>
          <a:p>
            <a:pPr>
              <a:buFontTx/>
              <a:buNone/>
            </a:pPr>
            <a:endParaRPr lang="en-US" b="1" dirty="0">
              <a:latin typeface="Bradley Hand ITC" pitchFamily="66" charset="0"/>
            </a:endParaRPr>
          </a:p>
          <a:p>
            <a:pPr>
              <a:buFontTx/>
              <a:buNone/>
            </a:pPr>
            <a:r>
              <a:rPr lang="en-US" b="1" dirty="0">
                <a:latin typeface="Bradley Hand ITC" pitchFamily="66" charset="0"/>
              </a:rPr>
              <a:t>            v  = s</a:t>
            </a:r>
            <a:r>
              <a:rPr lang="en-US" b="1" baseline="-25000" dirty="0">
                <a:latin typeface="Bradley Hand ITC" pitchFamily="66" charset="0"/>
              </a:rPr>
              <a:t>1 </a:t>
            </a:r>
            <a:r>
              <a:rPr lang="en-US" b="1" dirty="0">
                <a:latin typeface="Bradley Hand ITC" pitchFamily="66" charset="0"/>
              </a:rPr>
              <a:t>+ s</a:t>
            </a:r>
            <a:r>
              <a:rPr lang="en-US" b="1" baseline="-25000" dirty="0">
                <a:latin typeface="Bradley Hand ITC" pitchFamily="66" charset="0"/>
              </a:rPr>
              <a:t>2 </a:t>
            </a:r>
            <a:r>
              <a:rPr lang="en-US" b="1" dirty="0">
                <a:latin typeface="Bradley Hand ITC" pitchFamily="66" charset="0"/>
              </a:rPr>
              <a:t>+ s</a:t>
            </a:r>
            <a:r>
              <a:rPr lang="en-US" b="1" baseline="-25000" dirty="0">
                <a:latin typeface="Bradley Hand ITC" pitchFamily="66" charset="0"/>
              </a:rPr>
              <a:t>3  ……</a:t>
            </a:r>
          </a:p>
          <a:p>
            <a:pPr>
              <a:buFontTx/>
              <a:buNone/>
            </a:pPr>
            <a:r>
              <a:rPr lang="en-US" b="1" baseline="-25000" dirty="0">
                <a:latin typeface="Bradley Hand ITC" pitchFamily="66" charset="0"/>
              </a:rPr>
              <a:t>                             </a:t>
            </a:r>
            <a:r>
              <a:rPr lang="en-US" b="1" dirty="0">
                <a:latin typeface="Bradley Hand ITC" pitchFamily="66" charset="0"/>
              </a:rPr>
              <a:t>t</a:t>
            </a:r>
            <a:r>
              <a:rPr lang="en-US" b="1" baseline="-25000" dirty="0">
                <a:latin typeface="Bradley Hand ITC" pitchFamily="66" charset="0"/>
              </a:rPr>
              <a:t>1 </a:t>
            </a:r>
            <a:r>
              <a:rPr lang="en-US" b="1" dirty="0">
                <a:latin typeface="Bradley Hand ITC" pitchFamily="66" charset="0"/>
              </a:rPr>
              <a:t>+ t</a:t>
            </a:r>
            <a:r>
              <a:rPr lang="en-US" b="1" baseline="-25000" dirty="0">
                <a:latin typeface="Bradley Hand ITC" pitchFamily="66" charset="0"/>
              </a:rPr>
              <a:t>2 </a:t>
            </a:r>
            <a:r>
              <a:rPr lang="en-US" b="1" dirty="0">
                <a:latin typeface="Bradley Hand ITC" pitchFamily="66" charset="0"/>
              </a:rPr>
              <a:t>+ t</a:t>
            </a:r>
            <a:r>
              <a:rPr lang="en-US" b="1" baseline="-25000" dirty="0">
                <a:latin typeface="Bradley Hand ITC" pitchFamily="66" charset="0"/>
              </a:rPr>
              <a:t>3 </a:t>
            </a:r>
            <a:r>
              <a:rPr lang="en-US" b="1" dirty="0">
                <a:latin typeface="Bradley Hand ITC" pitchFamily="66" charset="0"/>
              </a:rPr>
              <a:t>….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A4831A4F-D52F-4339-865B-189C73CCD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2370" y="2883479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BBEDF9D7-C427-4E88-B041-D098899DF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042" y="500063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C484E672-7804-440B-A68D-7731EE6FE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2270" y="557214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975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2F8060-1662-4C46-93EC-0A3B2CC29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CAF02-33E2-47A3-9F08-805BD4184670}"/>
              </a:ext>
            </a:extLst>
          </p:cNvPr>
          <p:cNvSpPr txBox="1"/>
          <p:nvPr/>
        </p:nvSpPr>
        <p:spPr>
          <a:xfrm>
            <a:off x="4182533" y="529735"/>
            <a:ext cx="3826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radley Hand ITC" panose="03070402050302030203" pitchFamily="66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D434BF-1809-469F-B118-A678B9E26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7732"/>
            <a:ext cx="6837218" cy="3363760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4000" b="1" dirty="0">
                <a:latin typeface="Bradley Hand ITC" panose="03070402050302030203" pitchFamily="66" charset="0"/>
                <a:cs typeface="Aharoni" pitchFamily="2" charset="-79"/>
              </a:rPr>
              <a:t>Md. Babul Hossain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Aharoni" pitchFamily="2" charset="-79"/>
              </a:rPr>
              <a:t>Assistant Teacher (Mathematics) 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Dr. Mohiuddin High School</a:t>
            </a:r>
          </a:p>
          <a:p>
            <a:pPr marL="0" indent="0">
              <a:buNone/>
            </a:pPr>
            <a:r>
              <a:rPr lang="en-US" b="1" dirty="0" err="1">
                <a:latin typeface="Bradley Hand ITC" panose="03070402050302030203" pitchFamily="66" charset="0"/>
                <a:cs typeface="Times New Roman" panose="02020603050405020304" pitchFamily="18" charset="0"/>
              </a:rPr>
              <a:t>Madhabpur</a:t>
            </a: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Bradley Hand ITC" panose="03070402050302030203" pitchFamily="66" charset="0"/>
                <a:cs typeface="Times New Roman" panose="02020603050405020304" pitchFamily="18" charset="0"/>
              </a:rPr>
              <a:t>Habiganj</a:t>
            </a: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Phone: 01715844786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E-mail: babulbdx@gmail.com</a:t>
            </a:r>
          </a:p>
          <a:p>
            <a:endParaRPr lang="en-US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A3D7A5-A31B-4627-A6BE-3AA2677B6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5418" y="1637731"/>
            <a:ext cx="3678382" cy="336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Class: 9-10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Subject: Physics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Chapter: Second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Students: 25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Time: 50 Minute </a:t>
            </a:r>
          </a:p>
          <a:p>
            <a:pPr marL="0" indent="0">
              <a:buNone/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Date: 15-03-2020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8062C-E9FC-40C5-9E4F-5A2500BE7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18" y="1825625"/>
            <a:ext cx="1276350" cy="127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049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3C7F04-FB40-4764-BAAA-83C255F36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54A7F1A-4CD7-4845-8B39-91725BF754B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2" y="221675"/>
            <a:ext cx="8229600" cy="1066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7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ACCELERATION</a:t>
            </a:r>
            <a:endParaRPr lang="en-US" sz="5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DFF214A-86DF-4E58-9BD1-61B274098F38}"/>
              </a:ext>
            </a:extLst>
          </p:cNvPr>
          <p:cNvSpPr txBox="1">
            <a:spLocks noChangeArrowheads="1"/>
          </p:cNvSpPr>
          <p:nvPr/>
        </p:nvSpPr>
        <p:spPr>
          <a:xfrm>
            <a:off x="1991546" y="1412776"/>
            <a:ext cx="8229600" cy="4911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>
                <a:latin typeface="Bradley Hand ITC" pitchFamily="66" charset="0"/>
              </a:rPr>
              <a:t>Symbol: a</a:t>
            </a:r>
          </a:p>
          <a:p>
            <a:pPr>
              <a:defRPr/>
            </a:pPr>
            <a:r>
              <a:rPr lang="en-US" sz="3600" b="1">
                <a:latin typeface="Bradley Hand ITC" pitchFamily="66" charset="0"/>
              </a:rPr>
              <a:t>Formula: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b="1" i="1">
                <a:latin typeface="Bradley Hand ITC" pitchFamily="66" charset="0"/>
              </a:rPr>
              <a:t>	acceleration	 </a:t>
            </a:r>
            <a:r>
              <a:rPr lang="en-US" sz="3600" b="1">
                <a:latin typeface="Bradley Hand ITC" pitchFamily="66" charset="0"/>
              </a:rPr>
              <a:t>=     </a:t>
            </a:r>
            <a:r>
              <a:rPr lang="en-US" sz="3600" b="1" i="1">
                <a:latin typeface="Bradley Hand ITC" pitchFamily="66" charset="0"/>
              </a:rPr>
              <a:t>change of velocity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b="1" i="1">
                <a:latin typeface="Bradley Hand ITC" pitchFamily="66" charset="0"/>
              </a:rPr>
              <a:t>					   time taken</a:t>
            </a:r>
          </a:p>
          <a:p>
            <a:pPr>
              <a:defRPr/>
            </a:pPr>
            <a:r>
              <a:rPr lang="en-US" sz="3600" b="1">
                <a:latin typeface="Bradley Hand ITC" pitchFamily="66" charset="0"/>
              </a:rPr>
              <a:t>SI Unit : m/sec</a:t>
            </a:r>
            <a:r>
              <a:rPr lang="en-US" sz="3600" b="1" baseline="30000">
                <a:latin typeface="Bradley Hand ITC" pitchFamily="66" charset="0"/>
              </a:rPr>
              <a:t>2</a:t>
            </a:r>
            <a:endParaRPr lang="en-US" sz="3600" b="1">
              <a:latin typeface="Bradley Hand ITC" pitchFamily="66" charset="0"/>
            </a:endParaRPr>
          </a:p>
          <a:p>
            <a:pPr algn="just">
              <a:defRPr/>
            </a:pPr>
            <a:r>
              <a:rPr lang="en-US" sz="3600" b="1">
                <a:latin typeface="Bradley Hand ITC" pitchFamily="66" charset="0"/>
              </a:rPr>
              <a:t>The same formula can also be applied for deceleration, but the value of a is negative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3105B9-EE01-478D-90FE-35D19832F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8FFA2689-EF93-4FA3-93ED-8F33E13BB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2" y="30480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07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1718C1-1800-4D17-9EE0-EE9256742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8758886-8A93-4DCF-B884-CFE2D6AC711E}"/>
              </a:ext>
            </a:extLst>
          </p:cNvPr>
          <p:cNvSpPr txBox="1">
            <a:spLocks noChangeArrowheads="1"/>
          </p:cNvSpPr>
          <p:nvPr/>
        </p:nvSpPr>
        <p:spPr>
          <a:xfrm>
            <a:off x="1773378" y="457200"/>
            <a:ext cx="86868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Acceleration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052D8F0-5A08-4CAD-AA12-E7F591ED06D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04560"/>
            <a:ext cx="8229600" cy="4840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itchFamily="66" charset="0"/>
              </a:rPr>
              <a:t>Acceleration denotes the change of velocity per unit of time.</a:t>
            </a:r>
            <a:r>
              <a:rPr lang="id-ID" b="1" dirty="0">
                <a:latin typeface="Bradley Hand ITC" pitchFamily="66" charset="0"/>
              </a:rPr>
              <a:t> (Vector Quantity)</a:t>
            </a:r>
          </a:p>
          <a:p>
            <a:pPr>
              <a:buFont typeface="Arial" panose="020B0604020202020204" pitchFamily="34" charset="0"/>
              <a:buNone/>
              <a:tabLst>
                <a:tab pos="5199063" algn="l"/>
              </a:tabLst>
            </a:pPr>
            <a:r>
              <a:rPr lang="id-ID" b="1" dirty="0">
                <a:latin typeface="Bradley Hand ITC" pitchFamily="66" charset="0"/>
              </a:rPr>
              <a:t>	         </a:t>
            </a:r>
            <a:r>
              <a:rPr lang="id-ID" sz="2000" b="1" dirty="0">
                <a:latin typeface="Bradley Hand ITC" pitchFamily="66" charset="0"/>
              </a:rPr>
              <a:t>acceleration	decleration</a:t>
            </a:r>
            <a:endParaRPr lang="id-ID" b="1" dirty="0">
              <a:latin typeface="Bradley Hand ITC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b="1" dirty="0">
              <a:latin typeface="Bradley Hand ITC" pitchFamily="66" charset="0"/>
            </a:endParaRPr>
          </a:p>
          <a:p>
            <a:r>
              <a:rPr lang="en-US" b="1" dirty="0">
                <a:latin typeface="Bradley Hand ITC" pitchFamily="66" charset="0"/>
              </a:rPr>
              <a:t>The formula :</a:t>
            </a:r>
          </a:p>
          <a:p>
            <a:pPr>
              <a:buFontTx/>
              <a:buNone/>
            </a:pPr>
            <a:r>
              <a:rPr lang="en-US" b="1" dirty="0">
                <a:latin typeface="Bradley Hand ITC" pitchFamily="66" charset="0"/>
              </a:rPr>
              <a:t>                     a  =  </a:t>
            </a:r>
            <a:r>
              <a:rPr lang="en-US" b="1" dirty="0" err="1">
                <a:latin typeface="Bradley Hand ITC" pitchFamily="66" charset="0"/>
              </a:rPr>
              <a:t>v</a:t>
            </a:r>
            <a:r>
              <a:rPr lang="en-US" b="1" baseline="-25000" dirty="0" err="1">
                <a:latin typeface="Bradley Hand ITC" pitchFamily="66" charset="0"/>
              </a:rPr>
              <a:t>t</a:t>
            </a:r>
            <a:r>
              <a:rPr lang="en-US" b="1" baseline="-25000" dirty="0">
                <a:latin typeface="Bradley Hand ITC" pitchFamily="66" charset="0"/>
              </a:rPr>
              <a:t> </a:t>
            </a:r>
            <a:r>
              <a:rPr lang="en-US" b="1" dirty="0">
                <a:latin typeface="Bradley Hand ITC" pitchFamily="66" charset="0"/>
              </a:rPr>
              <a:t>– v</a:t>
            </a:r>
            <a:r>
              <a:rPr lang="en-US" b="1" baseline="-25000" dirty="0">
                <a:latin typeface="Bradley Hand ITC" pitchFamily="66" charset="0"/>
              </a:rPr>
              <a:t>0     or   </a:t>
            </a:r>
            <a:r>
              <a:rPr lang="en-US" sz="3600" b="1" baseline="-25000" dirty="0">
                <a:latin typeface="Bradley Hand ITC" pitchFamily="66" charset="0"/>
              </a:rPr>
              <a:t>a = v/t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1426EFDF-3FA2-48B3-90A1-1560D8EBA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673" y="4407911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717D213-9FC3-46D8-87CE-85CCAAFC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256" y="4313101"/>
            <a:ext cx="896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t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dirty="0"/>
              <a:t>– t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28928C6-18DF-41E2-8521-9D0595F79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186" y="5229200"/>
            <a:ext cx="41889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Bradley Hand ITC" pitchFamily="66" charset="0"/>
              </a:rPr>
              <a:t>With :   a = acceleration (m/s</a:t>
            </a:r>
            <a:r>
              <a:rPr lang="en-US" sz="2000" b="1" baseline="30000" dirty="0">
                <a:latin typeface="Bradley Hand ITC" pitchFamily="66" charset="0"/>
              </a:rPr>
              <a:t>2</a:t>
            </a:r>
            <a:r>
              <a:rPr lang="en-US" sz="2000" b="1" dirty="0">
                <a:latin typeface="Bradley Hand ITC" pitchFamily="66" charset="0"/>
              </a:rPr>
              <a:t>)</a:t>
            </a:r>
          </a:p>
          <a:p>
            <a:r>
              <a:rPr lang="en-US" sz="2000" b="1" dirty="0">
                <a:latin typeface="Bradley Hand ITC" pitchFamily="66" charset="0"/>
              </a:rPr>
              <a:t>            v</a:t>
            </a:r>
            <a:r>
              <a:rPr lang="en-US" sz="2000" b="1" baseline="-25000" dirty="0">
                <a:latin typeface="Bradley Hand ITC" pitchFamily="66" charset="0"/>
              </a:rPr>
              <a:t>t  </a:t>
            </a:r>
            <a:r>
              <a:rPr lang="en-US" sz="2000" b="1" dirty="0">
                <a:latin typeface="Bradley Hand ITC" pitchFamily="66" charset="0"/>
              </a:rPr>
              <a:t>= The final velocity (m/s)</a:t>
            </a:r>
          </a:p>
          <a:p>
            <a:r>
              <a:rPr lang="en-US" sz="2000" b="1" dirty="0">
                <a:latin typeface="Bradley Hand ITC" pitchFamily="66" charset="0"/>
              </a:rPr>
              <a:t>            v</a:t>
            </a:r>
            <a:r>
              <a:rPr lang="en-US" sz="2000" b="1" baseline="-25000" dirty="0">
                <a:latin typeface="Bradley Hand ITC" pitchFamily="66" charset="0"/>
              </a:rPr>
              <a:t>0 </a:t>
            </a:r>
            <a:r>
              <a:rPr lang="en-US" sz="2000" b="1" dirty="0">
                <a:latin typeface="Bradley Hand ITC" pitchFamily="66" charset="0"/>
              </a:rPr>
              <a:t>= the initial velocity (m/s)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C15F2D-E7F3-422B-A366-4755D79B636B}"/>
              </a:ext>
            </a:extLst>
          </p:cNvPr>
          <p:cNvSpPr/>
          <p:nvPr/>
        </p:nvSpPr>
        <p:spPr>
          <a:xfrm>
            <a:off x="2540116" y="2857496"/>
            <a:ext cx="128588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velocity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935FD30-EF3B-478F-85C5-450FCBFF3477}"/>
              </a:ext>
            </a:extLst>
          </p:cNvPr>
          <p:cNvSpPr/>
          <p:nvPr/>
        </p:nvSpPr>
        <p:spPr>
          <a:xfrm>
            <a:off x="3897438" y="2857496"/>
            <a:ext cx="128588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/>
              <a:t>acceleration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8B5AC8B-7B60-4902-8AC8-A9D961397EF5}"/>
              </a:ext>
            </a:extLst>
          </p:cNvPr>
          <p:cNvSpPr/>
          <p:nvPr/>
        </p:nvSpPr>
        <p:spPr>
          <a:xfrm>
            <a:off x="6183454" y="2857496"/>
            <a:ext cx="128588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velocity</a:t>
            </a:r>
          </a:p>
        </p:txBody>
      </p:sp>
      <p:sp>
        <p:nvSpPr>
          <p:cNvPr id="10" name="Left Arrow 10">
            <a:extLst>
              <a:ext uri="{FF2B5EF4-FFF2-40B4-BE49-F238E27FC236}">
                <a16:creationId xmlns:a16="http://schemas.microsoft.com/office/drawing/2014/main" id="{52578D57-2852-4270-85CA-8DD088C1A394}"/>
              </a:ext>
            </a:extLst>
          </p:cNvPr>
          <p:cNvSpPr/>
          <p:nvPr/>
        </p:nvSpPr>
        <p:spPr>
          <a:xfrm>
            <a:off x="7612214" y="2857496"/>
            <a:ext cx="1571636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35749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533440-D581-42B5-B230-800C07920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DFEC231-B745-4DF4-840A-3AE7FDA38659}"/>
              </a:ext>
            </a:extLst>
          </p:cNvPr>
          <p:cNvSpPr txBox="1">
            <a:spLocks noChangeArrowheads="1"/>
          </p:cNvSpPr>
          <p:nvPr/>
        </p:nvSpPr>
        <p:spPr>
          <a:xfrm>
            <a:off x="2357438" y="407125"/>
            <a:ext cx="7477125" cy="9413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Equation of Motion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1749AE3-02F7-4143-A0D8-2AE883E6499F}"/>
              </a:ext>
            </a:extLst>
          </p:cNvPr>
          <p:cNvSpPr txBox="1">
            <a:spLocks noChangeArrowheads="1"/>
          </p:cNvSpPr>
          <p:nvPr/>
        </p:nvSpPr>
        <p:spPr>
          <a:xfrm>
            <a:off x="2095500" y="1832026"/>
            <a:ext cx="80010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b="1">
                <a:latin typeface="Bradley Hand ITC" pitchFamily="66" charset="0"/>
              </a:rPr>
              <a:t>Mathematical relations relating motion variables are called equation of motion</a:t>
            </a:r>
          </a:p>
          <a:p>
            <a:pPr algn="just">
              <a:defRPr/>
            </a:pPr>
            <a:r>
              <a:rPr lang="en-US" b="1">
                <a:latin typeface="Bradley Hand ITC" pitchFamily="66" charset="0"/>
              </a:rPr>
              <a:t>For motion with constant acceleration, the variables are:</a:t>
            </a:r>
          </a:p>
          <a:p>
            <a:pPr algn="just">
              <a:defRPr/>
            </a:pPr>
            <a:r>
              <a:rPr lang="en-US" b="1">
                <a:latin typeface="Bradley Hand ITC" pitchFamily="66" charset="0"/>
              </a:rPr>
              <a:t>Displacement : s</a:t>
            </a:r>
          </a:p>
          <a:p>
            <a:pPr algn="just">
              <a:defRPr/>
            </a:pPr>
            <a:r>
              <a:rPr lang="en-US" b="1">
                <a:latin typeface="Bradley Hand ITC" pitchFamily="66" charset="0"/>
              </a:rPr>
              <a:t>Initial velocity : v</a:t>
            </a:r>
          </a:p>
          <a:p>
            <a:pPr algn="just">
              <a:defRPr/>
            </a:pPr>
            <a:r>
              <a:rPr lang="en-US" b="1">
                <a:latin typeface="Bradley Hand ITC" pitchFamily="66" charset="0"/>
              </a:rPr>
              <a:t>Final velocity : u</a:t>
            </a:r>
            <a:endParaRPr lang="en-US" b="1" i="1">
              <a:latin typeface="Bradley Hand ITC" pitchFamily="66" charset="0"/>
            </a:endParaRPr>
          </a:p>
          <a:p>
            <a:pPr algn="just">
              <a:defRPr/>
            </a:pPr>
            <a:r>
              <a:rPr lang="en-US" b="1">
                <a:latin typeface="Bradley Hand ITC" pitchFamily="66" charset="0"/>
              </a:rPr>
              <a:t>Constant acceleration : a</a:t>
            </a:r>
          </a:p>
          <a:p>
            <a:pPr algn="just">
              <a:defRPr/>
            </a:pPr>
            <a:r>
              <a:rPr lang="en-US" b="1">
                <a:latin typeface="Bradley Hand ITC" pitchFamily="66" charset="0"/>
              </a:rPr>
              <a:t>Time taken : t</a:t>
            </a:r>
            <a:endParaRPr lang="en-US" b="1" baseline="-25000">
              <a:latin typeface="Bradley Hand ITC" pitchFamily="66" charset="0"/>
            </a:endParaRPr>
          </a:p>
          <a:p>
            <a:pPr algn="just">
              <a:buFontTx/>
              <a:buNone/>
              <a:defRPr/>
            </a:pPr>
            <a:endParaRPr lang="en-US" b="1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902D4-9084-4B9D-8687-67EA89ADC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A133F5F-1B35-47B9-A50E-0F388F3D046D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720437"/>
            <a:ext cx="86868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Displacement-time graph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D467361-BB22-45FC-91FB-9F901DBAB23B}"/>
              </a:ext>
            </a:extLst>
          </p:cNvPr>
          <p:cNvSpPr txBox="1">
            <a:spLocks noChangeArrowheads="1"/>
          </p:cNvSpPr>
          <p:nvPr/>
        </p:nvSpPr>
        <p:spPr>
          <a:xfrm>
            <a:off x="1704111" y="2565545"/>
            <a:ext cx="8686800" cy="2200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Bradley Hand ITC" pitchFamily="66" charset="0"/>
              </a:rPr>
              <a:t>A displacement-time graph shows how the displacement of an object changes with time.</a:t>
            </a:r>
          </a:p>
          <a:p>
            <a:r>
              <a:rPr lang="en-US" b="1">
                <a:latin typeface="Bradley Hand ITC" pitchFamily="66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Bradley Hand ITC" pitchFamily="66" charset="0"/>
              </a:rPr>
              <a:t>gradient </a:t>
            </a:r>
            <a:r>
              <a:rPr lang="en-US" b="1">
                <a:latin typeface="Bradley Hand ITC" pitchFamily="66" charset="0"/>
              </a:rPr>
              <a:t>of a displacement-time graph represents the velocity of the object.</a:t>
            </a:r>
            <a:endParaRPr lang="en-US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53E95A-A0E5-4494-AD43-B7B9BAC6D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Line 4">
            <a:extLst>
              <a:ext uri="{FF2B5EF4-FFF2-40B4-BE49-F238E27FC236}">
                <a16:creationId xmlns:a16="http://schemas.microsoft.com/office/drawing/2014/main" id="{BBB8F389-D752-487A-ABFE-8A55FBF79E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5125" y="2133600"/>
            <a:ext cx="0" cy="3276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39C92289-3E33-4353-A71A-69A1B1396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5125" y="5410200"/>
            <a:ext cx="3429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24DC0378-5C86-42A1-8574-0247F9734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5125" y="3733800"/>
            <a:ext cx="2819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E8A8DC7-F062-48E2-9532-C43AA4A7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450" y="194151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Bradley Hand ITC" pitchFamily="66" charset="0"/>
              </a:rPr>
              <a:t>Displacement (m)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BDA1AC0-E125-4351-BD99-A03CFED97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450" y="51419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Bradley Hand ITC" pitchFamily="66" charset="0"/>
              </a:rPr>
              <a:t>Time (s)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986F2F8-4839-4DE7-90E1-3D924512F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850" y="5751513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Bradley Hand ITC" pitchFamily="66" charset="0"/>
              </a:rPr>
              <a:t>Zero gradient – stationary object</a:t>
            </a:r>
          </a:p>
        </p:txBody>
      </p:sp>
    </p:spTree>
    <p:extLst>
      <p:ext uri="{BB962C8B-B14F-4D97-AF65-F5344CB8AC3E}">
        <p14:creationId xmlns:p14="http://schemas.microsoft.com/office/powerpoint/2010/main" val="7326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6874B6-279F-4C5E-9E45-47A1910B7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Line 5">
            <a:extLst>
              <a:ext uri="{FF2B5EF4-FFF2-40B4-BE49-F238E27FC236}">
                <a16:creationId xmlns:a16="http://schemas.microsoft.com/office/drawing/2014/main" id="{2F0FA0E3-A933-41CC-BF13-E23A8F9FA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090" y="2133600"/>
            <a:ext cx="0" cy="3429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659C0AA1-0E11-4CCC-BC0D-11896F14B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090" y="5562600"/>
            <a:ext cx="3200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877BC4AE-6F9C-4442-B738-B8F17E80D7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090" y="2819400"/>
            <a:ext cx="2667000" cy="2743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6F6F9478-D51D-4E0C-BEAC-0FC53A7B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415" y="186531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Bradley Hand ITC" pitchFamily="66" charset="0"/>
              </a:rPr>
              <a:t>Displacement (m)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0311DC8-C733-40E7-A8C1-D9594DAB7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615" y="5294313"/>
            <a:ext cx="1019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Bradley Hand ITC" pitchFamily="66" charset="0"/>
              </a:rPr>
              <a:t>Time (s)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FA3A7434-3EBD-4209-BBFA-EED30CC2F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015" y="2474913"/>
            <a:ext cx="329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Bradley Hand ITC" pitchFamily="66" charset="0"/>
              </a:rPr>
              <a:t>Fixed gradient-uniform velocity</a:t>
            </a:r>
          </a:p>
        </p:txBody>
      </p:sp>
    </p:spTree>
    <p:extLst>
      <p:ext uri="{BB962C8B-B14F-4D97-AF65-F5344CB8AC3E}">
        <p14:creationId xmlns:p14="http://schemas.microsoft.com/office/powerpoint/2010/main" val="15092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348655-EE91-466C-9968-BF43034C2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Line 4">
            <a:extLst>
              <a:ext uri="{FF2B5EF4-FFF2-40B4-BE49-F238E27FC236}">
                <a16:creationId xmlns:a16="http://schemas.microsoft.com/office/drawing/2014/main" id="{642F6B57-E8EB-48AA-891D-EB0328FC9E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6470" y="2057400"/>
            <a:ext cx="0" cy="297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2E0BF74A-D2EF-4CA6-B323-F0523E151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470" y="5029200"/>
            <a:ext cx="3352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0C4B5273-2956-4BB2-B940-FD7025936A4F}"/>
              </a:ext>
            </a:extLst>
          </p:cNvPr>
          <p:cNvSpPr>
            <a:spLocks/>
          </p:cNvSpPr>
          <p:nvPr/>
        </p:nvSpPr>
        <p:spPr bwMode="auto">
          <a:xfrm>
            <a:off x="4336470" y="2743200"/>
            <a:ext cx="1905000" cy="2286000"/>
          </a:xfrm>
          <a:custGeom>
            <a:avLst/>
            <a:gdLst>
              <a:gd name="T0" fmla="*/ 0 w 1200"/>
              <a:gd name="T1" fmla="*/ 1440 h 1440"/>
              <a:gd name="T2" fmla="*/ 912 w 1200"/>
              <a:gd name="T3" fmla="*/ 1056 h 1440"/>
              <a:gd name="T4" fmla="*/ 1200 w 1200"/>
              <a:gd name="T5" fmla="*/ 0 h 1440"/>
              <a:gd name="T6" fmla="*/ 0 60000 65536"/>
              <a:gd name="T7" fmla="*/ 0 60000 65536"/>
              <a:gd name="T8" fmla="*/ 0 60000 65536"/>
              <a:gd name="T9" fmla="*/ 0 w 1200"/>
              <a:gd name="T10" fmla="*/ 0 h 1440"/>
              <a:gd name="T11" fmla="*/ 1200 w 1200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440">
                <a:moveTo>
                  <a:pt x="0" y="1440"/>
                </a:moveTo>
                <a:cubicBezTo>
                  <a:pt x="356" y="1368"/>
                  <a:pt x="712" y="1296"/>
                  <a:pt x="912" y="1056"/>
                </a:cubicBezTo>
                <a:cubicBezTo>
                  <a:pt x="1112" y="816"/>
                  <a:pt x="1156" y="408"/>
                  <a:pt x="1200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A898DB1-6366-4A8F-A1BC-BC5EE6BC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795" y="186531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Bradley Hand ITC" pitchFamily="66" charset="0"/>
              </a:rPr>
              <a:t>Displacement (m)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51A78F-0D35-4683-BCFC-B5B26693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395" y="48371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Bradley Hand ITC" pitchFamily="66" charset="0"/>
              </a:rPr>
              <a:t>Time (s)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4D923AD-6C55-461C-8859-19990E7C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195" y="559911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Bradley Hand ITC" pitchFamily="66" charset="0"/>
              </a:rPr>
              <a:t>Increasing gradient – increasing velocity</a:t>
            </a:r>
          </a:p>
        </p:txBody>
      </p:sp>
    </p:spTree>
    <p:extLst>
      <p:ext uri="{BB962C8B-B14F-4D97-AF65-F5344CB8AC3E}">
        <p14:creationId xmlns:p14="http://schemas.microsoft.com/office/powerpoint/2010/main" val="1009555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8B9CDF-195A-4A09-B706-5865F208E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Line 4">
            <a:extLst>
              <a:ext uri="{FF2B5EF4-FFF2-40B4-BE49-F238E27FC236}">
                <a16:creationId xmlns:a16="http://schemas.microsoft.com/office/drawing/2014/main" id="{681320CE-5CC0-460E-A7F5-BB225D862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9870" y="2133600"/>
            <a:ext cx="0" cy="3124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FA7FD832-D14A-4C8D-AB79-6FE4A2FC1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9870" y="5257800"/>
            <a:ext cx="3276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521CEF68-1A9A-4DBE-98B6-083ED426A427}"/>
              </a:ext>
            </a:extLst>
          </p:cNvPr>
          <p:cNvSpPr>
            <a:spLocks/>
          </p:cNvSpPr>
          <p:nvPr/>
        </p:nvSpPr>
        <p:spPr bwMode="auto">
          <a:xfrm>
            <a:off x="4869870" y="3429000"/>
            <a:ext cx="2209800" cy="1828800"/>
          </a:xfrm>
          <a:custGeom>
            <a:avLst/>
            <a:gdLst>
              <a:gd name="T0" fmla="*/ 0 w 1392"/>
              <a:gd name="T1" fmla="*/ 1152 h 1152"/>
              <a:gd name="T2" fmla="*/ 768 w 1392"/>
              <a:gd name="T3" fmla="*/ 192 h 1152"/>
              <a:gd name="T4" fmla="*/ 1392 w 1392"/>
              <a:gd name="T5" fmla="*/ 0 h 1152"/>
              <a:gd name="T6" fmla="*/ 0 60000 65536"/>
              <a:gd name="T7" fmla="*/ 0 60000 65536"/>
              <a:gd name="T8" fmla="*/ 0 60000 65536"/>
              <a:gd name="T9" fmla="*/ 0 w 1392"/>
              <a:gd name="T10" fmla="*/ 0 h 1152"/>
              <a:gd name="T11" fmla="*/ 1392 w 1392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1152">
                <a:moveTo>
                  <a:pt x="0" y="1152"/>
                </a:moveTo>
                <a:cubicBezTo>
                  <a:pt x="268" y="768"/>
                  <a:pt x="536" y="384"/>
                  <a:pt x="768" y="192"/>
                </a:cubicBezTo>
                <a:cubicBezTo>
                  <a:pt x="1000" y="0"/>
                  <a:pt x="1288" y="32"/>
                  <a:pt x="1392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CFAD1D8-86DA-40AA-A9C3-CDA364578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195" y="194151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Bradley Hand ITC" pitchFamily="66" charset="0"/>
              </a:rPr>
              <a:t>Displacement (m)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635841B-7243-4632-8D07-A3553FDE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795" y="49895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Bradley Hand ITC" pitchFamily="66" charset="0"/>
              </a:rPr>
              <a:t>Time (s)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1846B3DC-CF90-48C1-B881-A88D81C3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395" y="5522913"/>
            <a:ext cx="4211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Bradley Hand ITC" pitchFamily="66" charset="0"/>
              </a:rPr>
              <a:t>Decreasing gradient – decreasing velocity</a:t>
            </a:r>
          </a:p>
        </p:txBody>
      </p:sp>
    </p:spTree>
    <p:extLst>
      <p:ext uri="{BB962C8B-B14F-4D97-AF65-F5344CB8AC3E}">
        <p14:creationId xmlns:p14="http://schemas.microsoft.com/office/powerpoint/2010/main" val="3849758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C95E8C-037E-4D2E-8F41-5991998B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DE6BBE3-6039-4BA1-98B1-298FFD292014}"/>
              </a:ext>
            </a:extLst>
          </p:cNvPr>
          <p:cNvSpPr txBox="1">
            <a:spLocks noChangeArrowheads="1"/>
          </p:cNvSpPr>
          <p:nvPr/>
        </p:nvSpPr>
        <p:spPr>
          <a:xfrm>
            <a:off x="2306788" y="228600"/>
            <a:ext cx="7543800" cy="76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Distance - Time Graph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B08ACD-6E5B-4E24-93D9-2AE5CEEA5C42}"/>
              </a:ext>
            </a:extLst>
          </p:cNvPr>
          <p:cNvSpPr txBox="1">
            <a:spLocks noChangeArrowheads="1"/>
          </p:cNvSpPr>
          <p:nvPr/>
        </p:nvSpPr>
        <p:spPr>
          <a:xfrm>
            <a:off x="2154388" y="1295400"/>
            <a:ext cx="4457700" cy="502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latin typeface="Bradley Hand ITC" pitchFamily="66" charset="0"/>
              </a:rPr>
              <a:t>If something is not moving, a horizontal line is drawn.</a:t>
            </a:r>
          </a:p>
          <a:p>
            <a:endParaRPr lang="en-US" sz="2400" b="1" u="sng">
              <a:latin typeface="Bradley Hand ITC" pitchFamily="66" charset="0"/>
            </a:endParaRPr>
          </a:p>
          <a:p>
            <a:endParaRPr lang="en-US" sz="2400" b="1" u="sng">
              <a:latin typeface="Bradley Hand ITC" pitchFamily="66" charset="0"/>
            </a:endParaRPr>
          </a:p>
          <a:p>
            <a:endParaRPr lang="en-US" sz="2400" b="1" u="sng">
              <a:latin typeface="Bradley Hand ITC" pitchFamily="66" charset="0"/>
            </a:endParaRPr>
          </a:p>
          <a:p>
            <a:r>
              <a:rPr lang="en-US" b="1" u="sng">
                <a:latin typeface="Bradley Hand ITC" pitchFamily="66" charset="0"/>
              </a:rPr>
              <a:t>If something starts out slow and then speeds up, its change in speed can look like this.</a:t>
            </a:r>
          </a:p>
          <a:p>
            <a:endParaRPr lang="en-US" b="1" u="sng">
              <a:latin typeface="Bradley Hand ITC" pitchFamily="66" charset="0"/>
            </a:endParaRPr>
          </a:p>
          <a:p>
            <a:endParaRPr lang="en-US" sz="2400" b="1" u="sng">
              <a:latin typeface="Bradley Hand ITC" pitchFamily="66" charset="0"/>
            </a:endParaRPr>
          </a:p>
          <a:p>
            <a:endParaRPr lang="en-US" sz="2400" b="1" u="sng">
              <a:latin typeface="Bradley Hand ITC" pitchFamily="66" charset="0"/>
            </a:endParaRPr>
          </a:p>
          <a:p>
            <a:endParaRPr lang="en-US" sz="2400" b="1" u="sng">
              <a:latin typeface="Bradley Hand ITC" pitchFamily="66" charset="0"/>
            </a:endParaRPr>
          </a:p>
          <a:p>
            <a:endParaRPr lang="en-US" sz="2400" b="1" u="sng" dirty="0">
              <a:latin typeface="Bradley Hand ITC" pitchFamily="66" charset="0"/>
            </a:endParaRPr>
          </a:p>
        </p:txBody>
      </p:sp>
      <p:pic>
        <p:nvPicPr>
          <p:cNvPr id="4" name="Picture 8" descr="distance time graph 1">
            <a:extLst>
              <a:ext uri="{FF2B5EF4-FFF2-40B4-BE49-F238E27FC236}">
                <a16:creationId xmlns:a16="http://schemas.microsoft.com/office/drawing/2014/main" id="{47FAC8F9-C07D-4773-A8CD-DAF13732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12188" y="1371600"/>
            <a:ext cx="2333625" cy="233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10" descr="distance time graph 2">
            <a:extLst>
              <a:ext uri="{FF2B5EF4-FFF2-40B4-BE49-F238E27FC236}">
                <a16:creationId xmlns:a16="http://schemas.microsoft.com/office/drawing/2014/main" id="{41D98AE3-17C2-4AE5-A3F8-0645ECA6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70268" y="4005064"/>
            <a:ext cx="2333625" cy="233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06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8DB0CD-EFAE-4D33-AD50-7706E8F73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4924299-70E3-441B-B1C0-B9CBDD1A4618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1399312"/>
            <a:ext cx="86868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Velocity-time graph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16AD84-1CE0-40B8-9CE2-52A2F2DCB580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2496275"/>
            <a:ext cx="8686800" cy="2879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latin typeface="Bradley Hand ITC" pitchFamily="66" charset="0"/>
              </a:rPr>
              <a:t>A velocity-time graph shows how the velocity of an object changes with time.</a:t>
            </a:r>
          </a:p>
          <a:p>
            <a:r>
              <a:rPr lang="en-US" b="1" u="sng">
                <a:latin typeface="Bradley Hand ITC" pitchFamily="66" charset="0"/>
              </a:rPr>
              <a:t>The gradient of a velocity-time graph represents the acceleration of the object.</a:t>
            </a:r>
          </a:p>
          <a:p>
            <a:r>
              <a:rPr lang="en-US" b="1" u="sng">
                <a:latin typeface="Bradley Hand ITC" pitchFamily="66" charset="0"/>
              </a:rPr>
              <a:t>The area under a velocity-time graph represents the distance traveled by the object. </a:t>
            </a:r>
            <a:endParaRPr lang="en-US" b="1" u="sng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A2FBA2-D0C4-48DC-BD03-5F250141A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FEF5FD2A-1A68-4F1A-8576-F02B3A25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567225"/>
            <a:ext cx="7391400" cy="17235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id-ID" sz="10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adley Hand ITC" pitchFamily="66" charset="0"/>
              </a:rPr>
              <a:t>MOTION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69 0.0  0.125 0.0746  0.125 0.16651  C 0.125 0.25843  0.069 0.33302  0.0 0.33302  C -0.069 0.33302  -0.125 0.25843  -0.125 0.16651  C -0.125 0.0746  -0.069 0.0  0.0 0.0  Z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2549FB-89D6-4E01-AEC8-B7387BAA7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4A74D25-DD01-4EF2-BA57-B2AB0FF30118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0" y="457200"/>
            <a:ext cx="86868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Examples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AE635617-6E49-46A9-B8F6-037D63669E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3480" y="2133600"/>
            <a:ext cx="0" cy="3276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3B9DE5B-9518-4912-962B-9EBB65AD6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3480" y="5410200"/>
            <a:ext cx="3429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F448D842-17CB-49C7-BC6F-5C83731A41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3480" y="3657600"/>
            <a:ext cx="1143000" cy="1752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51CBFE73-73BD-4EB7-B89E-50A0EF469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480" y="3657600"/>
            <a:ext cx="1066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BE099473-411E-4326-B7EF-0F834EBF0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3280" y="3657600"/>
            <a:ext cx="990600" cy="1828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3D37482-2DFE-43C4-8CE4-B369E174F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805" y="194151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Velocity (m/s)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36FFC79-1B71-4101-9C4F-89AE8CB3C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805" y="52181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 (s)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D9FD93E-B26B-4A24-872A-2A3BD2F6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672" y="314096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                  B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51B85A3-BE2E-409A-A120-35E5DD297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030" y="51196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9DD4B2A-0659-4E17-A70D-97D74BBB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030" y="34655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15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4A1D3B5-FF80-4927-B995-E5918385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005" y="537051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20                50         60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C23B1F01-7611-471D-A100-EBF6BDADA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730" y="52943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91EE100F-78A4-42AE-92F5-B8D79868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805" y="1941512"/>
            <a:ext cx="440055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latin typeface="Bradley Hand ITC" pitchFamily="66" charset="0"/>
              </a:rPr>
              <a:t>What is the acceleration of the car during </a:t>
            </a:r>
          </a:p>
          <a:p>
            <a:r>
              <a:rPr lang="en-US" sz="2000" b="1" u="sng" dirty="0">
                <a:latin typeface="Bradley Hand ITC" pitchFamily="66" charset="0"/>
              </a:rPr>
              <a:t>the part of the journey represented by:</a:t>
            </a:r>
          </a:p>
          <a:p>
            <a:r>
              <a:rPr lang="en-US" sz="2000" b="1" u="sng" dirty="0">
                <a:latin typeface="Bradley Hand ITC" pitchFamily="66" charset="0"/>
              </a:rPr>
              <a:t>  - OA      - AB     - BC</a:t>
            </a:r>
          </a:p>
          <a:p>
            <a:r>
              <a:rPr lang="en-US" sz="2000" b="1" u="sng" dirty="0">
                <a:latin typeface="Bradley Hand ITC" pitchFamily="66" charset="0"/>
              </a:rPr>
              <a:t>What is the total distance traveled by the</a:t>
            </a:r>
          </a:p>
          <a:p>
            <a:r>
              <a:rPr lang="en-US" sz="2000" b="1" u="sng" dirty="0">
                <a:latin typeface="Bradley Hand ITC" pitchFamily="66" charset="0"/>
              </a:rPr>
              <a:t>Car?</a:t>
            </a:r>
          </a:p>
          <a:p>
            <a:r>
              <a:rPr lang="en-US" sz="2000" b="1" u="sng" dirty="0">
                <a:latin typeface="Bradley Hand ITC" pitchFamily="66" charset="0"/>
              </a:rPr>
              <a:t>Calculate the average velocity of the car </a:t>
            </a:r>
          </a:p>
          <a:p>
            <a:r>
              <a:rPr lang="en-US" sz="2000" b="1" u="sng" dirty="0">
                <a:latin typeface="Bradley Hand ITC" pitchFamily="66" charset="0"/>
              </a:rPr>
              <a:t>for its whole journey.</a:t>
            </a:r>
          </a:p>
        </p:txBody>
      </p:sp>
    </p:spTree>
    <p:extLst>
      <p:ext uri="{BB962C8B-B14F-4D97-AF65-F5344CB8AC3E}">
        <p14:creationId xmlns:p14="http://schemas.microsoft.com/office/powerpoint/2010/main" val="29504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2A2D61-AC95-4CB1-A9A7-25000AAED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F2A75C0-6CF9-4C7C-92D3-718CE56DA806}"/>
              </a:ext>
            </a:extLst>
          </p:cNvPr>
          <p:cNvSpPr txBox="1">
            <a:spLocks noChangeArrowheads="1"/>
          </p:cNvSpPr>
          <p:nvPr/>
        </p:nvSpPr>
        <p:spPr>
          <a:xfrm>
            <a:off x="1704111" y="457200"/>
            <a:ext cx="86868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>
                <a:latin typeface="Bradley Hand ITC" pitchFamily="66" charset="0"/>
              </a:rPr>
              <a:t>Several examples of velocity-time graph</a:t>
            </a:r>
            <a:endParaRPr lang="en-US" sz="4000" b="1" u="sng" dirty="0">
              <a:latin typeface="Bradley Hand ITC" pitchFamily="66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F7FD88-45FE-4666-B74C-97E5244FAFF2}"/>
              </a:ext>
            </a:extLst>
          </p:cNvPr>
          <p:cNvSpPr txBox="1">
            <a:spLocks noChangeArrowheads="1"/>
          </p:cNvSpPr>
          <p:nvPr/>
        </p:nvSpPr>
        <p:spPr>
          <a:xfrm>
            <a:off x="1704111" y="1554162"/>
            <a:ext cx="8686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latin typeface="Bradley Hand ITC" pitchFamily="66" charset="0"/>
              </a:rPr>
              <a:t>Regular / uniform linier motion</a:t>
            </a:r>
            <a:endParaRPr lang="en-US" b="1" u="sng" dirty="0">
              <a:latin typeface="Bradley Hand ITC" pitchFamily="66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44A8C3F3-C764-41CB-9422-0CB554468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0511" y="2514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BB758E2-30C1-4BA1-970C-7FC8660A8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0511" y="5562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A5022990-F5BA-405E-9967-4EAAC9BB5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0511" y="4114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5EE77BE-B943-46C1-B714-5005B7E93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636" y="2170113"/>
            <a:ext cx="1770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Bradley Hand ITC" pitchFamily="66" charset="0"/>
              </a:rPr>
              <a:t>Velocity (m/s)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7FDF2A0-C3B0-4F4C-A3CA-A51C553F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6" y="537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0D4F53E6-1B89-4C1C-A7AB-BB0F75EE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236" y="5370513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Time (s)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E0816EF7-B2DB-45D7-AC72-4A6FC020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711" y="3824288"/>
            <a:ext cx="4032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Uniform velocity – zero acceleration</a:t>
            </a:r>
          </a:p>
        </p:txBody>
      </p:sp>
    </p:spTree>
    <p:extLst>
      <p:ext uri="{BB962C8B-B14F-4D97-AF65-F5344CB8AC3E}">
        <p14:creationId xmlns:p14="http://schemas.microsoft.com/office/powerpoint/2010/main" val="33383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86F28C-6FB9-42EF-BA8E-325BB30A6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Line 4">
            <a:extLst>
              <a:ext uri="{FF2B5EF4-FFF2-40B4-BE49-F238E27FC236}">
                <a16:creationId xmlns:a16="http://schemas.microsoft.com/office/drawing/2014/main" id="{397E2AA8-B76B-4E61-8597-AFAF94B22E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9490" y="2362200"/>
            <a:ext cx="0" cy="3200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DC6E8708-FE16-42B7-A37A-9EE7743BB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9490" y="5562600"/>
            <a:ext cx="3200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CA66926-0F24-4DEC-8A98-747574284AD8}"/>
              </a:ext>
            </a:extLst>
          </p:cNvPr>
          <p:cNvSpPr>
            <a:spLocks/>
          </p:cNvSpPr>
          <p:nvPr/>
        </p:nvSpPr>
        <p:spPr bwMode="auto">
          <a:xfrm>
            <a:off x="4239490" y="3352800"/>
            <a:ext cx="1676400" cy="2209800"/>
          </a:xfrm>
          <a:custGeom>
            <a:avLst/>
            <a:gdLst>
              <a:gd name="T0" fmla="*/ 0 w 1056"/>
              <a:gd name="T1" fmla="*/ 1392 h 1392"/>
              <a:gd name="T2" fmla="*/ 816 w 1056"/>
              <a:gd name="T3" fmla="*/ 720 h 1392"/>
              <a:gd name="T4" fmla="*/ 1056 w 1056"/>
              <a:gd name="T5" fmla="*/ 0 h 1392"/>
              <a:gd name="T6" fmla="*/ 0 60000 65536"/>
              <a:gd name="T7" fmla="*/ 0 60000 65536"/>
              <a:gd name="T8" fmla="*/ 0 60000 65536"/>
              <a:gd name="T9" fmla="*/ 0 w 1056"/>
              <a:gd name="T10" fmla="*/ 0 h 1392"/>
              <a:gd name="T11" fmla="*/ 1056 w 1056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392">
                <a:moveTo>
                  <a:pt x="0" y="1392"/>
                </a:moveTo>
                <a:cubicBezTo>
                  <a:pt x="320" y="1172"/>
                  <a:pt x="640" y="952"/>
                  <a:pt x="816" y="720"/>
                </a:cubicBezTo>
                <a:cubicBezTo>
                  <a:pt x="992" y="488"/>
                  <a:pt x="1024" y="244"/>
                  <a:pt x="1056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1FAD061-5C36-4CAC-B7D0-4C87BAF5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815" y="2093913"/>
            <a:ext cx="1770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Velocity (m/s)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26C0A2C1-4ACB-42B5-81DE-DD39430A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015" y="5294313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Bradley Hand ITC" pitchFamily="66" charset="0"/>
              </a:rPr>
              <a:t>Time (s)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4C88D06D-56AD-40BA-ACF9-3D6913A7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15" y="3084513"/>
            <a:ext cx="265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Increasing acceleration</a:t>
            </a:r>
          </a:p>
        </p:txBody>
      </p:sp>
    </p:spTree>
    <p:extLst>
      <p:ext uri="{BB962C8B-B14F-4D97-AF65-F5344CB8AC3E}">
        <p14:creationId xmlns:p14="http://schemas.microsoft.com/office/powerpoint/2010/main" val="33941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60AD58-57AA-4671-836E-C8C59EAF8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082BD74-E85F-4046-8CE5-48D48D7B135A}"/>
              </a:ext>
            </a:extLst>
          </p:cNvPr>
          <p:cNvSpPr txBox="1">
            <a:spLocks noChangeArrowheads="1"/>
          </p:cNvSpPr>
          <p:nvPr/>
        </p:nvSpPr>
        <p:spPr>
          <a:xfrm>
            <a:off x="1879740" y="626270"/>
            <a:ext cx="8686800" cy="838200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relaxedInset"/>
            <a:contourClr>
              <a:schemeClr val="dk1">
                <a:shade val="60000"/>
                <a:satMod val="11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u="sng" dirty="0">
                <a:latin typeface="Bradley Hand ITC" pitchFamily="66" charset="0"/>
              </a:rPr>
              <a:t>Decelerated dynamic linier motion 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876A74A5-C43C-40C2-84AF-7139D93DE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347" y="2438400"/>
            <a:ext cx="0" cy="3048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0BA69D62-2ADE-4474-8A17-33768D585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347" y="5486400"/>
            <a:ext cx="2971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3B88C36A-107C-40B0-8FD6-3FA46D4D3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347" y="3733800"/>
            <a:ext cx="1828800" cy="1752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D341966-94E7-47EA-ABC5-E60355ED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672" y="2017713"/>
            <a:ext cx="1770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Velocity (m/s)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1A8C6F3-BF39-4845-8409-6023DD30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272" y="5218113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Time (s)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706FA18-11F0-43DE-98D6-449114A0A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472" y="3160713"/>
            <a:ext cx="2447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Uniform deceleration</a:t>
            </a:r>
          </a:p>
        </p:txBody>
      </p:sp>
    </p:spTree>
    <p:extLst>
      <p:ext uri="{BB962C8B-B14F-4D97-AF65-F5344CB8AC3E}">
        <p14:creationId xmlns:p14="http://schemas.microsoft.com/office/powerpoint/2010/main" val="25047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F39F2B-DD83-4713-B24F-3430622E6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Line 4">
            <a:extLst>
              <a:ext uri="{FF2B5EF4-FFF2-40B4-BE49-F238E27FC236}">
                <a16:creationId xmlns:a16="http://schemas.microsoft.com/office/drawing/2014/main" id="{E166E056-1429-4D23-B7B3-E953F5DF4E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609" y="2204864"/>
            <a:ext cx="0" cy="3200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8CAF03D7-09D6-42B4-B9E3-345BD41C4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945" y="5410200"/>
            <a:ext cx="3048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3F7A041-8579-4123-9211-A7AA7980199D}"/>
              </a:ext>
            </a:extLst>
          </p:cNvPr>
          <p:cNvSpPr>
            <a:spLocks/>
          </p:cNvSpPr>
          <p:nvPr/>
        </p:nvSpPr>
        <p:spPr bwMode="auto">
          <a:xfrm>
            <a:off x="4100945" y="3848100"/>
            <a:ext cx="2514600" cy="1562100"/>
          </a:xfrm>
          <a:custGeom>
            <a:avLst/>
            <a:gdLst>
              <a:gd name="T0" fmla="*/ 0 w 1584"/>
              <a:gd name="T1" fmla="*/ 984 h 984"/>
              <a:gd name="T2" fmla="*/ 816 w 1584"/>
              <a:gd name="T3" fmla="*/ 168 h 984"/>
              <a:gd name="T4" fmla="*/ 1488 w 1584"/>
              <a:gd name="T5" fmla="*/ 24 h 984"/>
              <a:gd name="T6" fmla="*/ 1392 w 1584"/>
              <a:gd name="T7" fmla="*/ 24 h 984"/>
              <a:gd name="T8" fmla="*/ 1488 w 1584"/>
              <a:gd name="T9" fmla="*/ 24 h 9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984"/>
              <a:gd name="T17" fmla="*/ 1584 w 1584"/>
              <a:gd name="T18" fmla="*/ 984 h 9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984">
                <a:moveTo>
                  <a:pt x="0" y="984"/>
                </a:moveTo>
                <a:cubicBezTo>
                  <a:pt x="284" y="656"/>
                  <a:pt x="568" y="328"/>
                  <a:pt x="816" y="168"/>
                </a:cubicBezTo>
                <a:cubicBezTo>
                  <a:pt x="1064" y="8"/>
                  <a:pt x="1392" y="48"/>
                  <a:pt x="1488" y="24"/>
                </a:cubicBezTo>
                <a:cubicBezTo>
                  <a:pt x="1584" y="0"/>
                  <a:pt x="1392" y="24"/>
                  <a:pt x="1392" y="24"/>
                </a:cubicBezTo>
                <a:cubicBezTo>
                  <a:pt x="1392" y="24"/>
                  <a:pt x="1440" y="24"/>
                  <a:pt x="1488" y="24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1EA6EF3-F347-4DB5-84B8-3CFA43A2F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270" y="1941513"/>
            <a:ext cx="1768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Velocity (m/s)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6C731A61-3A26-4D2B-8EB0-A2E5C754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070" y="5218113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Bradley Hand ITC" pitchFamily="66" charset="0"/>
              </a:rPr>
              <a:t>Time (s)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AFD0707-DA6C-4CD0-BF0E-9C1653790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70" y="3617913"/>
            <a:ext cx="2683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Bradley Hand ITC" pitchFamily="66" charset="0"/>
              </a:rPr>
              <a:t>Decreasing acceleration</a:t>
            </a:r>
          </a:p>
        </p:txBody>
      </p:sp>
    </p:spTree>
    <p:extLst>
      <p:ext uri="{BB962C8B-B14F-4D97-AF65-F5344CB8AC3E}">
        <p14:creationId xmlns:p14="http://schemas.microsoft.com/office/powerpoint/2010/main" val="23545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891A29-9608-497F-B58D-92A19FDF2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Line 4">
            <a:extLst>
              <a:ext uri="{FF2B5EF4-FFF2-40B4-BE49-F238E27FC236}">
                <a16:creationId xmlns:a16="http://schemas.microsoft.com/office/drawing/2014/main" id="{DE3AA653-69DD-4A8D-996E-59CD39BA17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7311" y="1849578"/>
            <a:ext cx="0" cy="3124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FA217607-5E4B-49CA-BB20-7AD372039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7311" y="4973778"/>
            <a:ext cx="3048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0060DFCE-A2DD-41EB-82EE-F26FC2AEFBB8}"/>
              </a:ext>
            </a:extLst>
          </p:cNvPr>
          <p:cNvSpPr>
            <a:spLocks/>
          </p:cNvSpPr>
          <p:nvPr/>
        </p:nvSpPr>
        <p:spPr bwMode="auto">
          <a:xfrm>
            <a:off x="4523511" y="2687778"/>
            <a:ext cx="2057400" cy="2273300"/>
          </a:xfrm>
          <a:custGeom>
            <a:avLst/>
            <a:gdLst>
              <a:gd name="T0" fmla="*/ 0 w 1296"/>
              <a:gd name="T1" fmla="*/ 0 h 1432"/>
              <a:gd name="T2" fmla="*/ 576 w 1296"/>
              <a:gd name="T3" fmla="*/ 1152 h 1432"/>
              <a:gd name="T4" fmla="*/ 1056 w 1296"/>
              <a:gd name="T5" fmla="*/ 1392 h 1432"/>
              <a:gd name="T6" fmla="*/ 1296 w 1296"/>
              <a:gd name="T7" fmla="*/ 1392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1432"/>
              <a:gd name="T14" fmla="*/ 1296 w 1296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1432">
                <a:moveTo>
                  <a:pt x="0" y="0"/>
                </a:moveTo>
                <a:cubicBezTo>
                  <a:pt x="200" y="460"/>
                  <a:pt x="400" y="920"/>
                  <a:pt x="576" y="1152"/>
                </a:cubicBezTo>
                <a:cubicBezTo>
                  <a:pt x="752" y="1384"/>
                  <a:pt x="936" y="1352"/>
                  <a:pt x="1056" y="1392"/>
                </a:cubicBezTo>
                <a:cubicBezTo>
                  <a:pt x="1176" y="1432"/>
                  <a:pt x="1256" y="1392"/>
                  <a:pt x="1296" y="1392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065737C-708D-4C40-A398-A6D3F5B8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743" y="3412050"/>
            <a:ext cx="2685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Bradley Hand ITC" pitchFamily="66" charset="0"/>
              </a:rPr>
              <a:t>Decreasing deceleration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AC18D904-AA6C-4377-9BE3-65441D952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436" y="1657491"/>
            <a:ext cx="1770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Bradley Hand ITC" pitchFamily="66" charset="0"/>
              </a:rPr>
              <a:t>Velocity (m/s)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BB1C777-1572-4E91-B413-6C441814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636" y="4705491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 dirty="0">
                <a:latin typeface="Bradley Hand ITC" pitchFamily="66" charset="0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27879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0D0485-F689-44A1-8F99-133D2237E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7B4A26-A5E2-4C4B-AC31-9F732B7CFB86}"/>
              </a:ext>
            </a:extLst>
          </p:cNvPr>
          <p:cNvSpPr/>
          <p:nvPr/>
        </p:nvSpPr>
        <p:spPr>
          <a:xfrm>
            <a:off x="3144102" y="1613118"/>
            <a:ext cx="5903796" cy="36317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brightRoom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115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adley Hand ITC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2790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F6485C-0D6F-483E-888E-BECDB11A7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10E456-EF3F-4CAF-8B7B-501DB7F08C0C}"/>
              </a:ext>
            </a:extLst>
          </p:cNvPr>
          <p:cNvSpPr/>
          <p:nvPr/>
        </p:nvSpPr>
        <p:spPr>
          <a:xfrm>
            <a:off x="694906" y="1495149"/>
            <a:ext cx="8058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adley Hand ITC" panose="03070402050302030203" pitchFamily="66" charset="0"/>
                <a:cs typeface="Times New Roman" pitchFamily="18" charset="0"/>
              </a:rPr>
              <a:t>After completing the lesson students will be able to…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6A5812C-ADF2-4647-A53E-931E12DF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5918" y="6248400"/>
            <a:ext cx="2133600" cy="457200"/>
          </a:xfrm>
        </p:spPr>
        <p:txBody>
          <a:bodyPr/>
          <a:lstStyle/>
          <a:p>
            <a:pPr>
              <a:defRPr/>
            </a:pPr>
            <a:fld id="{7219CB4F-6457-492B-8D4A-C550CA5930D5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AE056-BD4A-42F7-9B0C-89449D295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06" y="2782236"/>
            <a:ext cx="110931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dirty="0">
                <a:latin typeface="Bradley Hand ITC" panose="03070402050302030203" pitchFamily="66" charset="0"/>
              </a:rPr>
              <a:t>Plot and interpret displacement- time and velocity-time graphs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>
                <a:latin typeface="Bradley Hand ITC" panose="03070402050302030203" pitchFamily="66" charset="0"/>
              </a:rPr>
              <a:t>Determine distance, displacement and velocity from a </a:t>
            </a:r>
          </a:p>
          <a:p>
            <a:pPr eaLnBrk="1" hangingPunct="1"/>
            <a:r>
              <a:rPr lang="en-US" altLang="en-US" sz="3200" b="1" dirty="0">
                <a:latin typeface="Bradley Hand ITC" panose="03070402050302030203" pitchFamily="66" charset="0"/>
              </a:rPr>
              <a:t> displacement –time graph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>
                <a:latin typeface="Bradley Hand ITC" panose="03070402050302030203" pitchFamily="66" charset="0"/>
              </a:rPr>
              <a:t>Determine distance, displacement velocity and acceleration </a:t>
            </a:r>
          </a:p>
          <a:p>
            <a:pPr eaLnBrk="1" hangingPunct="1"/>
            <a:r>
              <a:rPr lang="en-US" altLang="en-US" sz="3200" b="1" dirty="0">
                <a:latin typeface="Bradley Hand ITC" panose="03070402050302030203" pitchFamily="66" charset="0"/>
              </a:rPr>
              <a:t> from a  velocity–time graph.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D64B07-49C2-49D4-A9A9-68CDC34A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968" y="4816475"/>
            <a:ext cx="247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263" algn="l"/>
                <a:tab pos="-11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46EC638-D1E3-4325-952D-06B4D43D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768" y="18190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>
                <a:latin typeface="Bradley Hand ITC" panose="03070402050302030203" pitchFamily="66" charset="0"/>
              </a:rPr>
              <a:t>Learning Outcomes</a:t>
            </a:r>
            <a:r>
              <a:rPr lang="en-US" altLang="en-US" sz="5400" dirty="0">
                <a:latin typeface="Bradley Hand ITC" panose="03070402050302030203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04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48506-E35D-4109-BECD-748FDC6C4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10CE872-1815-406A-97F6-285966B2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5699" y="1688078"/>
            <a:ext cx="334329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D193C9-8ADB-4591-9C81-4C6ED04CAB13}"/>
              </a:ext>
            </a:extLst>
          </p:cNvPr>
          <p:cNvSpPr txBox="1"/>
          <p:nvPr/>
        </p:nvSpPr>
        <p:spPr>
          <a:xfrm>
            <a:off x="3952833" y="4863790"/>
            <a:ext cx="510116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latin typeface="Bradley Hand ITC" pitchFamily="66" charset="0"/>
              </a:rPr>
              <a:t>Use the ground as reference! What she is move?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313C18-879C-42DD-B805-A29618ED2015}"/>
              </a:ext>
            </a:extLst>
          </p:cNvPr>
          <p:cNvCxnSpPr/>
          <p:nvPr/>
        </p:nvCxnSpPr>
        <p:spPr>
          <a:xfrm>
            <a:off x="5789037" y="29009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63B550FB-85FE-41AE-913F-0A069108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417" y="1664265"/>
            <a:ext cx="3371874" cy="2809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BC9A29F7-250E-41BD-8131-78ED0E7F8CA3}"/>
              </a:ext>
            </a:extLst>
          </p:cNvPr>
          <p:cNvSpPr txBox="1">
            <a:spLocks/>
          </p:cNvSpPr>
          <p:nvPr/>
        </p:nvSpPr>
        <p:spPr>
          <a:xfrm>
            <a:off x="1590227" y="457200"/>
            <a:ext cx="8686800" cy="84124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adley Hand ITC" pitchFamily="66" charset="0"/>
              </a:rPr>
              <a:t>Look at the picture!</a:t>
            </a:r>
          </a:p>
        </p:txBody>
      </p:sp>
    </p:spTree>
    <p:extLst>
      <p:ext uri="{BB962C8B-B14F-4D97-AF65-F5344CB8AC3E}">
        <p14:creationId xmlns:p14="http://schemas.microsoft.com/office/powerpoint/2010/main" val="30714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DE7576-7D79-4639-A29C-28764B159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ECA87-C9E0-4F5A-95A4-96957DDA5ED7}"/>
              </a:ext>
            </a:extLst>
          </p:cNvPr>
          <p:cNvSpPr txBox="1">
            <a:spLocks/>
          </p:cNvSpPr>
          <p:nvPr/>
        </p:nvSpPr>
        <p:spPr>
          <a:xfrm>
            <a:off x="1856511" y="404664"/>
            <a:ext cx="8686800" cy="8412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What bird is  move..?</a:t>
            </a:r>
            <a:endParaRPr lang="id-ID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Bradley Hand ITC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39FDD-A4CD-48C3-8D4F-F2DC5728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855" y="2276872"/>
            <a:ext cx="3578113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67614-604D-49C8-B890-EC6A0445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871" y="2285992"/>
            <a:ext cx="360696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E5A50-194B-4EDC-8D81-B313BDDEAAF5}"/>
              </a:ext>
            </a:extLst>
          </p:cNvPr>
          <p:cNvSpPr txBox="1"/>
          <p:nvPr/>
        </p:nvSpPr>
        <p:spPr>
          <a:xfrm>
            <a:off x="3851065" y="5614825"/>
            <a:ext cx="46691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radley Hand ITC" pitchFamily="66" charset="0"/>
              </a:rPr>
              <a:t>U</a:t>
            </a:r>
            <a:r>
              <a:rPr lang="id-ID" sz="2000" b="1" dirty="0">
                <a:latin typeface="Bradley Hand ITC" pitchFamily="66" charset="0"/>
              </a:rPr>
              <a:t>se the ground as reference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1A000D-4C56-4A56-BE40-3864680FAB52}"/>
              </a:ext>
            </a:extLst>
          </p:cNvPr>
          <p:cNvCxnSpPr/>
          <p:nvPr/>
        </p:nvCxnSpPr>
        <p:spPr>
          <a:xfrm>
            <a:off x="5685559" y="3427412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F81C6B-67C7-4753-A3F8-B88228853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72F5F-9AFB-46B7-B9A1-DCFA9D998D92}"/>
              </a:ext>
            </a:extLst>
          </p:cNvPr>
          <p:cNvSpPr txBox="1">
            <a:spLocks/>
          </p:cNvSpPr>
          <p:nvPr/>
        </p:nvSpPr>
        <p:spPr>
          <a:xfrm>
            <a:off x="1752600" y="769780"/>
            <a:ext cx="8686800" cy="5552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Mention the objects are move and motionless!!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BA424-7D3F-44EE-AFB6-432B80F3D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969" y="1955646"/>
            <a:ext cx="413319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1A0BE-94CC-4651-9AB0-67CCBE0C109E}"/>
              </a:ext>
            </a:extLst>
          </p:cNvPr>
          <p:cNvSpPr txBox="1"/>
          <p:nvPr/>
        </p:nvSpPr>
        <p:spPr>
          <a:xfrm>
            <a:off x="4488645" y="5616354"/>
            <a:ext cx="32147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Use the ground as reference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9DA1DE-C30C-40DD-B941-BE4B5B71764E}"/>
              </a:ext>
            </a:extLst>
          </p:cNvPr>
          <p:cNvCxnSpPr/>
          <p:nvPr/>
        </p:nvCxnSpPr>
        <p:spPr>
          <a:xfrm>
            <a:off x="5701605" y="3525694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596417A2-C20E-4427-A158-31307E5B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389" y="1955646"/>
            <a:ext cx="401624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74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4CB8D-4B7A-4FE1-8E08-FCF64D2B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B0437AF4-93DA-4EBA-9682-07624EA3871E}"/>
              </a:ext>
            </a:extLst>
          </p:cNvPr>
          <p:cNvSpPr txBox="1">
            <a:spLocks/>
          </p:cNvSpPr>
          <p:nvPr/>
        </p:nvSpPr>
        <p:spPr>
          <a:xfrm>
            <a:off x="1731212" y="404664"/>
            <a:ext cx="86868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Conclude: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7A6F1BA-FFDA-4FAA-9053-21ABBFCDF87C}"/>
              </a:ext>
            </a:extLst>
          </p:cNvPr>
          <p:cNvSpPr txBox="1">
            <a:spLocks noChangeArrowheads="1"/>
          </p:cNvSpPr>
          <p:nvPr/>
        </p:nvSpPr>
        <p:spPr>
          <a:xfrm>
            <a:off x="1856500" y="1554162"/>
            <a:ext cx="8686800" cy="26991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latin typeface="Bradley Hand ITC" pitchFamily="66" charset="0"/>
              </a:rPr>
              <a:t>Motion is a change of position with respect to a point of reference.</a:t>
            </a:r>
          </a:p>
          <a:p>
            <a:r>
              <a:rPr lang="en-US" b="1" u="sng" dirty="0">
                <a:latin typeface="Bradley Hand ITC" pitchFamily="66" charset="0"/>
              </a:rPr>
              <a:t>Point of reference is something that is considered fixed and used as a comparison.</a:t>
            </a:r>
            <a:endParaRPr lang="id-ID" b="1" u="sng" dirty="0">
              <a:latin typeface="Bradley Hand ITC" pitchFamily="66" charset="0"/>
            </a:endParaRPr>
          </a:p>
          <a:p>
            <a:r>
              <a:rPr lang="id-ID" b="1" u="sng" dirty="0">
                <a:solidFill>
                  <a:schemeClr val="tx1"/>
                </a:solidFill>
                <a:latin typeface="Bradley Hand ITC" pitchFamily="66" charset="0"/>
              </a:rPr>
              <a:t>Motion very dependent on point of reference</a:t>
            </a:r>
          </a:p>
        </p:txBody>
      </p:sp>
    </p:spTree>
    <p:extLst>
      <p:ext uri="{BB962C8B-B14F-4D97-AF65-F5344CB8AC3E}">
        <p14:creationId xmlns:p14="http://schemas.microsoft.com/office/powerpoint/2010/main" val="37241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74C1D-E562-4F19-9D3E-E2AC600E2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7" t="22395" r="35798" b="10418"/>
          <a:stretch/>
        </p:blipFill>
        <p:spPr>
          <a:xfrm>
            <a:off x="0" y="-76389"/>
            <a:ext cx="12192000" cy="6934389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45D0244-A329-4754-A83C-19DBCF78C6FD}"/>
              </a:ext>
            </a:extLst>
          </p:cNvPr>
          <p:cNvSpPr txBox="1">
            <a:spLocks/>
          </p:cNvSpPr>
          <p:nvPr/>
        </p:nvSpPr>
        <p:spPr>
          <a:xfrm>
            <a:off x="1648699" y="714641"/>
            <a:ext cx="8686800" cy="838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.....</a:t>
            </a:r>
            <a:endParaRPr lang="id-ID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810ECBA-23EC-4FFC-B246-F5617C839E70}"/>
              </a:ext>
            </a:extLst>
          </p:cNvPr>
          <p:cNvSpPr txBox="1">
            <a:spLocks/>
          </p:cNvSpPr>
          <p:nvPr/>
        </p:nvSpPr>
        <p:spPr>
          <a:xfrm>
            <a:off x="1648699" y="2343871"/>
            <a:ext cx="8686800" cy="31840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u="sng" dirty="0">
                <a:latin typeface="Bradley Hand ITC" pitchFamily="66" charset="0"/>
              </a:rPr>
              <a:t>Motion dependent on point of reference is relative motion</a:t>
            </a:r>
          </a:p>
          <a:p>
            <a:r>
              <a:rPr lang="id-ID" b="1" u="sng" dirty="0">
                <a:latin typeface="Bradley Hand ITC" pitchFamily="66" charset="0"/>
              </a:rPr>
              <a:t>Virtual motion is </a:t>
            </a:r>
            <a:r>
              <a:rPr lang="en-US" b="1" u="sng" dirty="0">
                <a:latin typeface="Bradley Hand ITC" pitchFamily="66" charset="0"/>
              </a:rPr>
              <a:t>looks like motion but actually it is not motion</a:t>
            </a:r>
            <a:r>
              <a:rPr lang="id-ID" b="1" u="sng" dirty="0">
                <a:latin typeface="Bradley Hand ITC" pitchFamily="66" charset="0"/>
              </a:rPr>
              <a:t>, example:</a:t>
            </a:r>
          </a:p>
          <a:p>
            <a:pPr lvl="1"/>
            <a:r>
              <a:rPr lang="en-US" b="1" u="sng" dirty="0">
                <a:latin typeface="Bradley Hand ITC" pitchFamily="66" charset="0"/>
              </a:rPr>
              <a:t>Sun rises in the east and sets in the west</a:t>
            </a:r>
            <a:endParaRPr lang="id-ID" b="1" u="sng" dirty="0">
              <a:latin typeface="Bradley Hand ITC" pitchFamily="66" charset="0"/>
            </a:endParaRPr>
          </a:p>
          <a:p>
            <a:pPr lvl="1"/>
            <a:r>
              <a:rPr lang="id-ID" b="1" u="sng" dirty="0">
                <a:latin typeface="Bradley Hand ITC" pitchFamily="66" charset="0"/>
              </a:rPr>
              <a:t>When you are inside a moving bus and look towards the window you will see trees moving away from you.</a:t>
            </a:r>
          </a:p>
          <a:p>
            <a:endParaRPr lang="id-ID" b="1" u="sng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970</Words>
  <Application>Microsoft Office PowerPoint</Application>
  <PresentationFormat>Widescreen</PresentationFormat>
  <Paragraphs>226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Aharoni</vt:lpstr>
      <vt:lpstr>Arial</vt:lpstr>
      <vt:lpstr>Bradley Hand ITC</vt:lpstr>
      <vt:lpstr>Broadway</vt:lpstr>
      <vt:lpstr>Calibri</vt:lpstr>
      <vt:lpstr>Calibri Light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Babul Hossain</dc:creator>
  <cp:lastModifiedBy>Babul Hossain</cp:lastModifiedBy>
  <cp:revision>54</cp:revision>
  <dcterms:created xsi:type="dcterms:W3CDTF">2020-03-15T17:20:43Z</dcterms:created>
  <dcterms:modified xsi:type="dcterms:W3CDTF">2020-03-17T02:56:13Z</dcterms:modified>
</cp:coreProperties>
</file>