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9"/>
  </p:notesMasterIdLst>
  <p:sldIdLst>
    <p:sldId id="256" r:id="rId2"/>
    <p:sldId id="294" r:id="rId3"/>
    <p:sldId id="307" r:id="rId4"/>
    <p:sldId id="308" r:id="rId5"/>
    <p:sldId id="318" r:id="rId6"/>
    <p:sldId id="315" r:id="rId7"/>
    <p:sldId id="309" r:id="rId8"/>
    <p:sldId id="310" r:id="rId9"/>
    <p:sldId id="311" r:id="rId10"/>
    <p:sldId id="312" r:id="rId11"/>
    <p:sldId id="314" r:id="rId12"/>
    <p:sldId id="313" r:id="rId13"/>
    <p:sldId id="316" r:id="rId14"/>
    <p:sldId id="317" r:id="rId15"/>
    <p:sldId id="319" r:id="rId16"/>
    <p:sldId id="265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8000"/>
    <a:srgbClr val="3333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02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FAA7ED-19EE-4A79-9512-A42AB53F9EA4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FC01D2-EC50-45DE-B540-135A5E9F8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608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mailto:Email-arifbdfinance@gmail.com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Punched Tape 5"/>
          <p:cNvSpPr/>
          <p:nvPr/>
        </p:nvSpPr>
        <p:spPr>
          <a:xfrm>
            <a:off x="461681" y="228600"/>
            <a:ext cx="8301319" cy="1371600"/>
          </a:xfrm>
          <a:prstGeom prst="flowChartPunchedTap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6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আজকের ক্লাসে সবাইকে স্বাগতম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10431D5-6A1E-4E79-A842-9E593A5216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65" y="1828800"/>
            <a:ext cx="8294035" cy="44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0370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457200"/>
            <a:ext cx="18582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একক কাজ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194" name="Picture 2" descr="C:\Users\user account\Downloads\sleeping part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75453"/>
            <a:ext cx="8000999" cy="3753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" y="5334000"/>
            <a:ext cx="8000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প্রত্যেক শিক্ষার্থী ২ টি করে ঘুমন্ত অংশীদারের বৈশিষ্ট্য লেখ।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913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8E8C9615-20F4-41C1-896A-3F44442DACC3}"/>
              </a:ext>
            </a:extLst>
          </p:cNvPr>
          <p:cNvGrpSpPr/>
          <p:nvPr/>
        </p:nvGrpSpPr>
        <p:grpSpPr>
          <a:xfrm>
            <a:off x="457200" y="1290077"/>
            <a:ext cx="8305800" cy="2846293"/>
            <a:chOff x="457200" y="1290077"/>
            <a:chExt cx="8305800" cy="2846293"/>
          </a:xfrm>
        </p:grpSpPr>
        <p:pic>
          <p:nvPicPr>
            <p:cNvPr id="1026" name="Picture 2" descr="C:\Users\user account\Downloads\quasi part-6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305764"/>
              <a:ext cx="3962400" cy="28149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C:\Users\user account\Downloads\quasi part-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600" y="1290077"/>
              <a:ext cx="4343400" cy="28462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ight Arrow 1"/>
          <p:cNvSpPr/>
          <p:nvPr/>
        </p:nvSpPr>
        <p:spPr>
          <a:xfrm>
            <a:off x="335280" y="76200"/>
            <a:ext cx="4876800" cy="1066800"/>
          </a:xfrm>
          <a:prstGeom prst="rightArrow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কোন অংশীদার ব্যবসায়ের পাওনাদার ?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Terminator 2"/>
          <p:cNvSpPr/>
          <p:nvPr/>
        </p:nvSpPr>
        <p:spPr>
          <a:xfrm>
            <a:off x="5334000" y="152400"/>
            <a:ext cx="3733800" cy="914400"/>
          </a:xfrm>
          <a:prstGeom prst="flowChartTerminator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আপাতদৃষ্টিতে অংশীদার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4724400"/>
            <a:ext cx="8458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dirty="0">
                <a:latin typeface="NikoshBAN" pitchFamily="2" charset="0"/>
                <a:cs typeface="NikoshBAN" pitchFamily="2" charset="0"/>
              </a:rPr>
              <a:t>যে অংশীদার ব্যবসায় হতে অবসর গ্রহনের পর তার বিনিয়োগকৃত মূলধন উক্ত ব্যবসায়ে রেখে দিয়ে ব্যবসায় হতে মুনাফা গ্রহনের পরিবর্তে সুদ গ্রহন করে তাকে আপাতদৃষ্টিতে অংশীদার বলে।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16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533401" y="152400"/>
            <a:ext cx="5562599" cy="9144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কোন অংশীদার ব্যবসায়ে নাবালক সুবিধা পায় ?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Terminator 2"/>
          <p:cNvSpPr/>
          <p:nvPr/>
        </p:nvSpPr>
        <p:spPr>
          <a:xfrm>
            <a:off x="6096000" y="62805"/>
            <a:ext cx="2895600" cy="914400"/>
          </a:xfrm>
          <a:prstGeom prst="flowChartTerminator">
            <a:avLst/>
          </a:prstGeom>
          <a:solidFill>
            <a:srgbClr val="33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সীমিত অংশীদার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443949E1-AEC0-41BC-92E2-A491C4C1FFBD}"/>
              </a:ext>
            </a:extLst>
          </p:cNvPr>
          <p:cNvGrpSpPr/>
          <p:nvPr/>
        </p:nvGrpSpPr>
        <p:grpSpPr>
          <a:xfrm>
            <a:off x="442838" y="4551191"/>
            <a:ext cx="8343899" cy="1828800"/>
            <a:chOff x="400050" y="4731097"/>
            <a:chExt cx="8343899" cy="1828800"/>
          </a:xfrm>
        </p:grpSpPr>
        <p:sp>
          <p:nvSpPr>
            <p:cNvPr id="4" name="Bevel 3"/>
            <p:cNvSpPr/>
            <p:nvPr/>
          </p:nvSpPr>
          <p:spPr>
            <a:xfrm>
              <a:off x="400050" y="4731097"/>
              <a:ext cx="8343899" cy="1828800"/>
            </a:xfrm>
            <a:prstGeom prst="bevel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09600" y="4953000"/>
              <a:ext cx="78486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চুক্তি অনুযায়ী কোনো অংশীদারের দায় সীমাবদ্ধ হলে বা আইন অনুযায়ী সকল অংশীদারের সম্মতিতে কোনো নাবালককে সুবিধা প্রদানের জন্য অংশীদার করা হলে তাকে সীমিত অংশীদার বলে।</a:t>
              </a:r>
              <a:endPara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0D98E428-B768-4E68-AA46-9C7B7C5F00DE}"/>
              </a:ext>
            </a:extLst>
          </p:cNvPr>
          <p:cNvGrpSpPr/>
          <p:nvPr/>
        </p:nvGrpSpPr>
        <p:grpSpPr>
          <a:xfrm>
            <a:off x="598463" y="1371600"/>
            <a:ext cx="8131126" cy="2747682"/>
            <a:chOff x="631875" y="1676399"/>
            <a:chExt cx="8131126" cy="2747682"/>
          </a:xfrm>
        </p:grpSpPr>
        <p:pic>
          <p:nvPicPr>
            <p:cNvPr id="2051" name="Picture 3" descr="C:\Users\user account\Downloads\limited part-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875" y="1676399"/>
              <a:ext cx="4038599" cy="27476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C:\Users\user account\Downloads\nabalok part-1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1676400"/>
              <a:ext cx="4114801" cy="27476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1741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1F16C055-11EB-41BE-8FB9-395A5842E89A}"/>
              </a:ext>
            </a:extLst>
          </p:cNvPr>
          <p:cNvGrpSpPr/>
          <p:nvPr/>
        </p:nvGrpSpPr>
        <p:grpSpPr>
          <a:xfrm>
            <a:off x="272366" y="1752600"/>
            <a:ext cx="8643034" cy="3276600"/>
            <a:chOff x="272366" y="1752600"/>
            <a:chExt cx="8643034" cy="3276600"/>
          </a:xfrm>
        </p:grpSpPr>
        <p:pic>
          <p:nvPicPr>
            <p:cNvPr id="3074" name="Picture 2" descr="C:\Users\user account\Downloads\holding out-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366" y="1765409"/>
              <a:ext cx="4495800" cy="32637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5" name="Picture 3" descr="C:\Users\user account\Downloads\holding out-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5200" y="1752600"/>
              <a:ext cx="4140200" cy="3276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ight Arrow 1"/>
          <p:cNvSpPr/>
          <p:nvPr/>
        </p:nvSpPr>
        <p:spPr>
          <a:xfrm>
            <a:off x="152400" y="0"/>
            <a:ext cx="5638800" cy="1676400"/>
          </a:xfrm>
          <a:prstGeom prst="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2400" dirty="0">
                <a:latin typeface="NikoshBAN" pitchFamily="2" charset="0"/>
                <a:cs typeface="NikoshBAN" pitchFamily="2" charset="0"/>
              </a:rPr>
              <a:t>কোন অংশীদার ব্যবসায়ের অংশীদার নয় কিন্তু ভাবভঙ্গিতে অংশীদার প্রমান করে 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Terminator 2"/>
          <p:cNvSpPr/>
          <p:nvPr/>
        </p:nvSpPr>
        <p:spPr>
          <a:xfrm>
            <a:off x="5867400" y="228600"/>
            <a:ext cx="3124200" cy="1219200"/>
          </a:xfrm>
          <a:prstGeom prst="flowChartTerminator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আচরণে অনুমিত অংশীদার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5257800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4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কোনো ব্যক্তি যদি ব্যবসায়ের অংশীদার না হয়েও মৌখিক কথাবার্তা, লেখা বা অন্য কোনো আচরণের দ্বারা নিজেকে ব্যবসায়ের অংশীদার হিসেবে পরিচয় দেন, তাকে আচরণে অনুমিত অংশীদার বলে।</a:t>
            </a:r>
            <a:endParaRPr lang="en-US" sz="1600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944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-Point Star 1"/>
          <p:cNvSpPr/>
          <p:nvPr/>
        </p:nvSpPr>
        <p:spPr>
          <a:xfrm>
            <a:off x="233875" y="228600"/>
            <a:ext cx="4267200" cy="1143000"/>
          </a:xfrm>
          <a:prstGeom prst="star8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Bevel 2"/>
          <p:cNvSpPr/>
          <p:nvPr/>
        </p:nvSpPr>
        <p:spPr>
          <a:xfrm>
            <a:off x="419100" y="2057400"/>
            <a:ext cx="8305800" cy="4267200"/>
          </a:xfrm>
          <a:prstGeom prst="bevel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2800" dirty="0">
                <a:latin typeface="NikoshBAN" pitchFamily="2" charset="0"/>
                <a:cs typeface="NikoshBAN" pitchFamily="2" charset="0"/>
              </a:rPr>
              <a:t>একজন ব্যক্তি ব্যবসায়ে অংশগ্রহন করতে ইচ্ছুক, কিন্তু ঝুঁকি গ্রহন 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তে রাজি নন। আবার আরেকজন ঝুঁকি গ্রহনে ইচ্ছুক কিন্তু আর্থিক সামর্থ নেই। অন্যদিকে একজন স্বনামধন্য ব্যবসায়ীকে চলমান ব্যবসায়ীরা তাকে সম্পৃক্ত করতে ইচ্ছুক। </a:t>
            </a:r>
          </a:p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উপরিউক্ত বর্নণায় কোন কোন প্রকৃতির অংশীদার রয়েছেন – ব্যাখ্যা কর।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46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681198"/>
              </p:ext>
            </p:extLst>
          </p:nvPr>
        </p:nvGraphicFramePr>
        <p:xfrm>
          <a:off x="533400" y="2057400"/>
          <a:ext cx="8077200" cy="38200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9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43023"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প্রশ্ন</a:t>
                      </a:r>
                      <a:endParaRPr lang="en-US" sz="3200" dirty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উত্তর</a:t>
                      </a:r>
                      <a:endParaRPr lang="en-US" sz="3200" dirty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5544">
                <a:tc>
                  <a:txBody>
                    <a:bodyPr/>
                    <a:lstStyle/>
                    <a:p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১। </a:t>
                      </a:r>
                      <a:r>
                        <a:rPr lang="en-US" sz="2400" dirty="0" err="1">
                          <a:latin typeface="NikoshBAN" pitchFamily="2" charset="0"/>
                          <a:cs typeface="NikoshBAN" pitchFamily="2" charset="0"/>
                        </a:rPr>
                        <a:t>সা</a:t>
                      </a:r>
                      <a:r>
                        <a:rPr lang="as-IN" sz="2400" dirty="0">
                          <a:latin typeface="NikoshBAN" pitchFamily="2" charset="0"/>
                          <a:cs typeface="NikoshBAN" pitchFamily="2" charset="0"/>
                        </a:rPr>
                        <a:t>ধ</a:t>
                      </a:r>
                      <a:r>
                        <a:rPr lang="en-US" sz="2400" dirty="0">
                          <a:latin typeface="NikoshBAN" pitchFamily="2" charset="0"/>
                          <a:cs typeface="NikoshBAN" pitchFamily="2" charset="0"/>
                        </a:rPr>
                        <a:t>া</a:t>
                      </a:r>
                      <a:r>
                        <a:rPr lang="as-IN" sz="2400" dirty="0">
                          <a:latin typeface="NikoshBAN" pitchFamily="2" charset="0"/>
                          <a:cs typeface="NikoshBAN" pitchFamily="2" charset="0"/>
                        </a:rPr>
                        <a:t>র</a:t>
                      </a:r>
                      <a:r>
                        <a:rPr lang="en-US" sz="2400" dirty="0">
                          <a:latin typeface="NikoshBAN" pitchFamily="2" charset="0"/>
                          <a:cs typeface="NikoshBAN" pitchFamily="2" charset="0"/>
                        </a:rPr>
                        <a:t>ণ </a:t>
                      </a:r>
                      <a:r>
                        <a:rPr lang="as-IN" sz="2400" dirty="0">
                          <a:latin typeface="NikoshBAN" pitchFamily="2" charset="0"/>
                          <a:cs typeface="NikoshBAN" pitchFamily="2" charset="0"/>
                        </a:rPr>
                        <a:t>অ</a:t>
                      </a:r>
                      <a:r>
                        <a:rPr lang="en-US" sz="2400" dirty="0" err="1">
                          <a:latin typeface="NikoshBAN" pitchFamily="2" charset="0"/>
                          <a:cs typeface="NikoshBAN" pitchFamily="2" charset="0"/>
                        </a:rPr>
                        <a:t>ংশীদারের</a:t>
                      </a:r>
                      <a:r>
                        <a:rPr lang="en-US" sz="240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as-IN" sz="2400" dirty="0">
                          <a:latin typeface="NikoshBAN" pitchFamily="2" charset="0"/>
                          <a:cs typeface="NikoshBAN" pitchFamily="2" charset="0"/>
                        </a:rPr>
                        <a:t>স</a:t>
                      </a:r>
                      <a:r>
                        <a:rPr lang="en-US" sz="2400" dirty="0">
                          <a:latin typeface="NikoshBAN" pitchFamily="2" charset="0"/>
                          <a:cs typeface="NikoshBAN" pitchFamily="2" charset="0"/>
                        </a:rPr>
                        <a:t>ু</a:t>
                      </a:r>
                      <a:r>
                        <a:rPr lang="as-IN" sz="2400" dirty="0">
                          <a:latin typeface="NikoshBAN" pitchFamily="2" charset="0"/>
                          <a:cs typeface="NikoshBAN" pitchFamily="2" charset="0"/>
                        </a:rPr>
                        <a:t>ব</a:t>
                      </a:r>
                      <a:r>
                        <a:rPr lang="en-US" sz="2400" dirty="0" err="1">
                          <a:latin typeface="NikoshBAN" pitchFamily="2" charset="0"/>
                          <a:cs typeface="NikoshBAN" pitchFamily="2" charset="0"/>
                        </a:rPr>
                        <a:t>িধা</a:t>
                      </a:r>
                      <a:r>
                        <a:rPr lang="en-US" sz="240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dirty="0" err="1">
                          <a:latin typeface="NikoshBAN" pitchFamily="2" charset="0"/>
                          <a:cs typeface="NikoshBAN" pitchFamily="2" charset="0"/>
                        </a:rPr>
                        <a:t>কী</a:t>
                      </a:r>
                      <a:r>
                        <a:rPr lang="bn-IN" sz="2400" baseline="0" dirty="0">
                          <a:latin typeface="NikoshBAN" pitchFamily="2" charset="0"/>
                          <a:cs typeface="NikoshBAN" pitchFamily="2" charset="0"/>
                        </a:rPr>
                        <a:t> ?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65544">
                <a:tc>
                  <a:txBody>
                    <a:bodyPr/>
                    <a:lstStyle/>
                    <a:p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২।</a:t>
                      </a:r>
                      <a:r>
                        <a:rPr lang="bn-IN" sz="24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>
                          <a:latin typeface="NikoshBAN" pitchFamily="2" charset="0"/>
                          <a:cs typeface="NikoshBAN" pitchFamily="2" charset="0"/>
                        </a:rPr>
                        <a:t>কোন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 অ</a:t>
                      </a:r>
                      <a:r>
                        <a:rPr lang="as-IN" sz="2400" baseline="0" dirty="0">
                          <a:latin typeface="NikoshBAN" pitchFamily="2" charset="0"/>
                          <a:cs typeface="NikoshBAN" pitchFamily="2" charset="0"/>
                        </a:rPr>
                        <a:t>ং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শ</a:t>
                      </a:r>
                      <a:r>
                        <a:rPr lang="as-IN" sz="2400" baseline="0" dirty="0">
                          <a:latin typeface="NikoshBAN" pitchFamily="2" charset="0"/>
                          <a:cs typeface="NikoshBAN" pitchFamily="2" charset="0"/>
                        </a:rPr>
                        <a:t>ী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দ</a:t>
                      </a:r>
                      <a:r>
                        <a:rPr lang="as-IN" sz="2400" baseline="0" dirty="0">
                          <a:latin typeface="NikoshBAN" pitchFamily="2" charset="0"/>
                          <a:cs typeface="NikoshBAN" pitchFamily="2" charset="0"/>
                        </a:rPr>
                        <a:t>া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র </a:t>
                      </a:r>
                      <a:r>
                        <a:rPr lang="as-IN" sz="2400" baseline="0" dirty="0">
                          <a:latin typeface="NikoshBAN" pitchFamily="2" charset="0"/>
                          <a:cs typeface="NikoshBAN" pitchFamily="2" charset="0"/>
                        </a:rPr>
                        <a:t>ব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্</a:t>
                      </a:r>
                      <a:r>
                        <a:rPr lang="as-IN" sz="2400" baseline="0" dirty="0">
                          <a:latin typeface="NikoshBAN" pitchFamily="2" charset="0"/>
                          <a:cs typeface="NikoshBAN" pitchFamily="2" charset="0"/>
                        </a:rPr>
                        <a:t>য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ব</a:t>
                      </a:r>
                      <a:r>
                        <a:rPr lang="as-IN" sz="2400" baseline="0" dirty="0">
                          <a:latin typeface="NikoshBAN" pitchFamily="2" charset="0"/>
                          <a:cs typeface="NikoshBAN" pitchFamily="2" charset="0"/>
                        </a:rPr>
                        <a:t>স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া</a:t>
                      </a:r>
                      <a:r>
                        <a:rPr lang="as-IN" sz="2400" baseline="0" dirty="0">
                          <a:latin typeface="NikoshBAN" pitchFamily="2" charset="0"/>
                          <a:cs typeface="NikoshBAN" pitchFamily="2" charset="0"/>
                        </a:rPr>
                        <a:t>য়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as-IN" sz="2400" baseline="0" dirty="0">
                          <a:latin typeface="NikoshBAN" pitchFamily="2" charset="0"/>
                          <a:cs typeface="NikoshBAN" pitchFamily="2" charset="0"/>
                        </a:rPr>
                        <a:t>প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র</a:t>
                      </a:r>
                      <a:r>
                        <a:rPr lang="as-IN" sz="2400" baseline="0" dirty="0">
                          <a:latin typeface="NikoshBAN" pitchFamily="2" charset="0"/>
                          <a:cs typeface="NikoshBAN" pitchFamily="2" charset="0"/>
                        </a:rPr>
                        <a:t>ি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চ</a:t>
                      </a:r>
                      <a:r>
                        <a:rPr lang="as-IN" sz="2400" baseline="0" dirty="0">
                          <a:latin typeface="NikoshBAN" pitchFamily="2" charset="0"/>
                          <a:cs typeface="NikoshBAN" pitchFamily="2" charset="0"/>
                        </a:rPr>
                        <a:t>া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ল</a:t>
                      </a:r>
                      <a:r>
                        <a:rPr lang="as-IN" sz="2400" baseline="0" dirty="0">
                          <a:latin typeface="NikoshBAN" pitchFamily="2" charset="0"/>
                          <a:cs typeface="NikoshBAN" pitchFamily="2" charset="0"/>
                        </a:rPr>
                        <a:t>ন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া</a:t>
                      </a:r>
                      <a:r>
                        <a:rPr lang="as-IN" sz="2400" baseline="0" dirty="0">
                          <a:latin typeface="NikoshBAN" pitchFamily="2" charset="0"/>
                          <a:cs typeface="NikoshBAN" pitchFamily="2" charset="0"/>
                        </a:rPr>
                        <a:t>য়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as-IN" sz="2400" baseline="0" dirty="0">
                          <a:latin typeface="NikoshBAN" pitchFamily="2" charset="0"/>
                          <a:cs typeface="NikoshBAN" pitchFamily="2" charset="0"/>
                        </a:rPr>
                        <a:t>অ</a:t>
                      </a:r>
                      <a:r>
                        <a:rPr lang="en-US" sz="2400" baseline="0" dirty="0" err="1">
                          <a:latin typeface="NikoshBAN" pitchFamily="2" charset="0"/>
                          <a:cs typeface="NikoshBAN" pitchFamily="2" charset="0"/>
                        </a:rPr>
                        <a:t>ংশগ্রহণ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>
                          <a:latin typeface="NikoshBAN" pitchFamily="2" charset="0"/>
                          <a:cs typeface="NikoshBAN" pitchFamily="2" charset="0"/>
                        </a:rPr>
                        <a:t>করে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>
                          <a:latin typeface="NikoshBAN" pitchFamily="2" charset="0"/>
                          <a:cs typeface="NikoshBAN" pitchFamily="2" charset="0"/>
                        </a:rPr>
                        <a:t>না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 ?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655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৩। </a:t>
                      </a:r>
                      <a:r>
                        <a:rPr lang="en-US" sz="2400" baseline="0" dirty="0" err="1">
                          <a:latin typeface="NikoshBAN" pitchFamily="2" charset="0"/>
                          <a:cs typeface="NikoshBAN" pitchFamily="2" charset="0"/>
                        </a:rPr>
                        <a:t>না</a:t>
                      </a:r>
                      <a:r>
                        <a:rPr lang="as-IN" sz="2400" baseline="0" dirty="0">
                          <a:latin typeface="NikoshBAN" pitchFamily="2" charset="0"/>
                          <a:cs typeface="NikoshBAN" pitchFamily="2" charset="0"/>
                        </a:rPr>
                        <a:t>ব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া</a:t>
                      </a:r>
                      <a:r>
                        <a:rPr lang="as-IN" sz="2400" baseline="0" dirty="0">
                          <a:latin typeface="NikoshBAN" pitchFamily="2" charset="0"/>
                          <a:cs typeface="NikoshBAN" pitchFamily="2" charset="0"/>
                        </a:rPr>
                        <a:t>ল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ক </a:t>
                      </a:r>
                      <a:r>
                        <a:rPr lang="as-IN" sz="2400" baseline="0" dirty="0">
                          <a:latin typeface="NikoshBAN" pitchFamily="2" charset="0"/>
                          <a:cs typeface="NikoshBAN" pitchFamily="2" charset="0"/>
                        </a:rPr>
                        <a:t>ব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্</a:t>
                      </a:r>
                      <a:r>
                        <a:rPr lang="as-IN" sz="2400" baseline="0" dirty="0">
                          <a:latin typeface="NikoshBAN" pitchFamily="2" charset="0"/>
                          <a:cs typeface="NikoshBAN" pitchFamily="2" charset="0"/>
                        </a:rPr>
                        <a:t>য</a:t>
                      </a:r>
                      <a:r>
                        <a:rPr lang="en-US" sz="2400" baseline="0" dirty="0" err="1">
                          <a:latin typeface="NikoshBAN" pitchFamily="2" charset="0"/>
                          <a:cs typeface="NikoshBAN" pitchFamily="2" charset="0"/>
                        </a:rPr>
                        <a:t>ক্তিও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 অ</a:t>
                      </a:r>
                      <a:r>
                        <a:rPr lang="as-IN" sz="2400" baseline="0" dirty="0">
                          <a:latin typeface="NikoshBAN" pitchFamily="2" charset="0"/>
                          <a:cs typeface="NikoshBAN" pitchFamily="2" charset="0"/>
                        </a:rPr>
                        <a:t>ং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শ</a:t>
                      </a:r>
                      <a:r>
                        <a:rPr lang="as-IN" sz="2400" baseline="0" dirty="0">
                          <a:latin typeface="NikoshBAN" pitchFamily="2" charset="0"/>
                          <a:cs typeface="NikoshBAN" pitchFamily="2" charset="0"/>
                        </a:rPr>
                        <a:t>ী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দ</a:t>
                      </a:r>
                      <a:r>
                        <a:rPr lang="as-IN" sz="2400" baseline="0" dirty="0">
                          <a:latin typeface="NikoshBAN" pitchFamily="2" charset="0"/>
                          <a:cs typeface="NikoshBAN" pitchFamily="2" charset="0"/>
                        </a:rPr>
                        <a:t>া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র </a:t>
                      </a:r>
                      <a:r>
                        <a:rPr lang="as-IN" sz="2400" baseline="0" dirty="0">
                          <a:latin typeface="NikoshBAN" pitchFamily="2" charset="0"/>
                          <a:cs typeface="NikoshBAN" pitchFamily="2" charset="0"/>
                        </a:rPr>
                        <a:t>হ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ত</a:t>
                      </a:r>
                      <a:r>
                        <a:rPr lang="as-IN" sz="2400" baseline="0" dirty="0">
                          <a:latin typeface="NikoshBAN" pitchFamily="2" charset="0"/>
                          <a:cs typeface="NikoshBAN" pitchFamily="2" charset="0"/>
                        </a:rPr>
                        <a:t>ে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as-IN" sz="2400" baseline="0" dirty="0">
                          <a:latin typeface="NikoshBAN" pitchFamily="2" charset="0"/>
                          <a:cs typeface="NikoshBAN" pitchFamily="2" charset="0"/>
                        </a:rPr>
                        <a:t>প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া</a:t>
                      </a:r>
                      <a:r>
                        <a:rPr lang="as-IN" sz="2400" baseline="0" dirty="0">
                          <a:latin typeface="NikoshBAN" pitchFamily="2" charset="0"/>
                          <a:cs typeface="NikoshBAN" pitchFamily="2" charset="0"/>
                        </a:rPr>
                        <a:t>র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ে </a:t>
                      </a:r>
                      <a:r>
                        <a:rPr lang="as-IN" sz="2400" baseline="0" dirty="0">
                          <a:latin typeface="NikoshBAN" pitchFamily="2" charset="0"/>
                          <a:cs typeface="NikoshBAN" pitchFamily="2" charset="0"/>
                        </a:rPr>
                        <a:t>ক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ো</a:t>
                      </a:r>
                      <a:r>
                        <a:rPr lang="as-IN" sz="2400" baseline="0" dirty="0">
                          <a:latin typeface="NikoshBAN" pitchFamily="2" charset="0"/>
                          <a:cs typeface="NikoshBAN" pitchFamily="2" charset="0"/>
                        </a:rPr>
                        <a:t>ন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as-IN" sz="2400" baseline="0" dirty="0">
                          <a:latin typeface="NikoshBAN" pitchFamily="2" charset="0"/>
                          <a:cs typeface="NikoshBAN" pitchFamily="2" charset="0"/>
                        </a:rPr>
                        <a:t>অ</a:t>
                      </a:r>
                      <a:r>
                        <a:rPr lang="en-US" sz="2400" baseline="0" dirty="0" err="1">
                          <a:latin typeface="NikoshBAN" pitchFamily="2" charset="0"/>
                          <a:cs typeface="NikoshBAN" pitchFamily="2" charset="0"/>
                        </a:rPr>
                        <a:t>ংশীদার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>
                          <a:latin typeface="NikoshBAN" pitchFamily="2" charset="0"/>
                          <a:cs typeface="NikoshBAN" pitchFamily="2" charset="0"/>
                        </a:rPr>
                        <a:t>ব্যবসায়ে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 ?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65544">
                <a:tc>
                  <a:txBody>
                    <a:bodyPr/>
                    <a:lstStyle/>
                    <a:p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৪। </a:t>
                      </a:r>
                      <a:r>
                        <a:rPr lang="en-US" sz="2400" dirty="0" err="1">
                          <a:latin typeface="NikoshBAN" pitchFamily="2" charset="0"/>
                          <a:cs typeface="NikoshBAN" pitchFamily="2" charset="0"/>
                        </a:rPr>
                        <a:t>মৌ</a:t>
                      </a:r>
                      <a:r>
                        <a:rPr lang="as-IN" sz="2400" dirty="0">
                          <a:latin typeface="NikoshBAN" pitchFamily="2" charset="0"/>
                          <a:cs typeface="NikoshBAN" pitchFamily="2" charset="0"/>
                        </a:rPr>
                        <a:t>খ</a:t>
                      </a:r>
                      <a:r>
                        <a:rPr lang="en-US" sz="2400" dirty="0">
                          <a:latin typeface="NikoshBAN" pitchFamily="2" charset="0"/>
                          <a:cs typeface="NikoshBAN" pitchFamily="2" charset="0"/>
                        </a:rPr>
                        <a:t>ি</a:t>
                      </a:r>
                      <a:r>
                        <a:rPr lang="as-IN" sz="2400" dirty="0">
                          <a:latin typeface="NikoshBAN" pitchFamily="2" charset="0"/>
                          <a:cs typeface="NikoshBAN" pitchFamily="2" charset="0"/>
                        </a:rPr>
                        <a:t>ক</a:t>
                      </a:r>
                      <a:r>
                        <a:rPr lang="en-US" sz="240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as-IN" sz="2400" dirty="0">
                          <a:latin typeface="NikoshBAN" pitchFamily="2" charset="0"/>
                          <a:cs typeface="NikoshBAN" pitchFamily="2" charset="0"/>
                        </a:rPr>
                        <a:t>ক</a:t>
                      </a:r>
                      <a:r>
                        <a:rPr lang="en-US" sz="2400" dirty="0" err="1">
                          <a:latin typeface="NikoshBAN" pitchFamily="2" charset="0"/>
                          <a:cs typeface="NikoshBAN" pitchFamily="2" charset="0"/>
                        </a:rPr>
                        <a:t>থাবার</a:t>
                      </a:r>
                      <a:r>
                        <a:rPr lang="as-IN" sz="2400" dirty="0">
                          <a:latin typeface="NikoshBAN" pitchFamily="2" charset="0"/>
                          <a:cs typeface="NikoshBAN" pitchFamily="2" charset="0"/>
                        </a:rPr>
                        <a:t>্</a:t>
                      </a:r>
                      <a:r>
                        <a:rPr lang="en-US" sz="2400" dirty="0">
                          <a:latin typeface="NikoshBAN" pitchFamily="2" charset="0"/>
                          <a:cs typeface="NikoshBAN" pitchFamily="2" charset="0"/>
                        </a:rPr>
                        <a:t>ত</a:t>
                      </a:r>
                      <a:r>
                        <a:rPr lang="as-IN" sz="2400" dirty="0">
                          <a:latin typeface="NikoshBAN" pitchFamily="2" charset="0"/>
                          <a:cs typeface="NikoshBAN" pitchFamily="2" charset="0"/>
                        </a:rPr>
                        <a:t>া</a:t>
                      </a:r>
                      <a:r>
                        <a:rPr lang="en-US" sz="240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as-IN" sz="2400" dirty="0">
                          <a:latin typeface="NikoshBAN" pitchFamily="2" charset="0"/>
                          <a:cs typeface="NikoshBAN" pitchFamily="2" charset="0"/>
                        </a:rPr>
                        <a:t>ক</a:t>
                      </a:r>
                      <a:r>
                        <a:rPr lang="en-US" sz="2400" dirty="0">
                          <a:latin typeface="NikoshBAN" pitchFamily="2" charset="0"/>
                          <a:cs typeface="NikoshBAN" pitchFamily="2" charset="0"/>
                        </a:rPr>
                        <a:t>ো</a:t>
                      </a:r>
                      <a:r>
                        <a:rPr lang="as-IN" sz="2400" dirty="0">
                          <a:latin typeface="NikoshBAN" pitchFamily="2" charset="0"/>
                          <a:cs typeface="NikoshBAN" pitchFamily="2" charset="0"/>
                        </a:rPr>
                        <a:t>ন</a:t>
                      </a:r>
                      <a:r>
                        <a:rPr lang="en-US" sz="240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as-IN" sz="2400" dirty="0">
                          <a:latin typeface="NikoshBAN" pitchFamily="2" charset="0"/>
                          <a:cs typeface="NikoshBAN" pitchFamily="2" charset="0"/>
                        </a:rPr>
                        <a:t>অ</a:t>
                      </a:r>
                      <a:r>
                        <a:rPr lang="en-US" sz="2400" dirty="0" err="1">
                          <a:latin typeface="NikoshBAN" pitchFamily="2" charset="0"/>
                          <a:cs typeface="NikoshBAN" pitchFamily="2" charset="0"/>
                        </a:rPr>
                        <a:t>ংশীদারের</a:t>
                      </a:r>
                      <a:r>
                        <a:rPr lang="en-US" sz="2400" dirty="0">
                          <a:latin typeface="NikoshBAN" pitchFamily="2" charset="0"/>
                          <a:cs typeface="NikoshBAN" pitchFamily="2" charset="0"/>
                        </a:rPr>
                        <a:t> ব</a:t>
                      </a:r>
                      <a:r>
                        <a:rPr lang="as-IN" sz="2400" dirty="0">
                          <a:latin typeface="NikoshBAN" pitchFamily="2" charset="0"/>
                          <a:cs typeface="NikoshBAN" pitchFamily="2" charset="0"/>
                        </a:rPr>
                        <a:t>ৈ</a:t>
                      </a:r>
                      <a:r>
                        <a:rPr lang="en-US" sz="2400" dirty="0">
                          <a:latin typeface="NikoshBAN" pitchFamily="2" charset="0"/>
                          <a:cs typeface="NikoshBAN" pitchFamily="2" charset="0"/>
                        </a:rPr>
                        <a:t>শ</a:t>
                      </a:r>
                      <a:r>
                        <a:rPr lang="as-IN" sz="2400" dirty="0">
                          <a:latin typeface="NikoshBAN" pitchFamily="2" charset="0"/>
                          <a:cs typeface="NikoshBAN" pitchFamily="2" charset="0"/>
                        </a:rPr>
                        <a:t>ি</a:t>
                      </a:r>
                      <a:r>
                        <a:rPr lang="en-US" sz="2400" dirty="0">
                          <a:latin typeface="NikoshBAN" pitchFamily="2" charset="0"/>
                          <a:cs typeface="NikoshBAN" pitchFamily="2" charset="0"/>
                        </a:rPr>
                        <a:t>ষ</a:t>
                      </a:r>
                      <a:r>
                        <a:rPr lang="as-IN" sz="2400" dirty="0">
                          <a:latin typeface="NikoshBAN" pitchFamily="2" charset="0"/>
                          <a:cs typeface="NikoshBAN" pitchFamily="2" charset="0"/>
                        </a:rPr>
                        <a:t>্</a:t>
                      </a:r>
                      <a:r>
                        <a:rPr lang="en-US" sz="2400" dirty="0">
                          <a:latin typeface="NikoshBAN" pitchFamily="2" charset="0"/>
                          <a:cs typeface="NikoshBAN" pitchFamily="2" charset="0"/>
                        </a:rPr>
                        <a:t>ট</a:t>
                      </a:r>
                      <a:r>
                        <a:rPr lang="as-IN" sz="2400" dirty="0">
                          <a:latin typeface="NikoshBAN" pitchFamily="2" charset="0"/>
                          <a:cs typeface="NikoshBAN" pitchFamily="2" charset="0"/>
                        </a:rPr>
                        <a:t>্</a:t>
                      </a:r>
                      <a:r>
                        <a:rPr lang="en-US" sz="2400" dirty="0">
                          <a:latin typeface="NikoshBAN" pitchFamily="2" charset="0"/>
                          <a:cs typeface="NikoshBAN" pitchFamily="2" charset="0"/>
                        </a:rPr>
                        <a:t>য ?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04D1B31-9EE0-4B2B-A278-3EF0B086F621}"/>
              </a:ext>
            </a:extLst>
          </p:cNvPr>
          <p:cNvSpPr/>
          <p:nvPr/>
        </p:nvSpPr>
        <p:spPr>
          <a:xfrm>
            <a:off x="5562600" y="2895600"/>
            <a:ext cx="3048000" cy="685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মুনাফার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পরিচালনার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পারিশ্রমিক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A88EFB1-36B8-4C77-B9B1-6BAE65C921A0}"/>
              </a:ext>
            </a:extLst>
          </p:cNvPr>
          <p:cNvSpPr/>
          <p:nvPr/>
        </p:nvSpPr>
        <p:spPr>
          <a:xfrm>
            <a:off x="5562600" y="3581400"/>
            <a:ext cx="3048000" cy="762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নামমাত্র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অংশীদার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296FD39-E660-47D2-9D86-907CC595DEDD}"/>
              </a:ext>
            </a:extLst>
          </p:cNvPr>
          <p:cNvSpPr/>
          <p:nvPr/>
        </p:nvSpPr>
        <p:spPr>
          <a:xfrm>
            <a:off x="5562600" y="4343400"/>
            <a:ext cx="3048000" cy="838200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সীমিত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অংশীদার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ব্যবসায়ে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E607D72-669C-44B7-8C06-56575BBE8F9D}"/>
              </a:ext>
            </a:extLst>
          </p:cNvPr>
          <p:cNvSpPr/>
          <p:nvPr/>
        </p:nvSpPr>
        <p:spPr>
          <a:xfrm>
            <a:off x="5562600" y="5181600"/>
            <a:ext cx="3048000" cy="685800"/>
          </a:xfrm>
          <a:prstGeom prst="rect">
            <a:avLst/>
          </a:prstGeom>
          <a:solidFill>
            <a:srgbClr val="33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আচরণে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অনুমিত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অংশীদার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Cloud Callout 1">
            <a:extLst>
              <a:ext uri="{FF2B5EF4-FFF2-40B4-BE49-F238E27FC236}">
                <a16:creationId xmlns:a16="http://schemas.microsoft.com/office/drawing/2014/main" xmlns="" id="{A433A99F-8D20-4A0F-810D-563CA5FEC479}"/>
              </a:ext>
            </a:extLst>
          </p:cNvPr>
          <p:cNvSpPr/>
          <p:nvPr/>
        </p:nvSpPr>
        <p:spPr>
          <a:xfrm>
            <a:off x="685800" y="381000"/>
            <a:ext cx="3505200" cy="1012069"/>
          </a:xfrm>
          <a:prstGeom prst="cloudCallout">
            <a:avLst>
              <a:gd name="adj1" fmla="val 3719"/>
              <a:gd name="adj2" fmla="val 93950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8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3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5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5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evel 2"/>
          <p:cNvSpPr/>
          <p:nvPr/>
        </p:nvSpPr>
        <p:spPr>
          <a:xfrm>
            <a:off x="457200" y="4572000"/>
            <a:ext cx="8382000" cy="17526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62000" y="49530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প্রত্যেক প্রকার অংশীদারের ধারণা ও ২ টি করে বৈশিষ্ট্য বর্ণনা কর।</a:t>
            </a:r>
            <a:endParaRPr lang="en-US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78" r="49" b="58023"/>
          <a:stretch/>
        </p:blipFill>
        <p:spPr>
          <a:xfrm>
            <a:off x="2097740" y="762000"/>
            <a:ext cx="4921623" cy="61018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7" name="TextBox 6"/>
          <p:cNvSpPr txBox="1"/>
          <p:nvPr/>
        </p:nvSpPr>
        <p:spPr>
          <a:xfrm>
            <a:off x="2487701" y="99197"/>
            <a:ext cx="4208930" cy="112000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prstTxWarp prst="textDoubleWave1">
              <a:avLst>
                <a:gd name="adj1" fmla="val 12500"/>
                <a:gd name="adj2" fmla="val 4192"/>
              </a:avLst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6000" b="1" u="sng" dirty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BD" sz="6000" b="1" u="sng" dirty="0">
                <a:ln>
                  <a:solidFill>
                    <a:srgbClr val="000099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ড়ি</a:t>
            </a:r>
            <a:r>
              <a:rPr lang="bn-BD" sz="6000" b="1" u="sng" dirty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6000" b="1" u="sng" dirty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</a:t>
            </a:r>
            <a:r>
              <a:rPr lang="bn-BD" sz="6000" b="1" u="sng" dirty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6000" b="1" u="sng" dirty="0">
              <a:ln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099" name="Picture 3" descr="C:\Users\user account\Downloads\House\a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26764"/>
            <a:ext cx="8381999" cy="302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9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 account\Downloads\limited part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8534399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 rot="20380436">
            <a:off x="533400" y="2711631"/>
            <a:ext cx="815479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8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সকলকে আন্তরিক ধন্যবাদ</a:t>
            </a:r>
            <a:endParaRPr lang="en-US" sz="8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66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557A6DD-824B-4B06-B1DC-FE246CD12028}"/>
              </a:ext>
            </a:extLst>
          </p:cNvPr>
          <p:cNvSpPr txBox="1"/>
          <p:nvPr/>
        </p:nvSpPr>
        <p:spPr>
          <a:xfrm>
            <a:off x="152400" y="3124200"/>
            <a:ext cx="441959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/>
                <a:cs typeface="NikoshBAN" pitchFamily="2" charset="0"/>
              </a:rPr>
              <a:t>মোঃ</a:t>
            </a:r>
            <a:r>
              <a:rPr lang="en-US" sz="3200" dirty="0" smtClean="0">
                <a:latin typeface="NikoshBAN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/>
                <a:cs typeface="NikoshBAN" pitchFamily="2" charset="0"/>
              </a:rPr>
              <a:t>আরিফ</a:t>
            </a:r>
            <a:r>
              <a:rPr lang="en-US" sz="3200" dirty="0" smtClean="0">
                <a:latin typeface="NikoshBAN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/>
                <a:cs typeface="NikoshBAN" pitchFamily="2" charset="0"/>
              </a:rPr>
              <a:t>হোসাইন</a:t>
            </a:r>
            <a:r>
              <a:rPr lang="en-US" sz="3200" dirty="0" smtClean="0">
                <a:latin typeface="NikoshBAN"/>
                <a:cs typeface="NikoshBAN" pitchFamily="2" charset="0"/>
              </a:rPr>
              <a:t> </a:t>
            </a:r>
            <a:endParaRPr lang="bn-IN" sz="3200" dirty="0">
              <a:latin typeface="NikoshBAN"/>
              <a:cs typeface="NikoshBAN" pitchFamily="2" charset="0"/>
            </a:endParaRPr>
          </a:p>
          <a:p>
            <a:r>
              <a:rPr lang="bn-IN" sz="2400" dirty="0">
                <a:latin typeface="NikoshBAN"/>
                <a:cs typeface="NikoshBAN" pitchFamily="2" charset="0"/>
              </a:rPr>
              <a:t>সহকারি শিক্ষক (ব্যবসায় শিক্ষা</a:t>
            </a:r>
            <a:r>
              <a:rPr lang="bn-IN" sz="2400" dirty="0" smtClean="0">
                <a:latin typeface="NikoshBAN"/>
                <a:cs typeface="NikoshBAN" pitchFamily="2" charset="0"/>
              </a:rPr>
              <a:t>)</a:t>
            </a:r>
            <a:endParaRPr lang="en-US" sz="2400" dirty="0" smtClean="0">
              <a:latin typeface="NikoshBAN"/>
              <a:cs typeface="NikoshBAN" pitchFamily="2" charset="0"/>
            </a:endParaRPr>
          </a:p>
          <a:p>
            <a:r>
              <a:rPr lang="en-US" sz="2400" dirty="0" err="1" smtClean="0">
                <a:latin typeface="NikoshBAN"/>
                <a:cs typeface="NikoshBAN" pitchFamily="2" charset="0"/>
              </a:rPr>
              <a:t>ক্যান্টনমেন্ট</a:t>
            </a:r>
            <a:r>
              <a:rPr lang="en-US" sz="2400" dirty="0" smtClean="0">
                <a:latin typeface="NikoshBAN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/>
                <a:cs typeface="NikoshBAN" pitchFamily="2" charset="0"/>
              </a:rPr>
              <a:t>হাই</a:t>
            </a:r>
            <a:r>
              <a:rPr lang="en-US" sz="2400" dirty="0" smtClean="0">
                <a:latin typeface="NikoshBAN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/>
                <a:cs typeface="NikoshBAN" pitchFamily="2" charset="0"/>
              </a:rPr>
              <a:t>স্কুল,যশোর</a:t>
            </a:r>
            <a:r>
              <a:rPr lang="en-US" sz="2400" dirty="0" smtClean="0">
                <a:latin typeface="NikoshBAN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/>
                <a:cs typeface="NikoshBAN" pitchFamily="2" charset="0"/>
              </a:rPr>
              <a:t>সেনানিবাস</a:t>
            </a:r>
            <a:r>
              <a:rPr lang="en-US" sz="2400" dirty="0" smtClean="0">
                <a:latin typeface="NikoshBAN"/>
                <a:cs typeface="NikoshBAN" pitchFamily="2" charset="0"/>
              </a:rPr>
              <a:t> </a:t>
            </a:r>
            <a:endParaRPr lang="bn-IN" sz="2400" dirty="0">
              <a:latin typeface="NikoshBAN"/>
              <a:cs typeface="NikoshBAN" pitchFamily="2" charset="0"/>
            </a:endParaRPr>
          </a:p>
          <a:p>
            <a:r>
              <a:rPr lang="en-US" sz="2400" dirty="0" smtClean="0">
                <a:latin typeface="NikoshBAN"/>
                <a:cs typeface="NikoshBAN" pitchFamily="2" charset="0"/>
              </a:rPr>
              <a:t>মোবাইল-০১৯১১-৪৪৫০৮৪</a:t>
            </a:r>
            <a:r>
              <a:rPr lang="en-US" sz="3200" dirty="0" smtClean="0">
                <a:latin typeface="NikoshBAN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/>
                <a:cs typeface="NikoshBAN" pitchFamily="2" charset="0"/>
                <a:hlinkClick r:id="rId2"/>
              </a:rPr>
              <a:t>Email:arifbdfinance@gmail.com</a:t>
            </a:r>
            <a:r>
              <a:rPr lang="en-US" sz="2000" dirty="0" smtClean="0">
                <a:latin typeface="NikoshBAN"/>
                <a:cs typeface="NikoshBAN" pitchFamily="2" charset="0"/>
              </a:rPr>
              <a:t> </a:t>
            </a:r>
            <a:endParaRPr lang="bn-IN" sz="2000" dirty="0">
              <a:latin typeface="NikoshBAN"/>
              <a:cs typeface="NikoshBAN" pitchFamily="2" charset="0"/>
            </a:endParaRPr>
          </a:p>
        </p:txBody>
      </p:sp>
      <p:pic>
        <p:nvPicPr>
          <p:cNvPr id="12" name="Picture 2" descr="C:\Users\user account\Desktop\IMG_20180408_182457.jpg">
            <a:extLst>
              <a:ext uri="{FF2B5EF4-FFF2-40B4-BE49-F238E27FC236}">
                <a16:creationId xmlns:a16="http://schemas.microsoft.com/office/drawing/2014/main" xmlns="" id="{749A89D6-6C33-487B-BE60-E729F24FF030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684352" y="600939"/>
            <a:ext cx="4163824" cy="541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ACA284F-3C01-4C6D-880A-42ECC39A5E17}"/>
              </a:ext>
            </a:extLst>
          </p:cNvPr>
          <p:cNvSpPr txBox="1"/>
          <p:nvPr/>
        </p:nvSpPr>
        <p:spPr>
          <a:xfrm>
            <a:off x="4923503" y="3262699"/>
            <a:ext cx="39246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অধ্যায়ঃ চতুর্থ</a:t>
            </a:r>
            <a:endParaRPr lang="en-US" sz="3600" dirty="0">
              <a:solidFill>
                <a:srgbClr val="FF0000"/>
              </a:solidFill>
              <a:latin typeface="SutonnyMJ" pitchFamily="2" charset="0"/>
              <a:cs typeface="NikoshBAN" pitchFamily="2" charset="0"/>
            </a:endParaRPr>
          </a:p>
          <a:p>
            <a:r>
              <a:rPr lang="bn-IN" sz="3600" dirty="0" smtClean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সময়ঃ 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4</a:t>
            </a:r>
            <a:r>
              <a:rPr lang="bn-IN" sz="3600" dirty="0" smtClean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০ </a:t>
            </a:r>
            <a:r>
              <a:rPr lang="bn-IN" sz="3600" dirty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মিনিট</a:t>
            </a:r>
          </a:p>
          <a:p>
            <a:r>
              <a:rPr lang="bn-IN" sz="3600" dirty="0" smtClean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তারিখঃ</a:t>
            </a:r>
            <a:r>
              <a:rPr lang="bn-BD" sz="3600" dirty="0" smtClean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 15 মার্চ ২০২০ খ্রি.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545" y="1066800"/>
            <a:ext cx="1833308" cy="181538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897442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5E5E27D0-1D20-4E2C-8D03-6608E0526AEB}"/>
              </a:ext>
            </a:extLst>
          </p:cNvPr>
          <p:cNvGrpSpPr/>
          <p:nvPr/>
        </p:nvGrpSpPr>
        <p:grpSpPr>
          <a:xfrm>
            <a:off x="353786" y="381000"/>
            <a:ext cx="8256228" cy="685800"/>
            <a:chOff x="353786" y="381000"/>
            <a:chExt cx="8256228" cy="685800"/>
          </a:xfrm>
          <a:solidFill>
            <a:schemeClr val="bg1">
              <a:lumMod val="85000"/>
            </a:schemeClr>
          </a:solidFill>
        </p:grpSpPr>
        <p:sp>
          <p:nvSpPr>
            <p:cNvPr id="2" name="Flowchart: Alternate Process 1"/>
            <p:cNvSpPr/>
            <p:nvPr/>
          </p:nvSpPr>
          <p:spPr>
            <a:xfrm>
              <a:off x="353786" y="381000"/>
              <a:ext cx="8256228" cy="685800"/>
            </a:xfrm>
            <a:prstGeom prst="flowChartAlternateProcess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85800" y="381000"/>
              <a:ext cx="7900014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IN" sz="3200" dirty="0">
                  <a:latin typeface="NikoshBAN" pitchFamily="2" charset="0"/>
                  <a:cs typeface="NikoshBAN" pitchFamily="2" charset="0"/>
                </a:rPr>
                <a:t>ব্যবসায়ের সকল অংশীদার কি সমান দায়িত্ব পালন করে ?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3386F5E-CED5-4AE5-9410-7C0154A028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86" y="1428750"/>
            <a:ext cx="8232028" cy="460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2143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533400" y="1447800"/>
            <a:ext cx="7772400" cy="4343400"/>
          </a:xfrm>
          <a:prstGeom prst="bevel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24000" y="2362200"/>
            <a:ext cx="6248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অংশীদারের প্রকারভেদ</a:t>
            </a:r>
            <a:endParaRPr lang="en-US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5629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304800" y="685800"/>
            <a:ext cx="8229600" cy="4876800"/>
          </a:xfrm>
          <a:prstGeom prst="bevel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14400" y="1600200"/>
            <a:ext cx="7010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-----</a:t>
            </a:r>
          </a:p>
          <a:p>
            <a:pPr algn="just"/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bn-IN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অংশীদারদের প্রকারভেদ ব্যাখ্যা করতে পারবে।</a:t>
            </a:r>
          </a:p>
          <a:p>
            <a:pPr algn="just"/>
            <a:r>
              <a:rPr lang="bn-IN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২। সাধারণ, ঘুমন্ত ও নামমাত্র অংশীদারের বৈশিষ্ট্য</a:t>
            </a:r>
          </a:p>
          <a:p>
            <a:pPr algn="just"/>
            <a:r>
              <a:rPr lang="bn-IN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বর্ণনা করতে পারবে।</a:t>
            </a:r>
          </a:p>
          <a:p>
            <a:pPr algn="just"/>
            <a:r>
              <a:rPr lang="bn-IN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৩। আপাতদৃষ্টিতে, সীমিত ও আচরণে অনুমিত অংশীদার</a:t>
            </a:r>
          </a:p>
          <a:p>
            <a:pPr algn="just"/>
            <a:r>
              <a:rPr lang="bn-IN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সম্পর্কে ব্যাখ্যা করতে পারবে।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14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871590"/>
              </p:ext>
            </p:extLst>
          </p:nvPr>
        </p:nvGraphicFramePr>
        <p:xfrm>
          <a:off x="838199" y="1371600"/>
          <a:ext cx="7467600" cy="4408845"/>
        </p:xfrm>
        <a:graphic>
          <a:graphicData uri="http://schemas.openxmlformats.org/drawingml/2006/table">
            <a:tbl>
              <a:tblPr/>
              <a:tblGrid>
                <a:gridCol w="7467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64777">
                <a:tc>
                  <a:txBody>
                    <a:bodyPr/>
                    <a:lstStyle/>
                    <a:p>
                      <a:pPr algn="ctr"/>
                      <a:r>
                        <a:rPr lang="bn-IN" sz="4000" b="1" dirty="0">
                          <a:solidFill>
                            <a:srgbClr val="0033CC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বিভিন্ন প্রকার</a:t>
                      </a:r>
                      <a:r>
                        <a:rPr lang="bn-IN" sz="4000" b="1" baseline="0" dirty="0">
                          <a:solidFill>
                            <a:srgbClr val="0033CC"/>
                          </a:solidFill>
                          <a:latin typeface="NikoshBAN" pitchFamily="2" charset="0"/>
                          <a:cs typeface="NikoshBAN" pitchFamily="2" charset="0"/>
                        </a:rPr>
                        <a:t> অংশীদার</a:t>
                      </a:r>
                      <a:endParaRPr lang="en-US" b="1" dirty="0">
                        <a:solidFill>
                          <a:srgbClr val="0033CC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4777">
                <a:tc>
                  <a:txBody>
                    <a:bodyPr/>
                    <a:lstStyle/>
                    <a:p>
                      <a:r>
                        <a:rPr lang="bn-IN" sz="2800" dirty="0">
                          <a:latin typeface="NikoshBAN" pitchFamily="2" charset="0"/>
                          <a:cs typeface="NikoshBAN" pitchFamily="2" charset="0"/>
                        </a:rPr>
                        <a:t>১।</a:t>
                      </a:r>
                      <a:r>
                        <a:rPr lang="bn-IN" sz="2800" baseline="0" dirty="0">
                          <a:latin typeface="NikoshBAN" pitchFamily="2" charset="0"/>
                          <a:cs typeface="NikoshBAN" pitchFamily="2" charset="0"/>
                        </a:rPr>
                        <a:t> সাধারণ অংশীদার (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Ordinary Partner</a:t>
                      </a:r>
                      <a:r>
                        <a:rPr lang="bn-IN" sz="2800" baseline="0" dirty="0">
                          <a:latin typeface="NikoshBAN" pitchFamily="2" charset="0"/>
                          <a:cs typeface="NikoshBAN" pitchFamily="2" charset="0"/>
                        </a:rPr>
                        <a:t> )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4777">
                <a:tc>
                  <a:txBody>
                    <a:bodyPr/>
                    <a:lstStyle/>
                    <a:p>
                      <a:r>
                        <a:rPr lang="bn-IN" sz="2800" dirty="0">
                          <a:latin typeface="NikoshBAN" pitchFamily="2" charset="0"/>
                          <a:cs typeface="NikoshBAN" pitchFamily="2" charset="0"/>
                        </a:rPr>
                        <a:t>২। ঘুমন্ত</a:t>
                      </a:r>
                      <a:r>
                        <a:rPr lang="bn-IN" sz="2800" baseline="0" dirty="0">
                          <a:latin typeface="NikoshBAN" pitchFamily="2" charset="0"/>
                          <a:cs typeface="NikoshBAN" pitchFamily="2" charset="0"/>
                        </a:rPr>
                        <a:t> অংশীদার</a:t>
                      </a:r>
                      <a:r>
                        <a:rPr lang="en-US" sz="2800" baseline="0" dirty="0">
                          <a:latin typeface="NikoshBAN" pitchFamily="2" charset="0"/>
                          <a:cs typeface="NikoshBAN" pitchFamily="2" charset="0"/>
                        </a:rPr>
                        <a:t> ( Sleeping Partner )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64777">
                <a:tc>
                  <a:txBody>
                    <a:bodyPr/>
                    <a:lstStyle/>
                    <a:p>
                      <a:r>
                        <a:rPr lang="bn-IN" sz="2800" dirty="0">
                          <a:latin typeface="NikoshBAN" pitchFamily="2" charset="0"/>
                          <a:cs typeface="NikoshBAN" pitchFamily="2" charset="0"/>
                        </a:rPr>
                        <a:t>৩। নামমাত্র অংশীদার</a:t>
                      </a:r>
                      <a:r>
                        <a:rPr lang="en-US" sz="2800" dirty="0">
                          <a:latin typeface="NikoshBAN" pitchFamily="2" charset="0"/>
                          <a:cs typeface="NikoshBAN" pitchFamily="2" charset="0"/>
                        </a:rPr>
                        <a:t> ( Nominal Partner )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64777">
                <a:tc>
                  <a:txBody>
                    <a:bodyPr/>
                    <a:lstStyle/>
                    <a:p>
                      <a:r>
                        <a:rPr lang="bn-IN" sz="2800" dirty="0">
                          <a:latin typeface="NikoshBAN" pitchFamily="2" charset="0"/>
                          <a:cs typeface="NikoshBAN" pitchFamily="2" charset="0"/>
                        </a:rPr>
                        <a:t>৪। আপাতদৃষ্টিতে</a:t>
                      </a:r>
                      <a:r>
                        <a:rPr lang="bn-IN" sz="2800" baseline="0" dirty="0">
                          <a:latin typeface="NikoshBAN" pitchFamily="2" charset="0"/>
                          <a:cs typeface="NikoshBAN" pitchFamily="2" charset="0"/>
                        </a:rPr>
                        <a:t> অংশীদার</a:t>
                      </a:r>
                      <a:r>
                        <a:rPr lang="en-US" sz="2800" baseline="0" dirty="0">
                          <a:latin typeface="NikoshBAN" pitchFamily="2" charset="0"/>
                          <a:cs typeface="NikoshBAN" pitchFamily="2" charset="0"/>
                        </a:rPr>
                        <a:t> (Quasi Partner )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64777">
                <a:tc>
                  <a:txBody>
                    <a:bodyPr/>
                    <a:lstStyle/>
                    <a:p>
                      <a:r>
                        <a:rPr lang="bn-IN" sz="2800" dirty="0">
                          <a:latin typeface="NikoshBAN" pitchFamily="2" charset="0"/>
                          <a:cs typeface="NikoshBAN" pitchFamily="2" charset="0"/>
                        </a:rPr>
                        <a:t>৫। সীমিত অংশীদার</a:t>
                      </a:r>
                      <a:r>
                        <a:rPr lang="en-US" sz="2800" dirty="0">
                          <a:latin typeface="NikoshBAN" pitchFamily="2" charset="0"/>
                          <a:cs typeface="NikoshBAN" pitchFamily="2" charset="0"/>
                        </a:rPr>
                        <a:t> ( Limited Partner )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6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64777">
                <a:tc>
                  <a:txBody>
                    <a:bodyPr/>
                    <a:lstStyle/>
                    <a:p>
                      <a:r>
                        <a:rPr lang="bn-IN" sz="2800" dirty="0">
                          <a:latin typeface="NikoshBAN" pitchFamily="2" charset="0"/>
                          <a:cs typeface="NikoshBAN" pitchFamily="2" charset="0"/>
                        </a:rPr>
                        <a:t>৬। আচরণে অনুমিত অংশীদার</a:t>
                      </a:r>
                      <a:r>
                        <a:rPr lang="bn-IN" sz="28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( Partner by holding out )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blipFill>
                      <a:blip r:embed="rId7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306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C3A61E6B-7FE1-4F1D-9E5C-276C0EC4DFEC}"/>
              </a:ext>
            </a:extLst>
          </p:cNvPr>
          <p:cNvGrpSpPr/>
          <p:nvPr/>
        </p:nvGrpSpPr>
        <p:grpSpPr>
          <a:xfrm>
            <a:off x="499403" y="1587437"/>
            <a:ext cx="8034996" cy="2857500"/>
            <a:chOff x="516988" y="1478866"/>
            <a:chExt cx="8034996" cy="2857500"/>
          </a:xfrm>
        </p:grpSpPr>
        <p:pic>
          <p:nvPicPr>
            <p:cNvPr id="5122" name="Picture 2" descr="C:\Users\user account\Downloads\part-2a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988" y="1478866"/>
              <a:ext cx="4267200" cy="2857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3" name="Picture 3" descr="C:\Users\user account\Downloads\part-7a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8185" y="1478866"/>
              <a:ext cx="3733799" cy="2857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Flowchart: Terminator 1"/>
          <p:cNvSpPr/>
          <p:nvPr/>
        </p:nvSpPr>
        <p:spPr>
          <a:xfrm>
            <a:off x="5502087" y="393575"/>
            <a:ext cx="3124200" cy="762000"/>
          </a:xfrm>
          <a:prstGeom prst="flowChartTerminator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সাধারণ অংশীদার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4876800"/>
            <a:ext cx="80009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dirty="0">
                <a:latin typeface="NikoshBAN" pitchFamily="2" charset="0"/>
                <a:cs typeface="NikoshBAN" pitchFamily="2" charset="0"/>
              </a:rPr>
              <a:t>যে অংশীদার ব্যবসায়ে মূলধন বিনিয়োগ, ব্যবসায় পরিচালনায় অংশগ্রহন করে, যাদের দায় অসীম ও চুক্তি অনুযায়ী লাভ-ক্ষতির অংশ পায় তাকে সাধারণ অংশীদের বলে।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457200" y="228600"/>
            <a:ext cx="4953000" cy="1143000"/>
          </a:xfrm>
          <a:prstGeom prst="rightArrow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কোন অংশীদারের দায় অসীম 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86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6714702" y="340161"/>
            <a:ext cx="2330825" cy="685800"/>
          </a:xfrm>
          <a:prstGeom prst="flowChartTerminator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ঘুমন্ত অংশীদার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146" name="Picture 2" descr="C:\Users\user account\Downloads\sleeping 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49248"/>
            <a:ext cx="4191000" cy="357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 account\Downloads\sleeping part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349248"/>
            <a:ext cx="4004323" cy="357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5181600"/>
            <a:ext cx="84239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dirty="0">
                <a:latin typeface="NikoshBAN" pitchFamily="2" charset="0"/>
                <a:cs typeface="NikoshBAN" pitchFamily="2" charset="0"/>
              </a:rPr>
              <a:t>যে অংশীদার মূলধন বিনিয়োগ করে, ঝুঁকি গ্রহন ও মুনাফা গ্রহন করে কিন্তু ব্যবসায় পরিচালনায় অংশগ্রহন করে না তাকে ঘুমন্ত অংশীদের বলে।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A9FF933B-B59B-40ED-88D0-FA4E0355EC4C}"/>
              </a:ext>
            </a:extLst>
          </p:cNvPr>
          <p:cNvGrpSpPr/>
          <p:nvPr/>
        </p:nvGrpSpPr>
        <p:grpSpPr>
          <a:xfrm>
            <a:off x="98473" y="151031"/>
            <a:ext cx="6705599" cy="1066800"/>
            <a:chOff x="48580" y="152400"/>
            <a:chExt cx="6705599" cy="1066800"/>
          </a:xfrm>
        </p:grpSpPr>
        <p:sp>
          <p:nvSpPr>
            <p:cNvPr id="5" name="Right Arrow 4"/>
            <p:cNvSpPr/>
            <p:nvPr/>
          </p:nvSpPr>
          <p:spPr>
            <a:xfrm>
              <a:off x="152400" y="152400"/>
              <a:ext cx="6497961" cy="1066800"/>
            </a:xfrm>
            <a:prstGeom prst="rightArrow">
              <a:avLst/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8580" y="453598"/>
              <a:ext cx="67055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>
                  <a:latin typeface="NikoshBAN" pitchFamily="2" charset="0"/>
                  <a:cs typeface="NikoshBAN" pitchFamily="2" charset="0"/>
                </a:rPr>
                <a:t>কোন অংশীদার সক্রিয়ভাবে ব্যবসায় পরিচালনায় অংশগ্রহন করে না ?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628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86540FD5-2FEF-4DEC-8CDA-239F88E3420D}"/>
              </a:ext>
            </a:extLst>
          </p:cNvPr>
          <p:cNvGrpSpPr/>
          <p:nvPr/>
        </p:nvGrpSpPr>
        <p:grpSpPr>
          <a:xfrm>
            <a:off x="304802" y="1295400"/>
            <a:ext cx="8399927" cy="3800475"/>
            <a:chOff x="304802" y="1295400"/>
            <a:chExt cx="8399927" cy="3800475"/>
          </a:xfrm>
        </p:grpSpPr>
        <p:pic>
          <p:nvPicPr>
            <p:cNvPr id="7170" name="Picture 2" descr="C:\Users\user account\Downloads\nominal part-2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2" y="1295400"/>
              <a:ext cx="4495799" cy="3800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1" name="Picture 3" descr="C:\Users\user account\Downloads\nominal part-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8529" y="1295400"/>
              <a:ext cx="3886200" cy="3800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304802" y="5257800"/>
            <a:ext cx="8399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400" dirty="0">
                <a:latin typeface="NikoshBAN" pitchFamily="2" charset="0"/>
                <a:cs typeface="NikoshBAN" pitchFamily="2" charset="0"/>
              </a:rPr>
              <a:t>যে অংশীদার মূলধন বিনিয়োগ ও পরিচালনায় অংশগ্রহন করে না। ব্যবসায়ের স্বার্থে শুধু চুক্তি অনুযায়ী লাভের অংশ বা নির্দিষ্ট অর্থের বিনিময়ে নিজের সুনাম ব্যবহারের অনুমতি দেয় তাকে নামমাত্র অংশীদার বলে।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Terminator 5"/>
          <p:cNvSpPr/>
          <p:nvPr/>
        </p:nvSpPr>
        <p:spPr>
          <a:xfrm>
            <a:off x="6248400" y="152400"/>
            <a:ext cx="2667000" cy="838200"/>
          </a:xfrm>
          <a:prstGeom prst="flowChartTerminator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নামমাত্র অংশীদার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34109" y="76200"/>
            <a:ext cx="5715000" cy="990600"/>
          </a:xfrm>
          <a:prstGeom prst="rightArrow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কোন অংশীদার সুনাম ব্যবহারের অনুমতি দেয় 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64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2824</TotalTime>
  <Words>557</Words>
  <Application>Microsoft Office PowerPoint</Application>
  <PresentationFormat>On-screen Show (4:3)</PresentationFormat>
  <Paragraphs>60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Calibri</vt:lpstr>
      <vt:lpstr>Franklin Gothic Book</vt:lpstr>
      <vt:lpstr>Franklin Gothic Medium</vt:lpstr>
      <vt:lpstr>NikoshBAN</vt:lpstr>
      <vt:lpstr>SutonnyMJ</vt:lpstr>
      <vt:lpstr>Times New Roman</vt:lpstr>
      <vt:lpstr>Wingdings 2</vt:lpstr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hp</cp:lastModifiedBy>
  <cp:revision>894</cp:revision>
  <dcterms:created xsi:type="dcterms:W3CDTF">2006-08-16T00:00:00Z</dcterms:created>
  <dcterms:modified xsi:type="dcterms:W3CDTF">2020-03-17T08:50:51Z</dcterms:modified>
</cp:coreProperties>
</file>