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sldIdLst>
    <p:sldId id="281" r:id="rId2"/>
    <p:sldId id="285" r:id="rId3"/>
    <p:sldId id="259" r:id="rId4"/>
    <p:sldId id="261" r:id="rId5"/>
    <p:sldId id="288" r:id="rId6"/>
    <p:sldId id="266" r:id="rId7"/>
    <p:sldId id="289" r:id="rId8"/>
    <p:sldId id="271" r:id="rId9"/>
    <p:sldId id="265" r:id="rId10"/>
    <p:sldId id="272" r:id="rId11"/>
    <p:sldId id="274" r:id="rId12"/>
    <p:sldId id="268" r:id="rId13"/>
    <p:sldId id="269" r:id="rId14"/>
    <p:sldId id="278" r:id="rId15"/>
    <p:sldId id="267" r:id="rId16"/>
    <p:sldId id="287" r:id="rId17"/>
    <p:sldId id="291" r:id="rId18"/>
    <p:sldId id="276" r:id="rId19"/>
    <p:sldId id="279" r:id="rId20"/>
    <p:sldId id="277" r:id="rId21"/>
    <p:sldId id="264" r:id="rId22"/>
    <p:sldId id="263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F3B"/>
    <a:srgbClr val="1DFB47"/>
    <a:srgbClr val="07ADB1"/>
    <a:srgbClr val="0000FF"/>
    <a:srgbClr val="FF00FF"/>
    <a:srgbClr val="3A0AC2"/>
    <a:srgbClr val="00C800"/>
    <a:srgbClr val="E3F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4660"/>
  </p:normalViewPr>
  <p:slideViewPr>
    <p:cSldViewPr>
      <p:cViewPr varScale="1">
        <p:scale>
          <a:sx n="79" d="100"/>
          <a:sy n="79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D7BC-3F40-46F9-961C-AB286A94B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FFFC-FC29-42EE-90F1-32A24837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C81F-0701-44E6-8751-31417D21D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07CD-AE11-4372-BCCC-D3B3DFFC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ADF7-83D5-452A-9BE0-EEE92F3F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168D-3919-4A36-B40D-C887FBEBD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F09B-8714-4D11-A0AE-ECDF7273C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2B28-A87B-45B9-A06D-058F0278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9D1D-48DF-44EC-8B28-949E8B923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C5DF-D314-49C0-9C1B-427765F7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D2B9-DD19-4AF6-BC1B-21455E45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E02E-9604-42C1-AD92-B47681A9D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63A33C-8B6F-4A3A-BD98-19E42684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10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welcome-bl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846"/>
            <a:ext cx="9144000" cy="47043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859-insert-c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408" y="381000"/>
            <a:ext cx="41625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bacu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33400"/>
            <a:ext cx="1906385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CAWL7VH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20058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0"/>
            <a:ext cx="7086600" cy="3341269"/>
            <a:chOff x="457200" y="0"/>
            <a:chExt cx="7086600" cy="3341688"/>
          </a:xfrm>
        </p:grpSpPr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1752600" y="0"/>
              <a:ext cx="2514600" cy="400160"/>
            </a:xfrm>
            <a:prstGeom prst="rect">
              <a:avLst/>
            </a:prstGeom>
            <a:solidFill>
              <a:srgbClr val="1DFB4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এবাকা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গননাকারী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457200" y="838305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  <p:sp>
          <p:nvSpPr>
            <p:cNvPr id="10250" name="TextBox 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2819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CD Rom/ Memory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486400" y="1219200"/>
            <a:ext cx="1524000" cy="106680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37398"/>
            <a:ext cx="4800600" cy="30206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3352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343400"/>
            <a:ext cx="243840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rgbClr val="07ADB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019800" y="4572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09800" y="457200"/>
            <a:ext cx="5715000" cy="14335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219200" y="2514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A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4800"/>
            <a:ext cx="9144000" cy="13716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1"/>
            <a:tileRect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কম্পিউটার</a:t>
            </a:r>
            <a:endParaRPr lang="en-US" sz="8800" b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6" name="Picture 2" descr="E:\Picture\picture.net\Untitled-1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"/>
            <a:ext cx="1920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2766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গণনাকারী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400" dirty="0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তথ্য</a:t>
            </a:r>
            <a:r>
              <a:rPr lang="en-US" sz="4400" dirty="0" smtClean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omputer02.jpg"/>
          <p:cNvPicPr>
            <a:picLocks noChangeAspect="1" noChangeArrowheads="1"/>
          </p:cNvPicPr>
          <p:nvPr/>
        </p:nvPicPr>
        <p:blipFill>
          <a:blip r:embed="rId2"/>
          <a:srcRect l="29424" t="4335" r="25885" b="18787"/>
          <a:stretch>
            <a:fillRect/>
          </a:stretch>
        </p:blipFill>
        <p:spPr bwMode="auto">
          <a:xfrm>
            <a:off x="0" y="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CAMJ0P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1638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abac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mory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2088"/>
            <a:ext cx="363061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mail_lapt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67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5867400" cy="132397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8305800" cy="1754188"/>
          </a:xfrm>
          <a:prstGeom prst="rect">
            <a:avLst/>
          </a:prstGeom>
          <a:solidFill>
            <a:srgbClr val="002060"/>
          </a:solidFill>
          <a:effectLst>
            <a:outerShdw blurRad="50800" dist="38100" dir="16200000" rotWithShape="0">
              <a:srgbClr val="3BFF3B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76200"/>
            <a:ext cx="88392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381000"/>
            <a:ext cx="6248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FFC000"/>
                </a:solidFill>
                <a:latin typeface="SutonnyMJ" pitchFamily="2" charset="0"/>
              </a:rPr>
              <a:t>Kw¤úDUv‡ii</a:t>
            </a:r>
            <a:r>
              <a:rPr lang="en-US" sz="540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660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>
                <a:solidFill>
                  <a:srgbClr val="FFC000"/>
                </a:solidFill>
                <a:latin typeface="SutonnyMJ" pitchFamily="2" charset="0"/>
              </a:rPr>
              <a:t> t</a:t>
            </a:r>
            <a:r>
              <a:rPr lang="en-US">
                <a:solidFill>
                  <a:srgbClr val="FFC000"/>
                </a:solidFill>
                <a:latin typeface="SutonnyMJ" pitchFamily="2" charset="0"/>
              </a:rPr>
              <a:t> </a:t>
            </a: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0" y="1828800"/>
            <a:ext cx="8686800" cy="4965700"/>
            <a:chOff x="0" y="1152"/>
            <a:chExt cx="5472" cy="312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152"/>
              <a:ext cx="5472" cy="90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latin typeface="SutonnyMJ" pitchFamily="2" charset="0"/>
                </a:rPr>
                <a:t>1| Kw¤úDUvi AwZ </a:t>
              </a:r>
              <a:r>
                <a:rPr lang="bn-BD" sz="4800">
                  <a:solidFill>
                    <a:srgbClr val="FF0000"/>
                  </a:solidFill>
                  <a:latin typeface="SutonnyMJ" pitchFamily="2" charset="0"/>
                  <a:cs typeface="Vrinda" pitchFamily="2" charset="0"/>
                </a:rPr>
                <a:t>দ্রুত</a:t>
              </a:r>
              <a:r>
                <a:rPr lang="en-US" sz="4000">
                  <a:solidFill>
                    <a:srgbClr val="FF0000"/>
                  </a:solidFill>
                  <a:latin typeface="SutonnyMJ" pitchFamily="2" charset="0"/>
                </a:rPr>
                <a:t> MwZ‡Z †h †Kvb wnmve</a:t>
              </a:r>
            </a:p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latin typeface="SutonnyMJ" pitchFamily="2" charset="0"/>
                </a:rPr>
                <a:t>     wbKv‡ki KvR m¤úbœ Ki‡Z cv‡i|</a:t>
              </a:r>
              <a:endParaRPr lang="en-US" sz="400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2046"/>
              <a:ext cx="5472" cy="9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2|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hvwš¿K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ev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wb‡`©kbvq</a:t>
              </a:r>
              <a:r>
                <a:rPr lang="bn-BD" sz="4000" dirty="0">
                  <a:solidFill>
                    <a:srgbClr val="984807"/>
                  </a:solidFill>
                  <a:latin typeface="SutonnyMJ" pitchFamily="2" charset="0"/>
                  <a:cs typeface="Vrinda" pitchFamily="2" charset="0"/>
                </a:rPr>
                <a:t> </a:t>
              </a:r>
              <a:r>
                <a:rPr lang="bn-BD" sz="4800" dirty="0">
                  <a:solidFill>
                    <a:srgbClr val="984807"/>
                  </a:solidFill>
                  <a:latin typeface="SutonnyMJ" pitchFamily="2" charset="0"/>
                  <a:cs typeface="Vrinda" pitchFamily="2" charset="0"/>
                </a:rPr>
                <a:t>ত্রু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wU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bv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_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vK‡j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Kw¤úDUvi</a:t>
              </a:r>
              <a:endParaRPr lang="en-US" sz="4000" dirty="0">
                <a:solidFill>
                  <a:srgbClr val="984807"/>
                </a:solidFill>
                <a:latin typeface="SutonnyMJ" pitchFamily="2" charset="0"/>
              </a:endParaRPr>
            </a:p>
            <a:p>
              <a:pPr algn="just">
                <a:defRPr/>
              </a:pP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    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KLbI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KvR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Ki‡Z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fyj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984807"/>
                  </a:solidFill>
                  <a:latin typeface="SutonnyMJ" pitchFamily="2" charset="0"/>
                </a:rPr>
                <a:t>K‡ibv</a:t>
              </a:r>
              <a:r>
                <a:rPr lang="en-US" sz="4000" dirty="0">
                  <a:solidFill>
                    <a:srgbClr val="984807"/>
                  </a:solidFill>
                  <a:latin typeface="SutonnyMJ" pitchFamily="2" charset="0"/>
                </a:rPr>
                <a:t>|</a:t>
              </a:r>
              <a:endParaRPr lang="en-US" sz="4000" dirty="0">
                <a:solidFill>
                  <a:srgbClr val="984807"/>
                </a:solidFill>
                <a:latin typeface="Book Antiqua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" y="2955"/>
              <a:ext cx="5424" cy="13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3|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Kw¤úDUvi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mnvqK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†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g‡gvixi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bn-BD" sz="4400" dirty="0">
                  <a:solidFill>
                    <a:srgbClr val="FFC000"/>
                  </a:solidFill>
                  <a:latin typeface="SutonnyMJ" pitchFamily="2" charset="0"/>
                  <a:cs typeface="Vrinda" pitchFamily="2" charset="0"/>
                </a:rPr>
                <a:t>সাহায্যে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wecyj</a:t>
              </a:r>
              <a:endParaRPr lang="en-US" sz="4000" dirty="0">
                <a:solidFill>
                  <a:srgbClr val="FFC000"/>
                </a:solidFill>
                <a:latin typeface="SutonnyMJ" pitchFamily="2" charset="0"/>
              </a:endParaRPr>
            </a:p>
            <a:p>
              <a:pPr>
                <a:defRPr/>
              </a:pP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   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cwigvb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bn-BD" sz="4800" dirty="0">
                  <a:solidFill>
                    <a:srgbClr val="FFC000"/>
                  </a:solidFill>
                  <a:latin typeface="SutonnyMJ" pitchFamily="2" charset="0"/>
                  <a:cs typeface="Vrinda" pitchFamily="2" charset="0"/>
                </a:rPr>
                <a:t>তথ্য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a‡i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ivL‡Z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 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cv‡i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| B</a:t>
              </a:r>
              <a:r>
                <a:rPr lang="bn-BD" sz="4800" dirty="0">
                  <a:solidFill>
                    <a:srgbClr val="FFC000"/>
                  </a:solidFill>
                  <a:latin typeface="SutonnyMJ" pitchFamily="2" charset="0"/>
                  <a:cs typeface="Vrinda" pitchFamily="2" charset="0"/>
                </a:rPr>
                <a:t>ত্য</a:t>
              </a:r>
              <a:r>
                <a:rPr lang="en-US" sz="4000" dirty="0" err="1">
                  <a:solidFill>
                    <a:srgbClr val="FFC000"/>
                  </a:solidFill>
                  <a:latin typeface="SutonnyMJ" pitchFamily="2" charset="0"/>
                </a:rPr>
                <a:t>vw</a:t>
              </a:r>
              <a:r>
                <a:rPr lang="en-US" sz="4000" dirty="0">
                  <a:solidFill>
                    <a:srgbClr val="FFC000"/>
                  </a:solidFill>
                  <a:latin typeface="SutonnyMJ" pitchFamily="2" charset="0"/>
                </a:rPr>
                <a:t>`|</a:t>
              </a:r>
              <a:r>
                <a:rPr lang="en-US" sz="4000" dirty="0">
                  <a:solidFill>
                    <a:srgbClr val="FFC000"/>
                  </a:solidFill>
                  <a:latin typeface="Book Antiqua" pitchFamily="18" charset="0"/>
                </a:rPr>
                <a:t/>
              </a:r>
              <a:br>
                <a:rPr lang="en-US" sz="4000" dirty="0">
                  <a:solidFill>
                    <a:srgbClr val="FFC000"/>
                  </a:solidFill>
                  <a:latin typeface="Book Antiqua" pitchFamily="18" charset="0"/>
                </a:rPr>
              </a:br>
              <a:endParaRPr lang="en-US" sz="4000" dirty="0">
                <a:solidFill>
                  <a:srgbClr val="FFC000"/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24400" y="4572000"/>
            <a:ext cx="3657600" cy="1549400"/>
            <a:chOff x="3733801" y="685800"/>
            <a:chExt cx="3657600" cy="1549746"/>
          </a:xfrm>
        </p:grpSpPr>
        <p:pic>
          <p:nvPicPr>
            <p:cNvPr id="6177" name="Picture 5" descr="J:\punchcard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1" y="685800"/>
              <a:ext cx="3657600" cy="154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TextBox 25"/>
            <p:cNvSpPr txBox="1">
              <a:spLocks noChangeArrowheads="1"/>
            </p:cNvSpPr>
            <p:nvPr/>
          </p:nvSpPr>
          <p:spPr bwMode="auto">
            <a:xfrm>
              <a:off x="4419600" y="1676400"/>
              <a:ext cx="2362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Calibri" pitchFamily="34" charset="0"/>
                </a:rPr>
                <a:t>Punch Card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95800" y="1524000"/>
            <a:ext cx="3933825" cy="2857500"/>
            <a:chOff x="4495800" y="1524000"/>
            <a:chExt cx="3933825" cy="2857500"/>
          </a:xfrm>
        </p:grpSpPr>
        <p:pic>
          <p:nvPicPr>
            <p:cNvPr id="6175" name="Picture 2" descr="J:\eniac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1524000"/>
              <a:ext cx="39338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6" name="TextBox 32"/>
            <p:cNvSpPr txBox="1">
              <a:spLocks noChangeArrowheads="1"/>
            </p:cNvSpPr>
            <p:nvPr/>
          </p:nvSpPr>
          <p:spPr bwMode="auto">
            <a:xfrm>
              <a:off x="5410200" y="32004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ENIAC-1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Computer Generations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3352800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Generation (1946-59):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2895600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 (1959-65)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27432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3rd Generation  (1965-71)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876800"/>
            <a:ext cx="3505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4th Generation  (1971-Present)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638800"/>
            <a:ext cx="29718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5th Generation  (Future) :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00600" y="1600200"/>
            <a:ext cx="3962400" cy="2362200"/>
            <a:chOff x="3581400" y="2438400"/>
            <a:chExt cx="2638425" cy="1733550"/>
          </a:xfrm>
        </p:grpSpPr>
        <p:pic>
          <p:nvPicPr>
            <p:cNvPr id="6173" name="Picture 3" descr="J:\Ibm-16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438400"/>
              <a:ext cx="263842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3962400" y="3429000"/>
              <a:ext cx="182880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IBM-1620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791200" y="4191000"/>
            <a:ext cx="3016250" cy="2260600"/>
            <a:chOff x="4572000" y="4191000"/>
            <a:chExt cx="3017032" cy="2260600"/>
          </a:xfrm>
        </p:grpSpPr>
        <p:pic>
          <p:nvPicPr>
            <p:cNvPr id="6171" name="Picture 4" descr="J:\magnetic cor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191000"/>
              <a:ext cx="3017032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724440" y="6019800"/>
              <a:ext cx="2743911" cy="3698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00"/>
                  </a:solidFill>
                </a:rPr>
                <a:t>Magnetic core Memory</a:t>
              </a:r>
            </a:p>
          </p:txBody>
        </p:sp>
      </p:grpSp>
      <p:pic>
        <p:nvPicPr>
          <p:cNvPr id="43" name="Picture 6" descr="J:\transi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038600"/>
            <a:ext cx="2406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800600" y="1600200"/>
            <a:ext cx="4114800" cy="2438400"/>
            <a:chOff x="6096000" y="2209800"/>
            <a:chExt cx="2819400" cy="1866900"/>
          </a:xfrm>
        </p:grpSpPr>
        <p:pic>
          <p:nvPicPr>
            <p:cNvPr id="6169" name="Picture 2" descr="J:\220px-DM_IBM_S36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6000" y="2209800"/>
              <a:ext cx="27940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620000" y="3429000"/>
              <a:ext cx="129540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IBM-360</a:t>
              </a: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3495675" y="4714875"/>
            <a:ext cx="2143125" cy="1838325"/>
            <a:chOff x="3124200" y="4343400"/>
            <a:chExt cx="2143125" cy="2143125"/>
          </a:xfrm>
        </p:grpSpPr>
        <p:pic>
          <p:nvPicPr>
            <p:cNvPr id="6167" name="Picture 4" descr="J:\iI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4200" y="43434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4876800" y="4800527"/>
              <a:ext cx="381000" cy="37014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IC</a:t>
              </a: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6172200" y="4343400"/>
            <a:ext cx="2667000" cy="1595438"/>
            <a:chOff x="3581400" y="2438400"/>
            <a:chExt cx="2667000" cy="1595437"/>
          </a:xfrm>
        </p:grpSpPr>
        <p:pic>
          <p:nvPicPr>
            <p:cNvPr id="6165" name="Picture 2" descr="J:\semicon memory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19500" y="2824162"/>
              <a:ext cx="19050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Box 51"/>
            <p:cNvSpPr txBox="1">
              <a:spLocks noChangeArrowheads="1"/>
            </p:cNvSpPr>
            <p:nvPr/>
          </p:nvSpPr>
          <p:spPr bwMode="auto">
            <a:xfrm>
              <a:off x="3581400" y="2438400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Semi Conductor Memory</a:t>
              </a:r>
            </a:p>
          </p:txBody>
        </p:sp>
      </p:grpSp>
      <p:pic>
        <p:nvPicPr>
          <p:cNvPr id="1032" name="Picture 8" descr="J:\desktop-compu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447800"/>
            <a:ext cx="36385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 descr="J:\cp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49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J:\futur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19812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" y="3124200"/>
            <a:ext cx="868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কম্পিউটারের বিভিন্ন প্রজন্মের দুটি করে বৈশিষ্ট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382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Picture\picture.net\asustek_internet_radio_air_1.jpg"/>
          <p:cNvPicPr>
            <a:picLocks noChangeAspect="1" noChangeArrowheads="1"/>
          </p:cNvPicPr>
          <p:nvPr/>
        </p:nvPicPr>
        <p:blipFill>
          <a:blip r:embed="rId2"/>
          <a:srcRect l="2178" t="2388" r="4174"/>
          <a:stretch>
            <a:fillRect/>
          </a:stretch>
        </p:blipFill>
        <p:spPr bwMode="auto">
          <a:xfrm>
            <a:off x="2438400" y="4267200"/>
            <a:ext cx="2362200" cy="2286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 rot="5400000">
            <a:off x="1675607" y="3428206"/>
            <a:ext cx="68580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9" descr="2128CD_player.jpg"/>
          <p:cNvPicPr>
            <a:picLocks noChangeAspect="1"/>
          </p:cNvPicPr>
          <p:nvPr/>
        </p:nvPicPr>
        <p:blipFill>
          <a:blip r:embed="rId3"/>
          <a:srcRect l="17647" t="4819" r="11765"/>
          <a:stretch>
            <a:fillRect/>
          </a:stretch>
        </p:blipFill>
        <p:spPr bwMode="auto">
          <a:xfrm>
            <a:off x="0" y="4495800"/>
            <a:ext cx="1982676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1828800"/>
            <a:ext cx="5029200" cy="2209800"/>
            <a:chOff x="0" y="2362200"/>
            <a:chExt cx="5029200" cy="2209799"/>
          </a:xfrm>
        </p:grpSpPr>
        <p:pic>
          <p:nvPicPr>
            <p:cNvPr id="16399" name="Picture 13" descr="DVD_Player.jpg"/>
            <p:cNvPicPr>
              <a:picLocks noChangeAspect="1"/>
            </p:cNvPicPr>
            <p:nvPr/>
          </p:nvPicPr>
          <p:blipFill>
            <a:blip r:embed="rId4"/>
            <a:srcRect l="2222" t="41112" r="10001" b="41112"/>
            <a:stretch>
              <a:fillRect/>
            </a:stretch>
          </p:blipFill>
          <p:spPr bwMode="auto">
            <a:xfrm>
              <a:off x="0" y="3886200"/>
              <a:ext cx="2781300" cy="56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4" descr="3D Picture-193.JPG"/>
            <p:cNvPicPr>
              <a:picLocks noChangeAspect="1"/>
            </p:cNvPicPr>
            <p:nvPr/>
          </p:nvPicPr>
          <p:blipFill>
            <a:blip r:embed="rId5"/>
            <a:srcRect l="23333" t="13333" r="15000" b="2222"/>
            <a:stretch>
              <a:fillRect/>
            </a:stretch>
          </p:blipFill>
          <p:spPr bwMode="auto">
            <a:xfrm>
              <a:off x="2362200" y="2438400"/>
              <a:ext cx="2667000" cy="2133599"/>
            </a:xfrm>
            <a:prstGeom prst="ellipse">
              <a:avLst/>
            </a:prstGeom>
            <a:ln>
              <a:solidFill>
                <a:srgbClr val="84167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3" name="Picture 12" descr="defaultCAB1S5C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62200"/>
              <a:ext cx="1981200" cy="1485900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00C800"/>
              </a:outerShdw>
              <a:softEdge rad="112500"/>
            </a:effectLst>
          </p:spPr>
        </p:pic>
      </p:grpSp>
      <p:pic>
        <p:nvPicPr>
          <p:cNvPr id="16" name="Picture 15" descr="imagesCAARSDY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788569"/>
            <a:ext cx="1524000" cy="206943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পরিচিত  বিভিন্ন  ইলেক্ট্রনিক্স যন্ত্র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57800" y="14288"/>
            <a:ext cx="3657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কম্পিউটার</a:t>
            </a:r>
          </a:p>
        </p:txBody>
      </p:sp>
      <p:pic>
        <p:nvPicPr>
          <p:cNvPr id="17" name="Picture 16" descr="ash copy.jpg"/>
          <p:cNvPicPr>
            <a:picLocks noChangeAspect="1"/>
          </p:cNvPicPr>
          <p:nvPr/>
        </p:nvPicPr>
        <p:blipFill>
          <a:blip r:embed="rId8"/>
          <a:srcRect l="6173" r="3292" b="1667"/>
          <a:stretch>
            <a:fillRect/>
          </a:stretch>
        </p:blipFill>
        <p:spPr>
          <a:xfrm>
            <a:off x="5486400" y="685800"/>
            <a:ext cx="3429000" cy="396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web camera.jpg"/>
          <p:cNvPicPr>
            <a:picLocks noChangeAspect="1"/>
          </p:cNvPicPr>
          <p:nvPr/>
        </p:nvPicPr>
        <p:blipFill>
          <a:blip r:embed="rId9"/>
          <a:srcRect l="23334" t="16666" r="23334" b="23334"/>
          <a:stretch>
            <a:fillRect/>
          </a:stretch>
        </p:blipFill>
        <p:spPr bwMode="auto">
          <a:xfrm>
            <a:off x="5715000" y="685800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lectronic_Calculato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457200"/>
            <a:ext cx="1600200" cy="1600200"/>
          </a:xfrm>
          <a:prstGeom prst="rect">
            <a:avLst/>
          </a:prstGeom>
        </p:spPr>
      </p:pic>
      <p:pic>
        <p:nvPicPr>
          <p:cNvPr id="19" name="Picture 18" descr="tv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7200"/>
            <a:ext cx="1752600" cy="124785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>
            <a:spLocks noChangeArrowheads="1"/>
          </p:cNvSpPr>
          <p:nvPr/>
        </p:nvSpPr>
        <p:spPr bwMode="auto">
          <a:xfrm>
            <a:off x="990600" y="31750"/>
            <a:ext cx="6918325" cy="2081213"/>
          </a:xfrm>
          <a:prstGeom prst="cube">
            <a:avLst>
              <a:gd name="adj" fmla="val 25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7ADB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960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237" y="2181761"/>
            <a:ext cx="8686801" cy="1323439"/>
          </a:xfrm>
          <a:prstGeom prst="rect">
            <a:avLst/>
          </a:prstGeom>
          <a:solidFill>
            <a:srgbClr val="3A0AC2"/>
          </a:solidFill>
          <a:scene3d>
            <a:camera prst="orthographicFront"/>
            <a:lightRig rig="threePt" dir="t"/>
          </a:scene3d>
          <a:sp3d prstMaterial="plastic">
            <a:bevelT prst="relaxedInset"/>
            <a:bevelB w="101600" prst="riblet"/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endParaRPr lang="bn-BD" sz="4000" dirty="0">
              <a:solidFill>
                <a:srgbClr val="1DFB4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bn-BD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538538"/>
            <a:ext cx="27432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u="sng" dirty="0" err="1">
                <a:solidFill>
                  <a:srgbClr val="3BFF3B"/>
                </a:solidFill>
                <a:cs typeface="NikoshBAN" pitchFamily="2" charset="0"/>
              </a:rPr>
              <a:t>কর্মপত্রঃ</a:t>
            </a:r>
            <a:endParaRPr lang="en-US" u="sng" dirty="0">
              <a:solidFill>
                <a:srgbClr val="3BFF3B"/>
              </a:solidFill>
              <a:cs typeface="NikoshBAN" pitchFamily="2" charset="0"/>
            </a:endParaRPr>
          </a:p>
        </p:txBody>
      </p:sp>
      <p:graphicFrame>
        <p:nvGraphicFramePr>
          <p:cNvPr id="17443" name="Group 35"/>
          <p:cNvGraphicFramePr>
            <a:graphicFrameLocks noGrp="1"/>
          </p:cNvGraphicFramePr>
          <p:nvPr/>
        </p:nvGraphicFramePr>
        <p:xfrm>
          <a:off x="914400" y="4343400"/>
          <a:ext cx="7848600" cy="2377440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অন্যান্য ইলেক্ট্রনিক যন্ত্র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002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মোছাঃ নাজমা খাতুন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(আই সি টি)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বস্‌তুল ইসহাক উচ্চ বিদ্যালয়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তাড়াশ, সিরাজগঞ্জ।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2800" u="sng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ইলেক্ট্রনিক</a:t>
                      </a:r>
                      <a:r>
                        <a:rPr lang="en-US" sz="2800" u="sng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১।দু’একটির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বেশী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়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endParaRPr lang="en-US" sz="32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১।অনেক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রকম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স্মৃতি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করার</a:t>
                      </a:r>
                      <a:endParaRPr lang="en-US" sz="3200" baseline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সীমিত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স্মৃতি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করার</a:t>
                      </a:r>
                      <a:endParaRPr lang="en-US" sz="3200" baseline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ক্ষমতা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ব্যপক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প্রোগ্রামিং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প্রোগ্রামিং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বহুমূখীতা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মাইক্রোপ্রসেসর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থাকার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endParaRPr lang="en-US" sz="3200" baseline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বহুমূখীতা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838200"/>
            <a:ext cx="716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 ও  অন্যান্য ইলেক্ট্রনিক্স যন্ত্রের মধ্যে পাথ্যক্য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0" y="2362200"/>
            <a:ext cx="9144000" cy="304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0" name="Picture 5" descr="Question-Mark-Animated-Photo.jpg"/>
          <p:cNvPicPr>
            <a:picLocks noChangeAspect="1"/>
          </p:cNvPicPr>
          <p:nvPr/>
        </p:nvPicPr>
        <p:blipFill>
          <a:blip r:embed="rId3"/>
          <a:srcRect l="10139" t="-3482" r="20630" b="9889"/>
          <a:stretch>
            <a:fillRect/>
          </a:stretch>
        </p:blipFill>
        <p:spPr bwMode="auto">
          <a:xfrm>
            <a:off x="1219200" y="228600"/>
            <a:ext cx="1143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590800" y="790576"/>
            <a:ext cx="6172200" cy="134302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isometricOffAxis2Left"/>
            <a:lightRig rig="sunset" dir="t"/>
          </a:scene3d>
          <a:sp3d extrusionH="76200" contourW="12700" prstMaterial="softEdge">
            <a:bevelT prst="slope"/>
            <a:extrusionClr>
              <a:srgbClr val="3BFF3B"/>
            </a:extrusionClr>
            <a:contourClr>
              <a:srgbClr val="FF0000"/>
            </a:contourClr>
          </a:sp3d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bn-BD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28600" y="3387804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-304800" y="1905000"/>
            <a:ext cx="1143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04800" y="3977981"/>
            <a:ext cx="1021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381000" y="41148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8">
              <a:buFontTx/>
              <a:buBlip>
                <a:blip r:embed="rId7"/>
              </a:buBlip>
            </a:pP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endParaRPr lang="en-US" sz="5400" dirty="0">
              <a:solidFill>
                <a:srgbClr val="3BFF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 tmFilter="0,0; .5, 0; 1, 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1" grpId="1"/>
      <p:bldP spid="3" grpId="0"/>
      <p:bldP spid="3" grpId="1"/>
      <p:bldP spid="19463" grpId="0"/>
      <p:bldP spid="1946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2819400"/>
            <a:ext cx="8153400" cy="1676400"/>
          </a:xfrm>
          <a:solidFill>
            <a:srgbClr val="3A0AC2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 বিশ্বায়নের যুগে কম্পিউটার একটি অন্যতম বিষ্ময়কর আবিস্কার- তোমার উত্তরের স্বপক্ষে যুক্তি দাও।</a:t>
            </a:r>
            <a:endParaRPr lang="en-US" sz="36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28600"/>
            <a:ext cx="6324600" cy="1828800"/>
            <a:chOff x="685800" y="228600"/>
            <a:chExt cx="6324600" cy="1828800"/>
          </a:xfrm>
        </p:grpSpPr>
        <p:pic>
          <p:nvPicPr>
            <p:cNvPr id="20485" name="Picture 3" descr="untitled.bmp"/>
            <p:cNvPicPr>
              <a:picLocks noChangeAspect="1"/>
            </p:cNvPicPr>
            <p:nvPr/>
          </p:nvPicPr>
          <p:blipFill>
            <a:blip r:embed="rId3"/>
            <a:srcRect l="4546" t="23100" r="13635" b="6485"/>
            <a:stretch>
              <a:fillRect/>
            </a:stretch>
          </p:blipFill>
          <p:spPr bwMode="auto">
            <a:xfrm>
              <a:off x="685800" y="457200"/>
              <a:ext cx="13716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209800" y="228600"/>
              <a:ext cx="4800600" cy="1828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s-I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FFFF00"/>
                    </a:outerShdw>
                  </a:effectLst>
                  <a:latin typeface="Arial"/>
                </a:rPr>
                <a:t>বাড়ীর কাজঃ</a:t>
              </a:r>
              <a:endPara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3429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10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 prst="slope"/>
            <a:bevelB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BD" sz="5400" dirty="0">
                <a:solidFill>
                  <a:srgbClr val="FF9933"/>
                </a:solidFill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  <a:endParaRPr lang="en-US" sz="5400" dirty="0">
              <a:solidFill>
                <a:srgbClr val="FF993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1600200"/>
            <a:ext cx="5029200" cy="3411538"/>
            <a:chOff x="76200" y="1676400"/>
            <a:chExt cx="5029200" cy="3124365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76200" y="3786033"/>
              <a:ext cx="5029200" cy="101473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  <a:bevelB w="152400" h="50800" prst="softRound"/>
            </a:sp3d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bn-BD" sz="6600">
                  <a:solidFill>
                    <a:srgbClr val="FF3300"/>
                  </a:solidFill>
                  <a:latin typeface="SutonnyMJ" pitchFamily="2" charset="0"/>
                  <a:cs typeface="NikoshBAN" pitchFamily="2" charset="0"/>
                </a:rPr>
                <a:t>সময়ঃ ৪০ মিনিট</a:t>
              </a:r>
              <a:endParaRPr lang="en-US" sz="6600">
                <a:solidFill>
                  <a:srgbClr val="FF33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810000" cy="8456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prst="slope"/>
              <a:bevelB prst="slope"/>
              <a:extrusionClr>
                <a:schemeClr val="accent1"/>
              </a:extrusionClr>
              <a:contourClr>
                <a:schemeClr val="accent4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5400" dirty="0" smtClean="0">
                  <a:solidFill>
                    <a:srgbClr val="CCFF66"/>
                  </a:solidFill>
                  <a:latin typeface="SutonnyMJ" pitchFamily="2" charset="0"/>
                  <a:ea typeface="Arial Unicode MS" pitchFamily="34" charset="-128"/>
                  <a:cs typeface="NikoshBAN" pitchFamily="2" charset="0"/>
                </a:rPr>
                <a:t>শ্রেণীঃ নবম</a:t>
              </a:r>
              <a:endParaRPr lang="en-US" sz="5400" dirty="0">
                <a:solidFill>
                  <a:srgbClr val="CCFF66"/>
                </a:solidFill>
                <a:latin typeface="SutonnyMJ" pitchFamily="2" charset="0"/>
                <a:ea typeface="Arial Unicode MS" pitchFamily="34" charset="-128"/>
                <a:cs typeface="SutonnyMJ" pitchFamily="2" charset="0"/>
              </a:endParaRPr>
            </a:p>
          </p:txBody>
        </p:sp>
        <p:sp>
          <p:nvSpPr>
            <p:cNvPr id="108553" name="Text Box 9"/>
            <p:cNvSpPr txBox="1">
              <a:spLocks noChangeArrowheads="1"/>
            </p:cNvSpPr>
            <p:nvPr/>
          </p:nvSpPr>
          <p:spPr bwMode="auto">
            <a:xfrm>
              <a:off x="76200" y="2833689"/>
              <a:ext cx="5029200" cy="76104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6200000">
                <a:schemeClr val="accent1">
                  <a:lumMod val="75000"/>
                  <a:alpha val="5000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bn-BD" sz="4800" dirty="0">
                  <a:solidFill>
                    <a:srgbClr val="FFFF00"/>
                  </a:solidFill>
                  <a:latin typeface="SutonnyMJ" pitchFamily="2" charset="0"/>
                  <a:cs typeface="NikoshBAN" pitchFamily="2" charset="0"/>
                </a:rPr>
                <a:t>তারিখঃ </a:t>
              </a:r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16</a:t>
              </a:r>
              <a:r>
                <a:rPr lang="bn-BD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02</a:t>
              </a:r>
              <a:r>
                <a:rPr lang="bn-BD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/২০১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4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8077200" y="1752600"/>
            <a:ext cx="1066800" cy="10668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hlinkClick r:id="" action="ppaction://hlinkshowjump?jump=nextslide"/>
              </a:rPr>
              <a:t>NEXT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524000" y="228600"/>
            <a:ext cx="5791200" cy="1676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4133F7"/>
              </a:gs>
              <a:gs pos="100000">
                <a:srgbClr val="3A0AC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bn-BD" sz="8000" u="sng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8000" u="sng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hlinkClick r:id="" action="ppaction://hlinkshowjump?jump=nextslide"/>
          </p:cNvPr>
          <p:cNvSpPr/>
          <p:nvPr/>
        </p:nvSpPr>
        <p:spPr>
          <a:xfrm>
            <a:off x="7848600" y="228600"/>
            <a:ext cx="1066800" cy="1066800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C800"/>
                </a:solidFill>
                <a:hlinkClick r:id="" action="ppaction://hlinkshowjump?jump=nextslide"/>
              </a:rPr>
              <a:t>NEXT</a:t>
            </a:r>
            <a:endParaRPr lang="en-US" sz="2000" dirty="0">
              <a:solidFill>
                <a:srgbClr val="00C8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438400"/>
            <a:ext cx="8305800" cy="4419600"/>
            <a:chOff x="381000" y="2438400"/>
            <a:chExt cx="8305800" cy="44196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81000" y="2438400"/>
              <a:ext cx="8305800" cy="4419600"/>
              <a:chOff x="381000" y="2438400"/>
              <a:chExt cx="8305800" cy="3803650"/>
            </a:xfrm>
          </p:grpSpPr>
          <p:sp>
            <p:nvSpPr>
              <p:cNvPr id="6152" name="Text Box 14"/>
              <p:cNvSpPr txBox="1">
                <a:spLocks noChangeArrowheads="1"/>
              </p:cNvSpPr>
              <p:nvPr/>
            </p:nvSpPr>
            <p:spPr bwMode="auto">
              <a:xfrm>
                <a:off x="381000" y="2438400"/>
                <a:ext cx="80772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3"/>
                  </a:buBlip>
                </a:pPr>
                <a:r>
                  <a:rPr lang="en-US" sz="4400" dirty="0">
                    <a:solidFill>
                      <a:srgbClr val="6DFB81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কম্পিউটারের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সংজ্ঞা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400" dirty="0">
                    <a:solidFill>
                      <a:srgbClr val="6DFB8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153" name="Text Box 16"/>
              <p:cNvSpPr txBox="1">
                <a:spLocks noChangeArrowheads="1"/>
              </p:cNvSpPr>
              <p:nvPr/>
            </p:nvSpPr>
            <p:spPr bwMode="auto">
              <a:xfrm>
                <a:off x="381000" y="4274645"/>
                <a:ext cx="701040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4"/>
                  </a:buBlip>
                </a:pPr>
                <a:r>
                  <a:rPr lang="en-US" sz="3600" dirty="0">
                    <a:solidFill>
                      <a:srgbClr val="FF5B92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কম্পিউটারের</a:t>
                </a:r>
                <a:r>
                  <a:rPr lang="en-US" sz="3600" dirty="0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বৈশিষ্ট্যগুলো</a:t>
                </a:r>
                <a:r>
                  <a:rPr lang="en-US" sz="3600" dirty="0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600" dirty="0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dirty="0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154" name="Text Box 17"/>
              <p:cNvSpPr txBox="1">
                <a:spLocks noChangeArrowheads="1"/>
              </p:cNvSpPr>
              <p:nvPr/>
            </p:nvSpPr>
            <p:spPr bwMode="auto">
              <a:xfrm>
                <a:off x="381000" y="5051425"/>
                <a:ext cx="8305800" cy="119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5"/>
                  </a:buBlip>
                </a:pPr>
                <a:r>
                  <a:rPr lang="en-US" sz="3600" dirty="0">
                    <a:solidFill>
                      <a:srgbClr val="E3F127"/>
                    </a:solidFill>
                  </a:rPr>
                  <a:t> 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কম্পিউটার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অন্যান্য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যন্ত্রের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endParaRPr lang="en-US" sz="3600" dirty="0">
                  <a:solidFill>
                    <a:srgbClr val="E3F127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dirty="0">
                    <a:solidFill>
                      <a:srgbClr val="E3F127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7924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en-US" sz="3600" dirty="0">
                  <a:solidFill>
                    <a:srgbClr val="6DFB81"/>
                  </a:solidFill>
                </a:rPr>
                <a:t> </a:t>
              </a:r>
              <a:r>
                <a:rPr lang="en-US" sz="3600" dirty="0" err="1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কম্পিউটারের</a:t>
              </a:r>
              <a:r>
                <a:rPr lang="en-US" sz="3600" dirty="0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বিভিন্ন প্রজন্মের বর্ণনা দিতে পারবে।</a:t>
              </a:r>
              <a:endParaRPr lang="en-US" sz="3600" dirty="0">
                <a:solidFill>
                  <a:srgbClr val="6DFB8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cuscompu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384"/>
            <a:ext cx="8153400" cy="670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DFB47"/>
                </a:solidFill>
                <a:latin typeface="Times New Roman" pitchFamily="18" charset="0"/>
                <a:cs typeface="Times New Roman" pitchFamily="18" charset="0"/>
              </a:rPr>
              <a:t>Abacus Computer</a:t>
            </a:r>
            <a:endParaRPr lang="en-US" sz="3600" dirty="0">
              <a:solidFill>
                <a:srgbClr val="1DFB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s-ibm-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212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IBM-1620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Desktop Computer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143000"/>
            <a:ext cx="8915400" cy="2676525"/>
            <a:chOff x="228600" y="1143000"/>
            <a:chExt cx="8915400" cy="2676525"/>
          </a:xfrm>
        </p:grpSpPr>
        <p:pic>
          <p:nvPicPr>
            <p:cNvPr id="8200" name="Picture 6" descr="abacu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381125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" descr="E:\Picture\picture.net\Compute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143000"/>
              <a:ext cx="2170113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381000" y="27559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16600" dirty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92350" y="234950"/>
            <a:ext cx="5105400" cy="1108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6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20666866">
            <a:off x="6828855" y="5951848"/>
            <a:ext cx="1566547" cy="564933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perspectiveRelaxed"/>
            <a:lightRig rig="threePt" dir="t"/>
          </a:scene3d>
          <a:sp3d extrusionH="76200" contourW="12700">
            <a:bevelT prst="relaxedInset"/>
            <a:bevelB prst="slope"/>
            <a:extrusionClr>
              <a:srgbClr val="FF0000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" action="ppaction://hlinkshowjump?jump=nextslide"/>
              </a:rPr>
              <a:t>NEXT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E:\A2I Training\New Folder\girls%20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820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>
            <a:hlinkClick r:id="" action="ppaction://hlinkshowjump?jump=nextslide"/>
          </p:cNvPr>
          <p:cNvSpPr/>
          <p:nvPr/>
        </p:nvSpPr>
        <p:spPr>
          <a:xfrm>
            <a:off x="8001000" y="5334000"/>
            <a:ext cx="1371600" cy="990600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NEXT Slide</a:t>
            </a:r>
          </a:p>
        </p:txBody>
      </p:sp>
      <p:sp>
        <p:nvSpPr>
          <p:cNvPr id="5" name="Left Arrow 4"/>
          <p:cNvSpPr/>
          <p:nvPr/>
        </p:nvSpPr>
        <p:spPr>
          <a:xfrm>
            <a:off x="8001000" y="228600"/>
            <a:ext cx="1143000" cy="1447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Click here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407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Generations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SNC</cp:lastModifiedBy>
  <cp:revision>196</cp:revision>
  <dcterms:created xsi:type="dcterms:W3CDTF">2011-03-10T03:46:17Z</dcterms:created>
  <dcterms:modified xsi:type="dcterms:W3CDTF">2020-03-17T16:30:34Z</dcterms:modified>
</cp:coreProperties>
</file>