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59" r:id="rId4"/>
    <p:sldId id="260" r:id="rId5"/>
    <p:sldId id="262" r:id="rId6"/>
    <p:sldId id="263" r:id="rId7"/>
    <p:sldId id="264" r:id="rId8"/>
    <p:sldId id="276" r:id="rId9"/>
    <p:sldId id="277" r:id="rId10"/>
    <p:sldId id="280" r:id="rId11"/>
    <p:sldId id="274" r:id="rId12"/>
    <p:sldId id="278" r:id="rId13"/>
    <p:sldId id="270" r:id="rId14"/>
    <p:sldId id="281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874AD"/>
    <a:srgbClr val="F8BAD9"/>
    <a:srgbClr val="C80207"/>
    <a:srgbClr val="B4300C"/>
    <a:srgbClr val="FF9933"/>
    <a:srgbClr val="FF6600"/>
    <a:srgbClr val="FF3300"/>
    <a:srgbClr val="C9C00D"/>
    <a:srgbClr val="CAFB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4"/>
          <p:cNvSpPr/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200" tIns="38100" rIns="76200" bIns="38100" spcCol="1270" anchor="ctr"/>
          <a:lstStyle/>
          <a:p>
            <a:pPr marL="228600" lvl="1" indent="-228600" algn="ctr" defTabSz="88900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মাল্টিমিডিয়া ক্লাসে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শিক্ষার্থীকে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838200"/>
            <a:ext cx="6019800" cy="2646878"/>
          </a:xfrm>
          <a:prstGeom prst="rect">
            <a:avLst/>
          </a:prstGeom>
          <a:solidFill>
            <a:srgbClr val="CAFBED">
              <a:alpha val="3019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2210697"/>
            <a:ext cx="8290603" cy="4647303"/>
            <a:chOff x="457200" y="914400"/>
            <a:chExt cx="8290603" cy="4647303"/>
          </a:xfrm>
        </p:grpSpPr>
        <p:pic>
          <p:nvPicPr>
            <p:cNvPr id="6" name="Picture 5" descr="1889162254111831585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0" y="914400"/>
              <a:ext cx="4937803" cy="4495800"/>
            </a:xfrm>
            <a:prstGeom prst="rect">
              <a:avLst/>
            </a:prstGeom>
          </p:spPr>
        </p:pic>
        <p:pic>
          <p:nvPicPr>
            <p:cNvPr id="7" name="Picture 6" descr="1038621yv64mh2h7b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219200"/>
              <a:ext cx="4267200" cy="43425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ontent Placeholder 1"/>
          <p:cNvSpPr txBox="1">
            <a:spLocks/>
          </p:cNvSpPr>
          <p:nvPr/>
        </p:nvSpPr>
        <p:spPr>
          <a:xfrm>
            <a:off x="0" y="1981200"/>
            <a:ext cx="9144000" cy="4876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852678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কেলভিনের বিবৃতিঃ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কোনো বস্তুকে এর পারিপার্শ্বের শীতলতম অংশ হতে অধিকতর শীতল করে শক্তির অবিরাম সরবারহ পাওয়া সম্ভব নয়।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852678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ক্লসিয়াসের বিবৃতিঃ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বাইরের শক্তির সাহায্য ছাড়া কোনো স্বয়ংক্রিয় যন্ত্রের পক্ষে নিম্ন উষ্ণতার বস্তু হতে উচ্চতর  উষ্ণতার বস্তুতে তাপের স্হানান্তর করা সম্ভব নয়।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তাপগতিবিদ্যার দ্বিতীয় সূত্রঃ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276600"/>
            <a:ext cx="9144000" cy="3581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প্রত্যাবর্তী ও অপ্রত্যাবর্তী প্রক্রিয়ার পার্থক্য লিখ।</a:t>
            </a:r>
          </a:p>
        </p:txBody>
      </p:sp>
      <p:sp>
        <p:nvSpPr>
          <p:cNvPr id="15" name="Flowchart: Punched Tape 14"/>
          <p:cNvSpPr/>
          <p:nvPr/>
        </p:nvSpPr>
        <p:spPr>
          <a:xfrm>
            <a:off x="2286000" y="762000"/>
            <a:ext cx="6858000" cy="16002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7C1_36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1444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76200" y="3505200"/>
            <a:ext cx="8991600" cy="3124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তাপগতিবিদ্যার প্রথম সূত্র ব্যবহার করে তাপ অভ্যন্তরীণ শক্তি ও কাজের মধ্যে সম্পর্ক স্হাপন কর।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4689geniu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22860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ular Callout 4"/>
          <p:cNvSpPr/>
          <p:nvPr/>
        </p:nvSpPr>
        <p:spPr>
          <a:xfrm>
            <a:off x="2362200" y="990600"/>
            <a:ext cx="6781800" cy="1371600"/>
          </a:xfrm>
          <a:prstGeom prst="wedgeRect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imated_cog_bra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1150" cy="17621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0"/>
            <a:ext cx="75438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ব্যবস্থা দ্বারা সম্পাদিত কাজের পরিমাণ নির্ভর করে –</a:t>
            </a:r>
          </a:p>
          <a:p>
            <a:pPr marL="571500" indent="-571500">
              <a:buAutoNum type="romanLcParenBoth"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আদি অবস্থার উপর </a:t>
            </a:r>
          </a:p>
          <a:p>
            <a:pPr marL="571500" indent="-571500">
              <a:buAutoNum type="romanLcParenBoth"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চূড়ান্ত অবস্থার উপর </a:t>
            </a:r>
          </a:p>
          <a:p>
            <a:pPr marL="571500" indent="-571500">
              <a:buFontTx/>
              <a:buAutoNum type="romanLcParenBoth"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আদি ও চূড়ান্ত অবস্থার মধ্যবর্তী পথের উপর </a:t>
            </a:r>
          </a:p>
          <a:p>
            <a:pPr marL="571500" indent="-571500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কোনটি সঠিক? 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(ii)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(ii)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(iii)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(ii)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(iii)</a:t>
            </a:r>
          </a:p>
          <a:p>
            <a:pPr marL="571500" indent="-571500"/>
            <a:endParaRPr lang="bn-BD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কোন সিস্টেমে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800J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তাপ সরবরাহ করায়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1200J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কাজ সম্পাদন করে, তবে অন্তঃস্থ শক্তির পরিবর্তন কত?</a:t>
            </a:r>
          </a:p>
          <a:p>
            <a:pPr marL="571500" indent="-571500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2000J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(খ)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400J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-400J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1200J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Pisgah_Home_Historic_District,_Highland_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76200" y="762000"/>
            <a:ext cx="2641600" cy="2057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1" name="Flowchart: Multidocument 40"/>
          <p:cNvSpPr/>
          <p:nvPr/>
        </p:nvSpPr>
        <p:spPr>
          <a:xfrm>
            <a:off x="2362200" y="838200"/>
            <a:ext cx="6781800" cy="1295400"/>
          </a:xfrm>
          <a:prstGeom prst="flowChartMulti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8600" y="3505200"/>
            <a:ext cx="8763000" cy="3200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682625" indent="-565150"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দেখাও যে, অপ্রত্যাবর্তী 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ব্যবস্থার এনট্রপি সর্বদা বৃদ্ধি পায়।</a:t>
            </a:r>
          </a:p>
          <a:p>
            <a:pPr marL="682625" indent="-565150"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দেখাও যে, প্রত্যাবর্তী প্রক্রিয়ায় এনট্রপি স্থির থাকে; কিন্তু অপ্রত্যাবর্তী প্রক্রিয়ায় এনট্রপি বৃদ্ধি পায়।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3400" y="3810000"/>
            <a:ext cx="6705600" cy="3570208"/>
          </a:xfrm>
          <a:prstGeom prst="rect">
            <a:avLst/>
          </a:prstGeom>
          <a:solidFill>
            <a:srgbClr val="CAFBED">
              <a:alpha val="23922"/>
            </a:srgb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BD" sz="13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ধন্যবাদ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49DE-BAF3-4EB6-90F7-F4E68BCAB93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8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0" y="1"/>
            <a:ext cx="9110256" cy="152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  </a:t>
            </a:r>
            <a:r>
              <a:rPr kumimoji="0" lang="bn-IN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শিক্ষক পরিচিতি</a:t>
            </a:r>
            <a:endParaRPr kumimoji="0" lang="en-AU" sz="1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 descr="p5628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639279"/>
            <a:ext cx="2374103" cy="2856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0" y="1714488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‡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gvt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mvBdzj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Bmjvg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angaSagarMJ" pitchFamily="2" charset="0"/>
              <a:cs typeface="SolaimanLipi" pitchFamily="65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cÖfvlK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,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c`v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_©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weÁvb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angaSagarMJ" pitchFamily="2" charset="0"/>
              <a:cs typeface="SolaimanLipi" pitchFamily="65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‡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evqvwjqv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evRvi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Avwjg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gv`ªvmv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GangaSagarMJ" pitchFamily="2" charset="0"/>
              <a:cs typeface="SolaimanLipi" pitchFamily="65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Djøvcvov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,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wmivRMÄ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|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‡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gvevBj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 : 01722 562843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B‡gBj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GangaSagarMJ" pitchFamily="2" charset="0"/>
                <a:cs typeface="SolaimanLipi" pitchFamily="65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saifa9787@gmail.com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4893647"/>
          </a:xfrm>
          <a:prstGeom prst="rect">
            <a:avLst/>
          </a:prstGeom>
          <a:gradFill flip="none" rotWithShape="1">
            <a:gsLst>
              <a:gs pos="5400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endParaRPr lang="bn-BD" sz="66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দ্বাদশ</a:t>
            </a:r>
          </a:p>
          <a:p>
            <a:pPr lvl="1" algn="ctr">
              <a:buFont typeface="Arial" pitchFamily="34" charset="0"/>
              <a:buChar char="•"/>
            </a:pPr>
            <a:r>
              <a:rPr lang="bn-BD" sz="6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পদার্থবিজ্ঞান (২য় পত্র)</a:t>
            </a:r>
            <a:endParaRPr lang="en-US" sz="6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lvl="1" algn="ctr">
              <a:buFont typeface="Arial" pitchFamily="34" charset="0"/>
              <a:buChar char="•"/>
            </a:pP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তাপগতিবিদ্যা  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 কিছু ছবি দেখি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it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6837"/>
            <a:ext cx="5486400" cy="3191164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800600"/>
            <a:ext cx="3657600" cy="2057400"/>
          </a:xfrm>
          <a:prstGeom prst="rect">
            <a:avLst/>
          </a:prstGeom>
        </p:spPr>
      </p:pic>
      <p:pic>
        <p:nvPicPr>
          <p:cNvPr id="12" name="Picture 11" descr="670px-Learn-About-the-Subject-of-Thermodynamics-As-Applied-to-Chemical-Reactions-Step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4400"/>
            <a:ext cx="4300449" cy="296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419600" y="990600"/>
            <a:ext cx="4724400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</a:rPr>
              <a:t>তোমরা কি বলতে পার </a:t>
            </a:r>
          </a:p>
          <a:p>
            <a:pPr algn="ctr"/>
            <a:r>
              <a:rPr lang="bn-BD" sz="2400" b="1" dirty="0" smtClean="0">
                <a:solidFill>
                  <a:srgbClr val="FF0000"/>
                </a:solidFill>
              </a:rPr>
              <a:t>তাপগতিবিদ্যা কী?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" descr="H:\download picture\VdcV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1" y="1828801"/>
            <a:ext cx="3429000" cy="2927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1" y="0"/>
            <a:ext cx="5334000" cy="9098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533400" y="1143000"/>
            <a:ext cx="3505200" cy="838200"/>
          </a:xfrm>
          <a:prstGeom prst="downArrowCallou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381000" y="2209800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624078" indent="-51435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তাপমাত্রা ধারনা ব্যাখ্যা করতে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24078" indent="-51435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তাপগতিবিদ্যার সংজ্ঞা বলতে পারবে।</a:t>
            </a:r>
          </a:p>
          <a:p>
            <a:pPr marL="624078" indent="-51435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তাপমাত্রার বিভিন্ন স্কেলের সম্পর্ক ব্যাখ্যা করতে পারবে।</a:t>
            </a:r>
            <a:endParaRPr kumimoji="0" lang="bn-BD" sz="4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624078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তাপগতিবিদ্যার প্রথম সূত্র ব্যাখ্যা করতে পারবে।</a:t>
            </a:r>
          </a:p>
          <a:p>
            <a:pPr marL="624078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তাপগতিবিদ্যার দ্বিতীয় সূত্র ব্যাখ্যা করতে পারবে।</a:t>
            </a:r>
          </a:p>
          <a:p>
            <a:pPr marL="624078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তাপমাত্রা ও তাপগতিবিদ্যার সংজ্ঞা </a:t>
            </a:r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0" y="1066800"/>
            <a:ext cx="9144000" cy="2133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তাপমাত্রার ধারণাঃ-তাপমাত্রা হচ্ছে বস্তুর তাপীয় অবস্থা যা নির্ধারণ করে বস্তুটিকে অন্য বস্তুর তাপীয় সংস্পর্শে রাখলে তাপ দেবে না নেবে।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995678"/>
            <a:ext cx="9144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পদার্থবিজ্ঞানের যে শাখায় তাপের সাথে শক্তি ও কাজের সম্পর্ক নিয়ে আলোচনা করা হয় তাকে তাপগতিবদ্যা বলে।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04800" y="1752600"/>
            <a:ext cx="7315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IE" sz="2700" dirty="0">
              <a:latin typeface="Lucida Sans Unicode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তাপমাত্রার বিভিন্ন স্কেলের সম্পর্ক</a:t>
            </a:r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0" y="914400"/>
            <a:ext cx="4648200" cy="5943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4400" b="0" dirty="0" smtClean="0"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সেলসিয়াস</a:t>
            </a:r>
            <a:r>
              <a:rPr lang="bn-BD" sz="4400" b="0" dirty="0" smtClean="0"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, ফারেনহাইট বা কেলভিন স্কেলের যেকোন একটিতে প্রাপ্ত তাপমাত্রার মান অন্য স্কেলে কী হবে তা নিচের সম্পর্কের সাহায্যে নির্ণয় করা যায়</a:t>
            </a:r>
            <a:r>
              <a:rPr lang="en-US" sz="4400" b="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/>
            </a:r>
            <a:br>
              <a:rPr lang="en-US" sz="4400" b="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</a:br>
            <a:endParaRPr lang="en-US" sz="4400" b="0" dirty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4100" y="5867400"/>
            <a:ext cx="41275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16" name="Picture 15" descr="6a00d8341c9c1053ef0134867b5e5d970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914400"/>
            <a:ext cx="4267200" cy="47244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495800" y="1600200"/>
            <a:ext cx="4572000" cy="5181600"/>
            <a:chOff x="457200" y="2743200"/>
            <a:chExt cx="8229600" cy="3124200"/>
          </a:xfrm>
        </p:grpSpPr>
        <p:pic>
          <p:nvPicPr>
            <p:cNvPr id="29" name="Picture 28" descr="thermo1.gif"/>
            <p:cNvPicPr>
              <a:picLocks noChangeAspect="1"/>
            </p:cNvPicPr>
            <p:nvPr/>
          </p:nvPicPr>
          <p:blipFill>
            <a:blip r:embed="rId2"/>
            <a:srcRect b="30508"/>
            <a:stretch>
              <a:fillRect/>
            </a:stretch>
          </p:blipFill>
          <p:spPr>
            <a:xfrm>
              <a:off x="457200" y="2743200"/>
              <a:ext cx="8229600" cy="3124200"/>
            </a:xfrm>
            <a:prstGeom prst="rect">
              <a:avLst/>
            </a:prstGeom>
          </p:spPr>
        </p:pic>
        <p:grpSp>
          <p:nvGrpSpPr>
            <p:cNvPr id="30" name="Group 12"/>
            <p:cNvGrpSpPr/>
            <p:nvPr/>
          </p:nvGrpSpPr>
          <p:grpSpPr>
            <a:xfrm>
              <a:off x="4419600" y="3810000"/>
              <a:ext cx="381000" cy="428625"/>
              <a:chOff x="6019800" y="1600200"/>
              <a:chExt cx="381000" cy="42862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019800" y="1600200"/>
                <a:ext cx="381000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86475" y="1600200"/>
                <a:ext cx="238125" cy="4286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3" name="Content Placeholder 1"/>
          <p:cNvSpPr txBox="1">
            <a:spLocks/>
          </p:cNvSpPr>
          <p:nvPr/>
        </p:nvSpPr>
        <p:spPr>
          <a:xfrm>
            <a:off x="0" y="1143000"/>
            <a:ext cx="4419600" cy="5715000"/>
          </a:xfrm>
          <a:prstGeom prst="rect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যান্ত্রিক শক্তি তথা কাজকে তাপে বা তাপ শক্তিকে কাজে তথা যান্ত্রিক শক্তিতে রূপান্তরিত করা হলে যান্ত্রিক শক্তি ও তাপ পরস্পরের সমানুপাতিক।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bn-BD" sz="6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bn-BD" sz="6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457200" y="0"/>
            <a:ext cx="7848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তাপগতিবিদ্যার প্রথম সূত্রঃ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hermo2.gif"/>
          <p:cNvPicPr>
            <a:picLocks noChangeAspect="1"/>
          </p:cNvPicPr>
          <p:nvPr/>
        </p:nvPicPr>
        <p:blipFill>
          <a:blip r:embed="rId2"/>
          <a:srcRect b="31111"/>
          <a:stretch>
            <a:fillRect/>
          </a:stretch>
        </p:blipFill>
        <p:spPr>
          <a:xfrm>
            <a:off x="-1" y="1828800"/>
            <a:ext cx="4534525" cy="5029200"/>
          </a:xfrm>
          <a:prstGeom prst="rect">
            <a:avLst/>
          </a:prstGeom>
        </p:spPr>
      </p:pic>
      <p:sp>
        <p:nvSpPr>
          <p:cNvPr id="27" name="Content Placeholder 1"/>
          <p:cNvSpPr txBox="1">
            <a:spLocks/>
          </p:cNvSpPr>
          <p:nvPr/>
        </p:nvSpPr>
        <p:spPr>
          <a:xfrm>
            <a:off x="4495800" y="1447800"/>
            <a:ext cx="4648200" cy="5410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bn-BD" sz="5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BD" sz="4800" b="1" i="0" u="none" strike="noStrike" kern="120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কর্নোর</a:t>
            </a:r>
            <a:r>
              <a:rPr kumimoji="0" lang="bn-BD" sz="4800" b="1" i="0" u="none" strike="noStrike" kern="1200" cap="none" spc="0" normalizeH="0" baseline="0" noProof="0" dirty="0" smtClean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1" i="0" u="none" strike="noStrike" kern="120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বিবৃতিঃ </a:t>
            </a:r>
            <a:r>
              <a:rPr kumimoji="0" lang="bn-BD" sz="4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কোনো নির্দিষ্ট পরিমাণ তাপশক্তিতে সম্পূর্ণরূপে যান্ত্রিক শক্তিতে রূপান্তরে সক্ষম এমন যন্ত্র নির্মাণ সম্ভব নয়।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প্ল্যাঙ্কের বিবৃতিঃ </a:t>
            </a:r>
            <a:r>
              <a:rPr kumimoji="0" lang="bn-BD" sz="4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 কোনো ইঞ্জিন তৈরি করা সম্ভব নয় ,যেটা কোনো বস্তু থেকে তাপ গ্রহন করে অবিরাম কাজে পরিণত করবে অথচ পরিবেশের কোনো পরিবর্তন হবে না</a:t>
            </a:r>
            <a:r>
              <a:rPr kumimoji="0" lang="bn-BD" sz="4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endParaRPr kumimoji="0" lang="bn-BD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তাপগতিবিদ্যার দ্বিতীয় সূত্রঃ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1137</TotalTime>
  <Words>451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Slide 2</vt:lpstr>
      <vt:lpstr>Slide 3</vt:lpstr>
      <vt:lpstr>Slide 4</vt:lpstr>
      <vt:lpstr>Slide 5</vt:lpstr>
      <vt:lpstr>Slide 6</vt:lpstr>
      <vt:lpstr>সেলসিয়াস, ফারেনহাইট বা কেলভিন স্কেলের যেকোন একটিতে প্রাপ্ত তাপমাত্রার মান অন্য স্কেলে কী হবে তা নিচের সম্পর্কের সাহায্যে নির্ণয় করা যায়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One Tech</cp:lastModifiedBy>
  <cp:revision>199</cp:revision>
  <dcterms:created xsi:type="dcterms:W3CDTF">2006-08-16T00:00:00Z</dcterms:created>
  <dcterms:modified xsi:type="dcterms:W3CDTF">2020-03-17T07:35:20Z</dcterms:modified>
</cp:coreProperties>
</file>