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2" r:id="rId3"/>
    <p:sldId id="274" r:id="rId4"/>
    <p:sldId id="273" r:id="rId5"/>
    <p:sldId id="261" r:id="rId6"/>
    <p:sldId id="262" r:id="rId7"/>
    <p:sldId id="264" r:id="rId8"/>
    <p:sldId id="275" r:id="rId9"/>
    <p:sldId id="265" r:id="rId10"/>
    <p:sldId id="266" r:id="rId11"/>
    <p:sldId id="267" r:id="rId12"/>
    <p:sldId id="269" r:id="rId13"/>
    <p:sldId id="270"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85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FB49DC-DC9A-498A-BAFD-7E80301A522B}" type="datetimeFigureOut">
              <a:rPr lang="en-US" smtClean="0"/>
              <a:t>12-Mar-20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DF20EA-A930-437E-93DC-E1EDBAE86D3E}" type="slidenum">
              <a:rPr lang="en-US" smtClean="0"/>
              <a:t>‹#›</a:t>
            </a:fld>
            <a:endParaRPr lang="en-US"/>
          </a:p>
        </p:txBody>
      </p:sp>
    </p:spTree>
    <p:extLst>
      <p:ext uri="{BB962C8B-B14F-4D97-AF65-F5344CB8AC3E}">
        <p14:creationId xmlns:p14="http://schemas.microsoft.com/office/powerpoint/2010/main" val="2056349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FB49DC-DC9A-498A-BAFD-7E80301A522B}" type="datetimeFigureOut">
              <a:rPr lang="en-US" smtClean="0"/>
              <a:t>12-Mar-20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DF20EA-A930-437E-93DC-E1EDBAE86D3E}" type="slidenum">
              <a:rPr lang="en-US" smtClean="0"/>
              <a:t>‹#›</a:t>
            </a:fld>
            <a:endParaRPr lang="en-US"/>
          </a:p>
        </p:txBody>
      </p:sp>
    </p:spTree>
    <p:extLst>
      <p:ext uri="{BB962C8B-B14F-4D97-AF65-F5344CB8AC3E}">
        <p14:creationId xmlns:p14="http://schemas.microsoft.com/office/powerpoint/2010/main" val="3846593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FB49DC-DC9A-498A-BAFD-7E80301A522B}" type="datetimeFigureOut">
              <a:rPr lang="en-US" smtClean="0"/>
              <a:t>12-Mar-20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DF20EA-A930-437E-93DC-E1EDBAE86D3E}" type="slidenum">
              <a:rPr lang="en-US" smtClean="0"/>
              <a:t>‹#›</a:t>
            </a:fld>
            <a:endParaRPr lang="en-US"/>
          </a:p>
        </p:txBody>
      </p:sp>
    </p:spTree>
    <p:extLst>
      <p:ext uri="{BB962C8B-B14F-4D97-AF65-F5344CB8AC3E}">
        <p14:creationId xmlns:p14="http://schemas.microsoft.com/office/powerpoint/2010/main" val="2267916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FB49DC-DC9A-498A-BAFD-7E80301A522B}" type="datetimeFigureOut">
              <a:rPr lang="en-US" smtClean="0"/>
              <a:t>12-Mar-20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DF20EA-A930-437E-93DC-E1EDBAE86D3E}" type="slidenum">
              <a:rPr lang="en-US" smtClean="0"/>
              <a:t>‹#›</a:t>
            </a:fld>
            <a:endParaRPr lang="en-US"/>
          </a:p>
        </p:txBody>
      </p:sp>
    </p:spTree>
    <p:extLst>
      <p:ext uri="{BB962C8B-B14F-4D97-AF65-F5344CB8AC3E}">
        <p14:creationId xmlns:p14="http://schemas.microsoft.com/office/powerpoint/2010/main" val="771328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FB49DC-DC9A-498A-BAFD-7E80301A522B}" type="datetimeFigureOut">
              <a:rPr lang="en-US" smtClean="0"/>
              <a:t>12-Mar-20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DF20EA-A930-437E-93DC-E1EDBAE86D3E}" type="slidenum">
              <a:rPr lang="en-US" smtClean="0"/>
              <a:t>‹#›</a:t>
            </a:fld>
            <a:endParaRPr lang="en-US"/>
          </a:p>
        </p:txBody>
      </p:sp>
    </p:spTree>
    <p:extLst>
      <p:ext uri="{BB962C8B-B14F-4D97-AF65-F5344CB8AC3E}">
        <p14:creationId xmlns:p14="http://schemas.microsoft.com/office/powerpoint/2010/main" val="1556509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FB49DC-DC9A-498A-BAFD-7E80301A522B}" type="datetimeFigureOut">
              <a:rPr lang="en-US" smtClean="0"/>
              <a:t>12-Mar-20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DF20EA-A930-437E-93DC-E1EDBAE86D3E}" type="slidenum">
              <a:rPr lang="en-US" smtClean="0"/>
              <a:t>‹#›</a:t>
            </a:fld>
            <a:endParaRPr lang="en-US"/>
          </a:p>
        </p:txBody>
      </p:sp>
    </p:spTree>
    <p:extLst>
      <p:ext uri="{BB962C8B-B14F-4D97-AF65-F5344CB8AC3E}">
        <p14:creationId xmlns:p14="http://schemas.microsoft.com/office/powerpoint/2010/main" val="3322201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FB49DC-DC9A-498A-BAFD-7E80301A522B}" type="datetimeFigureOut">
              <a:rPr lang="en-US" smtClean="0"/>
              <a:t>12-Mar-20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DF20EA-A930-437E-93DC-E1EDBAE86D3E}" type="slidenum">
              <a:rPr lang="en-US" smtClean="0"/>
              <a:t>‹#›</a:t>
            </a:fld>
            <a:endParaRPr lang="en-US"/>
          </a:p>
        </p:txBody>
      </p:sp>
    </p:spTree>
    <p:extLst>
      <p:ext uri="{BB962C8B-B14F-4D97-AF65-F5344CB8AC3E}">
        <p14:creationId xmlns:p14="http://schemas.microsoft.com/office/powerpoint/2010/main" val="609298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FB49DC-DC9A-498A-BAFD-7E80301A522B}" type="datetimeFigureOut">
              <a:rPr lang="en-US" smtClean="0"/>
              <a:t>12-Mar-20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DF20EA-A930-437E-93DC-E1EDBAE86D3E}" type="slidenum">
              <a:rPr lang="en-US" smtClean="0"/>
              <a:t>‹#›</a:t>
            </a:fld>
            <a:endParaRPr lang="en-US"/>
          </a:p>
        </p:txBody>
      </p:sp>
    </p:spTree>
    <p:extLst>
      <p:ext uri="{BB962C8B-B14F-4D97-AF65-F5344CB8AC3E}">
        <p14:creationId xmlns:p14="http://schemas.microsoft.com/office/powerpoint/2010/main" val="657987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FB49DC-DC9A-498A-BAFD-7E80301A522B}" type="datetimeFigureOut">
              <a:rPr lang="en-US" smtClean="0"/>
              <a:t>12-Mar-20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DF20EA-A930-437E-93DC-E1EDBAE86D3E}" type="slidenum">
              <a:rPr lang="en-US" smtClean="0"/>
              <a:t>‹#›</a:t>
            </a:fld>
            <a:endParaRPr lang="en-US"/>
          </a:p>
        </p:txBody>
      </p:sp>
    </p:spTree>
    <p:extLst>
      <p:ext uri="{BB962C8B-B14F-4D97-AF65-F5344CB8AC3E}">
        <p14:creationId xmlns:p14="http://schemas.microsoft.com/office/powerpoint/2010/main" val="2296021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FB49DC-DC9A-498A-BAFD-7E80301A522B}" type="datetimeFigureOut">
              <a:rPr lang="en-US" smtClean="0"/>
              <a:t>12-Mar-20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DF20EA-A930-437E-93DC-E1EDBAE86D3E}" type="slidenum">
              <a:rPr lang="en-US" smtClean="0"/>
              <a:t>‹#›</a:t>
            </a:fld>
            <a:endParaRPr lang="en-US"/>
          </a:p>
        </p:txBody>
      </p:sp>
    </p:spTree>
    <p:extLst>
      <p:ext uri="{BB962C8B-B14F-4D97-AF65-F5344CB8AC3E}">
        <p14:creationId xmlns:p14="http://schemas.microsoft.com/office/powerpoint/2010/main" val="564604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FB49DC-DC9A-498A-BAFD-7E80301A522B}" type="datetimeFigureOut">
              <a:rPr lang="en-US" smtClean="0"/>
              <a:t>12-Mar-20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DF20EA-A930-437E-93DC-E1EDBAE86D3E}" type="slidenum">
              <a:rPr lang="en-US" smtClean="0"/>
              <a:t>‹#›</a:t>
            </a:fld>
            <a:endParaRPr lang="en-US"/>
          </a:p>
        </p:txBody>
      </p:sp>
    </p:spTree>
    <p:extLst>
      <p:ext uri="{BB962C8B-B14F-4D97-AF65-F5344CB8AC3E}">
        <p14:creationId xmlns:p14="http://schemas.microsoft.com/office/powerpoint/2010/main" val="1994068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FB49DC-DC9A-498A-BAFD-7E80301A522B}" type="datetimeFigureOut">
              <a:rPr lang="en-US" smtClean="0"/>
              <a:t>12-Mar-20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DF20EA-A930-437E-93DC-E1EDBAE86D3E}" type="slidenum">
              <a:rPr lang="en-US" smtClean="0"/>
              <a:t>‹#›</a:t>
            </a:fld>
            <a:endParaRPr lang="en-US"/>
          </a:p>
        </p:txBody>
      </p:sp>
    </p:spTree>
    <p:extLst>
      <p:ext uri="{BB962C8B-B14F-4D97-AF65-F5344CB8AC3E}">
        <p14:creationId xmlns:p14="http://schemas.microsoft.com/office/powerpoint/2010/main" val="1769219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1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ln w="76200"/>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 name="Rectangle 1"/>
          <p:cNvSpPr/>
          <p:nvPr/>
        </p:nvSpPr>
        <p:spPr>
          <a:xfrm>
            <a:off x="4129088" y="5092474"/>
            <a:ext cx="4014788" cy="105115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smtClean="0">
                <a:solidFill>
                  <a:schemeClr val="tx1"/>
                </a:solidFill>
                <a:latin typeface="Nikosh ban"/>
              </a:rPr>
              <a:t>স্বাগতম </a:t>
            </a:r>
            <a:endParaRPr lang="en-US" sz="4800" dirty="0">
              <a:solidFill>
                <a:schemeClr val="tx1"/>
              </a:solidFill>
              <a:latin typeface="Nikosh ban"/>
            </a:endParaRPr>
          </a:p>
        </p:txBody>
      </p:sp>
      <p:sp>
        <p:nvSpPr>
          <p:cNvPr id="4" name="Oval 3"/>
          <p:cNvSpPr/>
          <p:nvPr/>
        </p:nvSpPr>
        <p:spPr>
          <a:xfrm>
            <a:off x="3743326" y="518674"/>
            <a:ext cx="4786312" cy="3296088"/>
          </a:xfrm>
          <a:prstGeom prst="ellipse">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17001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w="76200"/>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6" name="Picture 5" descr="D:\New folder (2)\kgjgjjghj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44180" y="557199"/>
            <a:ext cx="2711228" cy="180748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grpSp>
        <p:nvGrpSpPr>
          <p:cNvPr id="3" name="Group 2"/>
          <p:cNvGrpSpPr/>
          <p:nvPr/>
        </p:nvGrpSpPr>
        <p:grpSpPr>
          <a:xfrm>
            <a:off x="1471613" y="442453"/>
            <a:ext cx="3471863" cy="1922232"/>
            <a:chOff x="1471613" y="442453"/>
            <a:chExt cx="3471863" cy="1922232"/>
          </a:xfrm>
        </p:grpSpPr>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71613" y="442453"/>
              <a:ext cx="1622653" cy="192223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91972" y="442453"/>
              <a:ext cx="1751504" cy="192223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grpSp>
      <p:sp>
        <p:nvSpPr>
          <p:cNvPr id="8" name="Rectangle 7"/>
          <p:cNvSpPr/>
          <p:nvPr/>
        </p:nvSpPr>
        <p:spPr>
          <a:xfrm>
            <a:off x="1514476" y="2628873"/>
            <a:ext cx="3429000" cy="67151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NikoshBAN" panose="02000000000000000000" pitchFamily="2" charset="0"/>
                <a:cs typeface="NikoshBAN" panose="02000000000000000000" pitchFamily="2" charset="0"/>
              </a:rPr>
              <a:t>সিডি ও ডিভিডি </a:t>
            </a:r>
            <a:endParaRPr lang="en-US" sz="2400" dirty="0">
              <a:solidFill>
                <a:schemeClr val="tx1"/>
              </a:solidFill>
              <a:latin typeface="NikoshBAN" panose="02000000000000000000" pitchFamily="2" charset="0"/>
              <a:cs typeface="NikoshBAN" panose="02000000000000000000" pitchFamily="2" charset="0"/>
            </a:endParaRPr>
          </a:p>
        </p:txBody>
      </p:sp>
      <p:sp>
        <p:nvSpPr>
          <p:cNvPr id="9" name="Rectangle 8"/>
          <p:cNvSpPr/>
          <p:nvPr/>
        </p:nvSpPr>
        <p:spPr>
          <a:xfrm>
            <a:off x="814388" y="3757612"/>
            <a:ext cx="4414837" cy="2243138"/>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NikoshBAN" panose="02000000000000000000" pitchFamily="2" charset="0"/>
                <a:cs typeface="NikoshBAN" panose="02000000000000000000" pitchFamily="2" charset="0"/>
              </a:rPr>
              <a:t>এটিও তথ্য সংরক্ষণের কাজে ব্যবহার হয়। সিডি ও ডিভিডি দেখতে একই রকমের। তথ্য ধারণক্ষমতার দিক দিয়ে সিডির তুলনায় ডিভিডি অনেক ক্ষমতাশালী। </a:t>
            </a:r>
            <a:endParaRPr lang="en-US" sz="2400" dirty="0">
              <a:solidFill>
                <a:schemeClr val="tx1"/>
              </a:solidFill>
              <a:latin typeface="NikoshBAN" panose="02000000000000000000" pitchFamily="2" charset="0"/>
              <a:cs typeface="NikoshBAN" panose="02000000000000000000" pitchFamily="2" charset="0"/>
            </a:endParaRPr>
          </a:p>
        </p:txBody>
      </p:sp>
      <p:sp>
        <p:nvSpPr>
          <p:cNvPr id="10" name="Rectangle 9"/>
          <p:cNvSpPr/>
          <p:nvPr/>
        </p:nvSpPr>
        <p:spPr>
          <a:xfrm>
            <a:off x="7744180" y="2628873"/>
            <a:ext cx="2914650" cy="671512"/>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NikoshBAN" panose="02000000000000000000" pitchFamily="2" charset="0"/>
                <a:cs typeface="NikoshBAN" panose="02000000000000000000" pitchFamily="2" charset="0"/>
              </a:rPr>
              <a:t>মেমোরি কার্ড </a:t>
            </a:r>
            <a:endParaRPr lang="en-US" sz="2400" dirty="0">
              <a:solidFill>
                <a:schemeClr val="tx1"/>
              </a:solidFill>
              <a:latin typeface="NikoshBAN" panose="02000000000000000000" pitchFamily="2" charset="0"/>
              <a:cs typeface="NikoshBAN" panose="02000000000000000000" pitchFamily="2" charset="0"/>
            </a:endParaRPr>
          </a:p>
        </p:txBody>
      </p:sp>
      <p:sp>
        <p:nvSpPr>
          <p:cNvPr id="11" name="Rectangle 10"/>
          <p:cNvSpPr/>
          <p:nvPr/>
        </p:nvSpPr>
        <p:spPr>
          <a:xfrm>
            <a:off x="5929313" y="3757612"/>
            <a:ext cx="5657850" cy="2193316"/>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NikoshBAN" panose="02000000000000000000" pitchFamily="2" charset="0"/>
                <a:cs typeface="NikoshBAN" panose="02000000000000000000" pitchFamily="2" charset="0"/>
              </a:rPr>
              <a:t>বর্তমানে তথ্য সংরক্ষণের জন্য এক ধরনের মাইক্রোচিপ সংযুক্ত কার্ড ব্যবহার করা হয়। এগুলোর নাম মেমোরি কার্ড। মেমোরি কার্ডেও অনেক তথ্য সংরক্ষণ করা যায়। মোবাইল ফোনে এগুলোর ব্যাপক ব্যবহার লক্ষ করা যায়। </a:t>
            </a:r>
            <a:endParaRPr lang="en-US" sz="24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5518354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0-#ppt_w/2"/>
                                          </p:val>
                                        </p:tav>
                                        <p:tav tm="100000">
                                          <p:val>
                                            <p:strVal val="#ppt_x"/>
                                          </p:val>
                                        </p:tav>
                                      </p:tavLst>
                                    </p:anim>
                                    <p:anim calcmode="lin" valueType="num">
                                      <p:cBhvr additive="base">
                                        <p:cTn id="14"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1+#ppt_w/2"/>
                                          </p:val>
                                        </p:tav>
                                        <p:tav tm="100000">
                                          <p:val>
                                            <p:strVal val="#ppt_x"/>
                                          </p:val>
                                        </p:tav>
                                      </p:tavLst>
                                    </p:anim>
                                    <p:anim calcmode="lin" valueType="num">
                                      <p:cBhvr additive="base">
                                        <p:cTn id="20"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0-#ppt_w/2"/>
                                          </p:val>
                                        </p:tav>
                                        <p:tav tm="100000">
                                          <p:val>
                                            <p:strVal val="#ppt_x"/>
                                          </p:val>
                                        </p:tav>
                                      </p:tavLst>
                                    </p:anim>
                                    <p:anim calcmode="lin" valueType="num">
                                      <p:cBhvr additive="base">
                                        <p:cTn id="26"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0-#ppt_w/2"/>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1+#ppt_w/2"/>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ln w="76200"/>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 name="Rectangle 1"/>
          <p:cNvSpPr/>
          <p:nvPr/>
        </p:nvSpPr>
        <p:spPr>
          <a:xfrm>
            <a:off x="4389476" y="366354"/>
            <a:ext cx="3122023" cy="111034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solidFill>
                  <a:schemeClr val="tx1"/>
                </a:solidFill>
                <a:latin typeface="NikoshBAN" panose="02000000000000000000" pitchFamily="2" charset="0"/>
                <a:cs typeface="NikoshBAN" panose="02000000000000000000" pitchFamily="2" charset="0"/>
              </a:rPr>
              <a:t>দলীয় কাজ- </a:t>
            </a:r>
            <a:endParaRPr lang="en-US" sz="3600" dirty="0">
              <a:solidFill>
                <a:schemeClr val="tx1"/>
              </a:solidFill>
              <a:latin typeface="NikoshBAN" panose="02000000000000000000" pitchFamily="2" charset="0"/>
              <a:cs typeface="NikoshBAN" panose="02000000000000000000" pitchFamily="2" charset="0"/>
            </a:endParaRPr>
          </a:p>
        </p:txBody>
      </p:sp>
      <p:sp>
        <p:nvSpPr>
          <p:cNvPr id="4" name="Rectangle 3"/>
          <p:cNvSpPr/>
          <p:nvPr/>
        </p:nvSpPr>
        <p:spPr>
          <a:xfrm>
            <a:off x="899652" y="2241755"/>
            <a:ext cx="10604090" cy="3030333"/>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a:solidFill>
                  <a:schemeClr val="tx1"/>
                </a:solidFill>
                <a:latin typeface="NikoshBAN" panose="02000000000000000000" pitchFamily="2" charset="0"/>
                <a:cs typeface="NikoshBAN" panose="02000000000000000000" pitchFamily="2" charset="0"/>
              </a:rPr>
              <a:t>তথ্য সংরক্ষণের জন্য সিডি, ডিভিডি, পেনড্রাইভ অথবা মেমোরি কার্ডের মধ্যে কোনটি বেশি উপযোগী </a:t>
            </a:r>
            <a:r>
              <a:rPr lang="bn-IN" sz="4000" dirty="0" smtClean="0">
                <a:solidFill>
                  <a:schemeClr val="tx1"/>
                </a:solidFill>
                <a:latin typeface="NikoshBAN" panose="02000000000000000000" pitchFamily="2" charset="0"/>
                <a:cs typeface="NikoshBAN" panose="02000000000000000000" pitchFamily="2" charset="0"/>
              </a:rPr>
              <a:t>দলে আলোচনা করে খাতায় লিখ। </a:t>
            </a:r>
            <a:endParaRPr lang="bn-IN" sz="40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7951773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ln w="76200"/>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 name="Rectangle 1"/>
          <p:cNvSpPr/>
          <p:nvPr/>
        </p:nvSpPr>
        <p:spPr>
          <a:xfrm>
            <a:off x="4268289" y="358411"/>
            <a:ext cx="3200400" cy="467499"/>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solidFill>
                  <a:schemeClr val="tx1"/>
                </a:solidFill>
                <a:latin typeface="NikoshBAN" panose="02000000000000000000" pitchFamily="2" charset="0"/>
                <a:cs typeface="NikoshBAN" panose="02000000000000000000" pitchFamily="2" charset="0"/>
              </a:rPr>
              <a:t>মুল্যায়ণ </a:t>
            </a:r>
            <a:endParaRPr lang="en-US" sz="4000" dirty="0">
              <a:solidFill>
                <a:schemeClr val="tx1"/>
              </a:solidFill>
              <a:latin typeface="NikoshBAN" panose="02000000000000000000" pitchFamily="2" charset="0"/>
              <a:cs typeface="NikoshBAN" panose="02000000000000000000" pitchFamily="2" charset="0"/>
            </a:endParaRPr>
          </a:p>
        </p:txBody>
      </p:sp>
      <p:sp>
        <p:nvSpPr>
          <p:cNvPr id="3" name="Rectangle 2"/>
          <p:cNvSpPr/>
          <p:nvPr/>
        </p:nvSpPr>
        <p:spPr>
          <a:xfrm>
            <a:off x="457200" y="1179871"/>
            <a:ext cx="11282516" cy="536841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3200" dirty="0" smtClean="0">
                <a:solidFill>
                  <a:schemeClr val="tx1"/>
                </a:solidFill>
                <a:latin typeface="NikoshBAN" panose="02000000000000000000" pitchFamily="2" charset="0"/>
                <a:cs typeface="NikoshBAN" panose="02000000000000000000" pitchFamily="2" charset="0"/>
              </a:rPr>
              <a:t>০১। </a:t>
            </a:r>
            <a:r>
              <a:rPr lang="bn-IN" sz="3200" dirty="0" smtClean="0">
                <a:solidFill>
                  <a:schemeClr val="tx1"/>
                </a:solidFill>
                <a:latin typeface="NikoshBAN" panose="02000000000000000000" pitchFamily="2" charset="0"/>
                <a:cs typeface="NikoshBAN" panose="02000000000000000000" pitchFamily="2" charset="0"/>
              </a:rPr>
              <a:t>প্রধান মেমোরি কত প্রকার </a:t>
            </a:r>
            <a:r>
              <a:rPr lang="bn-BD" sz="3200" dirty="0" smtClean="0">
                <a:solidFill>
                  <a:schemeClr val="tx1"/>
                </a:solidFill>
                <a:latin typeface="NikoshBAN" panose="02000000000000000000" pitchFamily="2" charset="0"/>
                <a:cs typeface="NikoshBAN" panose="02000000000000000000" pitchFamily="2" charset="0"/>
              </a:rPr>
              <a:t>? </a:t>
            </a:r>
          </a:p>
          <a:p>
            <a:r>
              <a:rPr lang="bn-BD" sz="3200" dirty="0" smtClean="0">
                <a:solidFill>
                  <a:schemeClr val="tx1"/>
                </a:solidFill>
                <a:latin typeface="NikoshBAN" panose="02000000000000000000" pitchFamily="2" charset="0"/>
                <a:cs typeface="NikoshBAN" panose="02000000000000000000" pitchFamily="2" charset="0"/>
              </a:rPr>
              <a:t>ক .০১ </a:t>
            </a:r>
            <a:r>
              <a:rPr lang="bn-BD" sz="3200" dirty="0">
                <a:solidFill>
                  <a:schemeClr val="tx1"/>
                </a:solidFill>
                <a:latin typeface="NikoshBAN" panose="02000000000000000000" pitchFamily="2" charset="0"/>
                <a:cs typeface="NikoshBAN" panose="02000000000000000000" pitchFamily="2" charset="0"/>
              </a:rPr>
              <a:t>প্রকার         খ.০২ প্রকার </a:t>
            </a:r>
            <a:r>
              <a:rPr lang="bn-BD" sz="3200" dirty="0" smtClean="0">
                <a:solidFill>
                  <a:schemeClr val="tx1"/>
                </a:solidFill>
                <a:latin typeface="NikoshBAN" panose="02000000000000000000" pitchFamily="2" charset="0"/>
                <a:cs typeface="NikoshBAN" panose="02000000000000000000" pitchFamily="2" charset="0"/>
              </a:rPr>
              <a:t>   গ </a:t>
            </a:r>
            <a:r>
              <a:rPr lang="bn-BD" sz="3200" dirty="0">
                <a:solidFill>
                  <a:schemeClr val="tx1"/>
                </a:solidFill>
                <a:latin typeface="NikoshBAN" panose="02000000000000000000" pitchFamily="2" charset="0"/>
                <a:cs typeface="NikoshBAN" panose="02000000000000000000" pitchFamily="2" charset="0"/>
              </a:rPr>
              <a:t>.০৩ প্রকার  </a:t>
            </a:r>
            <a:r>
              <a:rPr lang="bn-BD" sz="3200" dirty="0" smtClean="0">
                <a:solidFill>
                  <a:schemeClr val="tx1"/>
                </a:solidFill>
                <a:latin typeface="NikoshBAN" panose="02000000000000000000" pitchFamily="2" charset="0"/>
                <a:cs typeface="NikoshBAN" panose="02000000000000000000" pitchFamily="2" charset="0"/>
              </a:rPr>
              <a:t>  ঘ.০৪ </a:t>
            </a:r>
            <a:r>
              <a:rPr lang="bn-BD" sz="3200" dirty="0">
                <a:solidFill>
                  <a:schemeClr val="tx1"/>
                </a:solidFill>
                <a:latin typeface="NikoshBAN" panose="02000000000000000000" pitchFamily="2" charset="0"/>
                <a:cs typeface="NikoshBAN" panose="02000000000000000000" pitchFamily="2" charset="0"/>
              </a:rPr>
              <a:t>প্রকার </a:t>
            </a:r>
            <a:endParaRPr lang="bn-BD" sz="3200" dirty="0" smtClean="0">
              <a:solidFill>
                <a:schemeClr val="tx1"/>
              </a:solidFill>
              <a:latin typeface="NikoshBAN" panose="02000000000000000000" pitchFamily="2" charset="0"/>
              <a:cs typeface="NikoshBAN" panose="02000000000000000000" pitchFamily="2" charset="0"/>
            </a:endParaRPr>
          </a:p>
          <a:p>
            <a:r>
              <a:rPr lang="bn-BD" sz="3200" dirty="0" smtClean="0">
                <a:solidFill>
                  <a:schemeClr val="tx1"/>
                </a:solidFill>
                <a:latin typeface="NikoshBAN" panose="02000000000000000000" pitchFamily="2" charset="0"/>
                <a:cs typeface="NikoshBAN" panose="02000000000000000000" pitchFamily="2" charset="0"/>
              </a:rPr>
              <a:t>০২।</a:t>
            </a:r>
            <a:r>
              <a:rPr lang="bn-IN" sz="3200" dirty="0" smtClean="0">
                <a:solidFill>
                  <a:schemeClr val="tx1"/>
                </a:solidFill>
                <a:latin typeface="NikoshBAN" panose="02000000000000000000" pitchFamily="2" charset="0"/>
                <a:cs typeface="NikoshBAN" panose="02000000000000000000" pitchFamily="2" charset="0"/>
              </a:rPr>
              <a:t>১ বাইট= কত বিট? </a:t>
            </a:r>
            <a:endParaRPr lang="bn-BD" sz="3200" dirty="0" smtClean="0">
              <a:solidFill>
                <a:schemeClr val="tx1"/>
              </a:solidFill>
              <a:latin typeface="NikoshBAN" panose="02000000000000000000" pitchFamily="2" charset="0"/>
              <a:cs typeface="NikoshBAN" panose="02000000000000000000" pitchFamily="2" charset="0"/>
            </a:endParaRPr>
          </a:p>
          <a:p>
            <a:r>
              <a:rPr lang="bn-BD" sz="3200" dirty="0" smtClean="0">
                <a:solidFill>
                  <a:schemeClr val="tx1"/>
                </a:solidFill>
                <a:latin typeface="NikoshBAN" panose="02000000000000000000" pitchFamily="2" charset="0"/>
                <a:cs typeface="NikoshBAN" panose="02000000000000000000" pitchFamily="2" charset="0"/>
              </a:rPr>
              <a:t>ক.৮ বিট     খ.১৬ বিট          গ.৩২ বিট        ঘ. ৬৪ বিট </a:t>
            </a:r>
            <a:endParaRPr lang="bn-IN" sz="3200" dirty="0" smtClean="0">
              <a:solidFill>
                <a:schemeClr val="tx1"/>
              </a:solidFill>
              <a:latin typeface="NikoshBAN" panose="02000000000000000000" pitchFamily="2" charset="0"/>
              <a:cs typeface="NikoshBAN" panose="02000000000000000000" pitchFamily="2" charset="0"/>
            </a:endParaRPr>
          </a:p>
          <a:p>
            <a:r>
              <a:rPr lang="bn-BD" sz="3200" dirty="0" smtClean="0">
                <a:solidFill>
                  <a:schemeClr val="tx1"/>
                </a:solidFill>
                <a:latin typeface="NikoshBAN" panose="02000000000000000000" pitchFamily="2" charset="0"/>
                <a:cs typeface="NikoshBAN" panose="02000000000000000000" pitchFamily="2" charset="0"/>
              </a:rPr>
              <a:t>০৩। </a:t>
            </a:r>
            <a:r>
              <a:rPr lang="bn-IN" sz="3200" dirty="0" smtClean="0">
                <a:solidFill>
                  <a:schemeClr val="tx1"/>
                </a:solidFill>
                <a:latin typeface="NikoshBAN" panose="02000000000000000000" pitchFamily="2" charset="0"/>
                <a:cs typeface="NikoshBAN" panose="02000000000000000000" pitchFamily="2" charset="0"/>
              </a:rPr>
              <a:t>তথ্য সংরক্ষণের প্রধান যন্ত্রের নাম কি?</a:t>
            </a:r>
            <a:r>
              <a:rPr lang="bn-BD" sz="3200" dirty="0" smtClean="0">
                <a:solidFill>
                  <a:schemeClr val="tx1"/>
                </a:solidFill>
                <a:latin typeface="NikoshBAN" panose="02000000000000000000" pitchFamily="2" charset="0"/>
                <a:cs typeface="NikoshBAN" panose="02000000000000000000" pitchFamily="2" charset="0"/>
              </a:rPr>
              <a:t> </a:t>
            </a:r>
          </a:p>
          <a:p>
            <a:r>
              <a:rPr lang="bn-BD" sz="3200" dirty="0" smtClean="0">
                <a:solidFill>
                  <a:schemeClr val="tx1"/>
                </a:solidFill>
                <a:latin typeface="NikoshBAN" panose="02000000000000000000" pitchFamily="2" charset="0"/>
                <a:cs typeface="NikoshBAN" panose="02000000000000000000" pitchFamily="2" charset="0"/>
              </a:rPr>
              <a:t>ক.পেন ড্রাইভ           খ.সিডি        গ.হার্ডডিস্ক              ঘ.ডিভিডি </a:t>
            </a:r>
            <a:endParaRPr lang="bn-IN" sz="3200" dirty="0" smtClean="0">
              <a:solidFill>
                <a:schemeClr val="tx1"/>
              </a:solidFill>
              <a:latin typeface="NikoshBAN" panose="02000000000000000000" pitchFamily="2" charset="0"/>
              <a:cs typeface="NikoshBAN" panose="02000000000000000000" pitchFamily="2" charset="0"/>
            </a:endParaRPr>
          </a:p>
          <a:p>
            <a:r>
              <a:rPr lang="bn-BD" sz="3200" dirty="0" smtClean="0">
                <a:solidFill>
                  <a:schemeClr val="tx1"/>
                </a:solidFill>
                <a:latin typeface="NikoshBAN" panose="02000000000000000000" pitchFamily="2" charset="0"/>
                <a:cs typeface="NikoshBAN" panose="02000000000000000000" pitchFamily="2" charset="0"/>
              </a:rPr>
              <a:t>০৪ । </a:t>
            </a:r>
            <a:r>
              <a:rPr lang="bn-IN" sz="3200" dirty="0" smtClean="0">
                <a:solidFill>
                  <a:schemeClr val="tx1"/>
                </a:solidFill>
                <a:latin typeface="NikoshBAN" panose="02000000000000000000" pitchFamily="2" charset="0"/>
                <a:cs typeface="NikoshBAN" panose="02000000000000000000" pitchFamily="2" charset="0"/>
              </a:rPr>
              <a:t>২০০০ সালের দিকে যখন পেন ড্রাইভ বাজারে আসে তখন এর তথ্য ধারণ ক্ষমতা কত ছিল? </a:t>
            </a:r>
            <a:endParaRPr lang="en-US" sz="3200" dirty="0" smtClean="0">
              <a:solidFill>
                <a:schemeClr val="tx1"/>
              </a:solidFill>
              <a:latin typeface="NikoshBAN" panose="02000000000000000000" pitchFamily="2" charset="0"/>
              <a:cs typeface="NikoshBAN" panose="02000000000000000000" pitchFamily="2" charset="0"/>
            </a:endParaRPr>
          </a:p>
          <a:p>
            <a:r>
              <a:rPr lang="en-US" sz="3200" dirty="0" smtClean="0">
                <a:solidFill>
                  <a:schemeClr val="tx1"/>
                </a:solidFill>
                <a:latin typeface="NikoshBAN" panose="02000000000000000000" pitchFamily="2" charset="0"/>
                <a:cs typeface="NikoshBAN" panose="02000000000000000000" pitchFamily="2" charset="0"/>
              </a:rPr>
              <a:t>ক.৩২ </a:t>
            </a:r>
            <a:r>
              <a:rPr lang="en-US" sz="3200" dirty="0" err="1" smtClean="0">
                <a:solidFill>
                  <a:schemeClr val="tx1"/>
                </a:solidFill>
                <a:latin typeface="NikoshBAN" panose="02000000000000000000" pitchFamily="2" charset="0"/>
                <a:cs typeface="NikoshBAN" panose="02000000000000000000" pitchFamily="2" charset="0"/>
              </a:rPr>
              <a:t>মেগাবাইট</a:t>
            </a:r>
            <a:r>
              <a:rPr lang="en-US" sz="3200" dirty="0" smtClean="0">
                <a:solidFill>
                  <a:schemeClr val="tx1"/>
                </a:solidFill>
                <a:latin typeface="NikoshBAN" panose="02000000000000000000" pitchFamily="2" charset="0"/>
                <a:cs typeface="NikoshBAN" panose="02000000000000000000" pitchFamily="2" charset="0"/>
              </a:rPr>
              <a:t>         খ.৪২ </a:t>
            </a:r>
            <a:r>
              <a:rPr lang="en-US" sz="3200" dirty="0" err="1" smtClean="0">
                <a:solidFill>
                  <a:schemeClr val="tx1"/>
                </a:solidFill>
                <a:latin typeface="NikoshBAN" panose="02000000000000000000" pitchFamily="2" charset="0"/>
                <a:cs typeface="NikoshBAN" panose="02000000000000000000" pitchFamily="2" charset="0"/>
              </a:rPr>
              <a:t>মেগাবাইট</a:t>
            </a:r>
            <a:r>
              <a:rPr lang="en-US" sz="3200" dirty="0" smtClean="0">
                <a:solidFill>
                  <a:schemeClr val="tx1"/>
                </a:solidFill>
                <a:latin typeface="NikoshBAN" panose="02000000000000000000" pitchFamily="2" charset="0"/>
                <a:cs typeface="NikoshBAN" panose="02000000000000000000" pitchFamily="2" charset="0"/>
              </a:rPr>
              <a:t>       গ.৫২ </a:t>
            </a:r>
            <a:r>
              <a:rPr lang="en-US" sz="3200" dirty="0" err="1" smtClean="0">
                <a:solidFill>
                  <a:schemeClr val="tx1"/>
                </a:solidFill>
                <a:latin typeface="NikoshBAN" panose="02000000000000000000" pitchFamily="2" charset="0"/>
                <a:cs typeface="NikoshBAN" panose="02000000000000000000" pitchFamily="2" charset="0"/>
              </a:rPr>
              <a:t>মেগাবাইট</a:t>
            </a:r>
            <a:r>
              <a:rPr lang="en-US" sz="3200" dirty="0" smtClean="0">
                <a:solidFill>
                  <a:schemeClr val="tx1"/>
                </a:solidFill>
                <a:latin typeface="NikoshBAN" panose="02000000000000000000" pitchFamily="2" charset="0"/>
                <a:cs typeface="NikoshBAN" panose="02000000000000000000" pitchFamily="2" charset="0"/>
              </a:rPr>
              <a:t>     ঘ.৬২ </a:t>
            </a:r>
            <a:r>
              <a:rPr lang="en-US" sz="3200" dirty="0" err="1" smtClean="0">
                <a:solidFill>
                  <a:schemeClr val="tx1"/>
                </a:solidFill>
                <a:latin typeface="NikoshBAN" panose="02000000000000000000" pitchFamily="2" charset="0"/>
                <a:cs typeface="NikoshBAN" panose="02000000000000000000" pitchFamily="2" charset="0"/>
              </a:rPr>
              <a:t>মেগাবাইট</a:t>
            </a:r>
            <a:endParaRPr lang="bn-IN" sz="3200" dirty="0">
              <a:solidFill>
                <a:schemeClr val="tx1"/>
              </a:solidFill>
              <a:latin typeface="NikoshBAN" panose="02000000000000000000" pitchFamily="2" charset="0"/>
              <a:cs typeface="NikoshBAN" panose="02000000000000000000" pitchFamily="2" charset="0"/>
            </a:endParaRPr>
          </a:p>
        </p:txBody>
      </p:sp>
      <p:sp>
        <p:nvSpPr>
          <p:cNvPr id="5" name="Oval 4"/>
          <p:cNvSpPr/>
          <p:nvPr/>
        </p:nvSpPr>
        <p:spPr>
          <a:xfrm>
            <a:off x="2920179" y="2271250"/>
            <a:ext cx="398206" cy="26547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57200" y="3252019"/>
            <a:ext cx="309716" cy="26547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4940711" y="4159044"/>
            <a:ext cx="235974" cy="309716"/>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501445" y="5589638"/>
            <a:ext cx="294968" cy="353961"/>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dirty="0" smtClean="0"/>
              <a:t> </a:t>
            </a:r>
            <a:endParaRPr lang="en-US" dirty="0"/>
          </a:p>
        </p:txBody>
      </p:sp>
    </p:spTree>
    <p:extLst>
      <p:ext uri="{BB962C8B-B14F-4D97-AF65-F5344CB8AC3E}">
        <p14:creationId xmlns:p14="http://schemas.microsoft.com/office/powerpoint/2010/main" val="38396807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1000"/>
                                        <p:tgtEl>
                                          <p:spTgt spid="7"/>
                                        </p:tgtEl>
                                      </p:cBhvr>
                                    </p:animEffect>
                                    <p:anim calcmode="lin" valueType="num">
                                      <p:cBhvr>
                                        <p:cTn id="26" dur="1000" fill="hold"/>
                                        <p:tgtEl>
                                          <p:spTgt spid="7"/>
                                        </p:tgtEl>
                                        <p:attrNameLst>
                                          <p:attrName>ppt_x</p:attrName>
                                        </p:attrNameLst>
                                      </p:cBhvr>
                                      <p:tavLst>
                                        <p:tav tm="0">
                                          <p:val>
                                            <p:strVal val="#ppt_x"/>
                                          </p:val>
                                        </p:tav>
                                        <p:tav tm="100000">
                                          <p:val>
                                            <p:strVal val="#ppt_x"/>
                                          </p:val>
                                        </p:tav>
                                      </p:tavLst>
                                    </p:anim>
                                    <p:anim calcmode="lin" valueType="num">
                                      <p:cBhvr>
                                        <p:cTn id="2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4"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w="76200">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 name="Rectangle 1"/>
          <p:cNvSpPr/>
          <p:nvPr/>
        </p:nvSpPr>
        <p:spPr>
          <a:xfrm>
            <a:off x="3987233" y="186964"/>
            <a:ext cx="3723322" cy="1071154"/>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dirty="0" smtClean="0">
                <a:solidFill>
                  <a:schemeClr val="tx1"/>
                </a:solidFill>
                <a:latin typeface="Nikosh ban"/>
              </a:rPr>
              <a:t>বাড়ির কাজ </a:t>
            </a:r>
            <a:endParaRPr lang="en-US" sz="4400" dirty="0">
              <a:solidFill>
                <a:schemeClr val="tx1"/>
              </a:solidFill>
              <a:latin typeface="Nikosh ban"/>
            </a:endParaRPr>
          </a:p>
        </p:txBody>
      </p:sp>
      <p:sp>
        <p:nvSpPr>
          <p:cNvPr id="3" name="Rectangle 2"/>
          <p:cNvSpPr/>
          <p:nvPr/>
        </p:nvSpPr>
        <p:spPr>
          <a:xfrm>
            <a:off x="2728913" y="4672013"/>
            <a:ext cx="6586537" cy="985837"/>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chemeClr val="tx1"/>
                </a:solidFill>
                <a:latin typeface="NikoshBAN" panose="02000000000000000000" pitchFamily="2" charset="0"/>
                <a:cs typeface="NikoshBAN" panose="02000000000000000000" pitchFamily="2" charset="0"/>
              </a:rPr>
              <a:t>র‍্যাম ও রমের পার্থক্য লিখে আনবে। </a:t>
            </a:r>
            <a:endParaRPr lang="en-US" sz="2800" dirty="0">
              <a:solidFill>
                <a:schemeClr val="tx1"/>
              </a:solidFill>
              <a:latin typeface="NikoshBAN" panose="02000000000000000000" pitchFamily="2" charset="0"/>
              <a:cs typeface="NikoshBAN" panose="02000000000000000000" pitchFamily="2" charset="0"/>
            </a:endParaRPr>
          </a:p>
        </p:txBody>
      </p:sp>
      <p:pic>
        <p:nvPicPr>
          <p:cNvPr id="1026" name="Picture 2" descr="basay porashona এর ছবির ফলাফল"/>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63411" y="1818556"/>
            <a:ext cx="4370055" cy="23552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84922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arn(inVertical)">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ln w="76200"/>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 name="Rectangle 1"/>
          <p:cNvSpPr/>
          <p:nvPr/>
        </p:nvSpPr>
        <p:spPr>
          <a:xfrm>
            <a:off x="3893137" y="4384628"/>
            <a:ext cx="4010297" cy="1162594"/>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dirty="0" smtClean="0">
                <a:solidFill>
                  <a:schemeClr val="tx1"/>
                </a:solidFill>
                <a:latin typeface="Nikosh ban"/>
              </a:rPr>
              <a:t>ধন্যবাদ </a:t>
            </a:r>
            <a:endParaRPr lang="en-US" sz="4400" dirty="0">
              <a:solidFill>
                <a:schemeClr val="tx1"/>
              </a:solidFill>
              <a:latin typeface="Nikosh ban"/>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2617" y="990600"/>
            <a:ext cx="4351338" cy="3106855"/>
          </a:xfrm>
          <a:prstGeom prst="rect">
            <a:avLst/>
          </a:prstGeom>
        </p:spPr>
      </p:pic>
    </p:spTree>
    <p:extLst>
      <p:ext uri="{BB962C8B-B14F-4D97-AF65-F5344CB8AC3E}">
        <p14:creationId xmlns:p14="http://schemas.microsoft.com/office/powerpoint/2010/main" val="26347510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w="76200"/>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 name="Rectangle 1"/>
          <p:cNvSpPr/>
          <p:nvPr/>
        </p:nvSpPr>
        <p:spPr>
          <a:xfrm>
            <a:off x="4872038" y="385762"/>
            <a:ext cx="2743200" cy="958489"/>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chemeClr val="tx1"/>
                </a:solidFill>
                <a:latin typeface="Nikosh ban"/>
              </a:rPr>
              <a:t>পরিচিতি </a:t>
            </a:r>
            <a:endParaRPr lang="en-US" sz="3200" dirty="0">
              <a:solidFill>
                <a:schemeClr val="tx1"/>
              </a:solidFill>
              <a:latin typeface="Nikosh ban"/>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79682" y="719049"/>
            <a:ext cx="1876192" cy="2741265"/>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5" name="Rectangle 4"/>
          <p:cNvSpPr/>
          <p:nvPr/>
        </p:nvSpPr>
        <p:spPr>
          <a:xfrm>
            <a:off x="100013" y="3925549"/>
            <a:ext cx="6143625" cy="2554545"/>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bn-BD" sz="3200" dirty="0">
                <a:solidFill>
                  <a:srgbClr val="000000"/>
                </a:solidFill>
                <a:latin typeface="Nikosh Ban"/>
                <a:cs typeface="Kalpurush" pitchFamily="2" charset="0"/>
              </a:rPr>
              <a:t>নার্গিস খাতুন  </a:t>
            </a:r>
          </a:p>
          <a:p>
            <a:pPr algn="ctr">
              <a:buNone/>
            </a:pPr>
            <a:r>
              <a:rPr lang="en-US" sz="3200" dirty="0" err="1">
                <a:solidFill>
                  <a:srgbClr val="000000"/>
                </a:solidFill>
                <a:latin typeface="Nikosh Ban"/>
                <a:cs typeface="Kalpurush" pitchFamily="2" charset="0"/>
              </a:rPr>
              <a:t>সহকারী</a:t>
            </a:r>
            <a:r>
              <a:rPr lang="bn-BD" sz="3200" dirty="0">
                <a:solidFill>
                  <a:srgbClr val="000000"/>
                </a:solidFill>
                <a:latin typeface="Nikosh Ban"/>
                <a:cs typeface="Kalpurush" pitchFamily="2" charset="0"/>
              </a:rPr>
              <a:t> শিক্ষক (</a:t>
            </a:r>
            <a:r>
              <a:rPr lang="en-US" sz="3200" dirty="0" err="1">
                <a:solidFill>
                  <a:srgbClr val="000000"/>
                </a:solidFill>
                <a:latin typeface="Nikosh Ban"/>
                <a:cs typeface="Kalpurush" pitchFamily="2" charset="0"/>
              </a:rPr>
              <a:t>আই</a:t>
            </a:r>
            <a:r>
              <a:rPr lang="bn-IN" sz="3200" dirty="0">
                <a:solidFill>
                  <a:srgbClr val="000000"/>
                </a:solidFill>
                <a:latin typeface="Nikosh Ban"/>
                <a:cs typeface="Kalpurush" pitchFamily="2" charset="0"/>
              </a:rPr>
              <a:t>সিটি</a:t>
            </a:r>
            <a:r>
              <a:rPr lang="bn-BD" sz="3200" dirty="0">
                <a:solidFill>
                  <a:srgbClr val="000000"/>
                </a:solidFill>
                <a:latin typeface="Nikosh Ban"/>
                <a:cs typeface="Kalpurush" pitchFamily="2" charset="0"/>
              </a:rPr>
              <a:t>) </a:t>
            </a:r>
          </a:p>
          <a:p>
            <a:pPr algn="ctr">
              <a:buNone/>
            </a:pPr>
            <a:r>
              <a:rPr lang="bn-BD" sz="3200" dirty="0">
                <a:solidFill>
                  <a:srgbClr val="000000"/>
                </a:solidFill>
                <a:latin typeface="Nikosh Ban"/>
                <a:cs typeface="Kalpurush" pitchFamily="2" charset="0"/>
              </a:rPr>
              <a:t>পোরজনা এম, এন উচ্চ বিদ্যালয় , শাহজাদপুর</a:t>
            </a:r>
            <a:r>
              <a:rPr lang="en-US" sz="3200" dirty="0">
                <a:solidFill>
                  <a:srgbClr val="000000"/>
                </a:solidFill>
                <a:latin typeface="Nikosh Ban"/>
                <a:cs typeface="Kalpurush" pitchFamily="2" charset="0"/>
              </a:rPr>
              <a:t>,</a:t>
            </a:r>
            <a:r>
              <a:rPr lang="bn-BD" sz="3200" dirty="0">
                <a:solidFill>
                  <a:srgbClr val="000000"/>
                </a:solidFill>
                <a:latin typeface="Nikosh Ban"/>
                <a:cs typeface="Kalpurush" pitchFamily="2" charset="0"/>
              </a:rPr>
              <a:t> সিরাজগঞ্জ। </a:t>
            </a:r>
            <a:endParaRPr lang="en-US" sz="3200" dirty="0">
              <a:solidFill>
                <a:srgbClr val="000000"/>
              </a:solidFill>
              <a:latin typeface="Nikosh Ban"/>
              <a:cs typeface="Kalpurush" pitchFamily="2" charset="0"/>
            </a:endParaRPr>
          </a:p>
          <a:p>
            <a:pPr>
              <a:buNone/>
            </a:pPr>
            <a:r>
              <a:rPr lang="en-US" sz="3200" dirty="0">
                <a:solidFill>
                  <a:srgbClr val="000000"/>
                </a:solidFill>
                <a:latin typeface="Nikosh Ban"/>
              </a:rPr>
              <a:t>nargiskhatunm1979@gmail.com</a:t>
            </a:r>
          </a:p>
        </p:txBody>
      </p:sp>
      <p:sp>
        <p:nvSpPr>
          <p:cNvPr id="7" name="Rectangle 6"/>
          <p:cNvSpPr/>
          <p:nvPr/>
        </p:nvSpPr>
        <p:spPr>
          <a:xfrm>
            <a:off x="7229068" y="3925549"/>
            <a:ext cx="4315232" cy="2554545"/>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a:solidFill>
                  <a:schemeClr val="tx1"/>
                </a:solidFill>
                <a:latin typeface="NikoshBAN" panose="02000000000000000000" pitchFamily="2" charset="0"/>
                <a:cs typeface="NikoshBAN" panose="02000000000000000000" pitchFamily="2" charset="0"/>
              </a:rPr>
              <a:t>শ্রে</a:t>
            </a:r>
            <a:r>
              <a:rPr lang="en-US" sz="3200" dirty="0" err="1">
                <a:solidFill>
                  <a:schemeClr val="tx1"/>
                </a:solidFill>
                <a:latin typeface="NikoshBAN" panose="02000000000000000000" pitchFamily="2" charset="0"/>
                <a:cs typeface="NikoshBAN" panose="02000000000000000000" pitchFamily="2" charset="0"/>
              </a:rPr>
              <a:t>ণিঃসপ্তম</a:t>
            </a:r>
            <a:r>
              <a:rPr lang="en-US" sz="3200" dirty="0">
                <a:solidFill>
                  <a:schemeClr val="tx1"/>
                </a:solidFill>
                <a:latin typeface="NikoshBAN" panose="02000000000000000000" pitchFamily="2" charset="0"/>
                <a:cs typeface="NikoshBAN" panose="02000000000000000000" pitchFamily="2" charset="0"/>
              </a:rPr>
              <a:t> </a:t>
            </a:r>
            <a:endParaRPr lang="bn-BD" sz="3200" dirty="0">
              <a:solidFill>
                <a:schemeClr val="tx1"/>
              </a:solidFill>
              <a:latin typeface="NikoshBAN" panose="02000000000000000000" pitchFamily="2" charset="0"/>
              <a:cs typeface="NikoshBAN" panose="02000000000000000000" pitchFamily="2" charset="0"/>
            </a:endParaRPr>
          </a:p>
          <a:p>
            <a:pPr algn="ctr"/>
            <a:r>
              <a:rPr lang="bn-BD" sz="3200" dirty="0">
                <a:solidFill>
                  <a:schemeClr val="tx1"/>
                </a:solidFill>
                <a:latin typeface="NikoshBAN" panose="02000000000000000000" pitchFamily="2" charset="0"/>
                <a:cs typeface="NikoshBAN" panose="02000000000000000000" pitchFamily="2" charset="0"/>
              </a:rPr>
              <a:t>বিষয়ঃ </a:t>
            </a:r>
            <a:r>
              <a:rPr lang="bn-IN" sz="3200" dirty="0">
                <a:solidFill>
                  <a:schemeClr val="tx1"/>
                </a:solidFill>
                <a:latin typeface="NikoshBAN" panose="02000000000000000000" pitchFamily="2" charset="0"/>
                <a:cs typeface="NikoshBAN" panose="02000000000000000000" pitchFamily="2" charset="0"/>
              </a:rPr>
              <a:t>তথ্য ও যোগাযোগ প্রযুক্তি </a:t>
            </a:r>
            <a:endParaRPr lang="bn-BD" sz="3200" dirty="0">
              <a:solidFill>
                <a:schemeClr val="tx1"/>
              </a:solidFill>
              <a:latin typeface="NikoshBAN" panose="02000000000000000000" pitchFamily="2" charset="0"/>
              <a:cs typeface="NikoshBAN" panose="02000000000000000000" pitchFamily="2" charset="0"/>
            </a:endParaRPr>
          </a:p>
          <a:p>
            <a:pPr algn="ctr"/>
            <a:r>
              <a:rPr lang="bn-BD" sz="3200" dirty="0" smtClean="0">
                <a:solidFill>
                  <a:schemeClr val="tx1"/>
                </a:solidFill>
                <a:latin typeface="NikoshBAN" panose="02000000000000000000" pitchFamily="2" charset="0"/>
                <a:cs typeface="NikoshBAN" panose="02000000000000000000" pitchFamily="2" charset="0"/>
              </a:rPr>
              <a:t>অধ্যায়ঃ</a:t>
            </a:r>
            <a:r>
              <a:rPr lang="en-US" sz="3200" dirty="0" smtClean="0">
                <a:solidFill>
                  <a:schemeClr val="tx1"/>
                </a:solidFill>
                <a:latin typeface="NikoshBAN" panose="02000000000000000000" pitchFamily="2" charset="0"/>
                <a:cs typeface="NikoshBAN" panose="02000000000000000000" pitchFamily="2" charset="0"/>
              </a:rPr>
              <a:t>২য় </a:t>
            </a:r>
            <a:endParaRPr lang="bn-IN" sz="3200" dirty="0">
              <a:solidFill>
                <a:schemeClr val="tx1"/>
              </a:solidFill>
              <a:latin typeface="NikoshBAN" panose="02000000000000000000" pitchFamily="2" charset="0"/>
              <a:cs typeface="NikoshBAN" panose="02000000000000000000" pitchFamily="2" charset="0"/>
            </a:endParaRPr>
          </a:p>
          <a:p>
            <a:pPr algn="ctr"/>
            <a:r>
              <a:rPr lang="bn-IN" sz="3200" dirty="0" smtClean="0">
                <a:solidFill>
                  <a:schemeClr val="tx1"/>
                </a:solidFill>
                <a:latin typeface="NikoshBAN" panose="02000000000000000000" pitchFamily="2" charset="0"/>
                <a:cs typeface="NikoshBAN" panose="02000000000000000000" pitchFamily="2" charset="0"/>
              </a:rPr>
              <a:t>পাঠঃ</a:t>
            </a:r>
            <a:r>
              <a:rPr lang="en-US" sz="3200" dirty="0" smtClean="0">
                <a:solidFill>
                  <a:schemeClr val="tx1"/>
                </a:solidFill>
                <a:latin typeface="NikoshBAN" panose="02000000000000000000" pitchFamily="2" charset="0"/>
                <a:cs typeface="NikoshBAN" panose="02000000000000000000" pitchFamily="2" charset="0"/>
              </a:rPr>
              <a:t>১০</a:t>
            </a:r>
            <a:r>
              <a:rPr lang="bn-IN" sz="3200" dirty="0" smtClean="0">
                <a:solidFill>
                  <a:schemeClr val="tx1"/>
                </a:solidFill>
                <a:latin typeface="NikoshBAN" panose="02000000000000000000" pitchFamily="2" charset="0"/>
                <a:cs typeface="NikoshBAN" panose="02000000000000000000" pitchFamily="2" charset="0"/>
              </a:rPr>
              <a:t>, ১১ </a:t>
            </a:r>
            <a:r>
              <a:rPr lang="en-US" sz="3200" dirty="0" smtClean="0">
                <a:solidFill>
                  <a:schemeClr val="tx1"/>
                </a:solidFill>
                <a:latin typeface="NikoshBAN" panose="02000000000000000000" pitchFamily="2" charset="0"/>
                <a:cs typeface="NikoshBAN" panose="02000000000000000000" pitchFamily="2" charset="0"/>
              </a:rPr>
              <a:t> </a:t>
            </a:r>
            <a:r>
              <a:rPr lang="bn-IN" sz="3200" dirty="0" smtClean="0">
                <a:solidFill>
                  <a:schemeClr val="tx1"/>
                </a:solidFill>
                <a:latin typeface="NikoshBAN" panose="02000000000000000000" pitchFamily="2" charset="0"/>
                <a:cs typeface="NikoshBAN" panose="02000000000000000000" pitchFamily="2" charset="0"/>
              </a:rPr>
              <a:t> </a:t>
            </a:r>
            <a:r>
              <a:rPr lang="en-US" sz="3200" dirty="0" smtClean="0">
                <a:solidFill>
                  <a:schemeClr val="tx1"/>
                </a:solidFill>
                <a:latin typeface="NikoshBAN" panose="02000000000000000000" pitchFamily="2" charset="0"/>
                <a:cs typeface="NikoshBAN" panose="02000000000000000000" pitchFamily="2" charset="0"/>
              </a:rPr>
              <a:t>  </a:t>
            </a:r>
            <a:endParaRPr lang="en-US" sz="3200" dirty="0">
              <a:solidFill>
                <a:schemeClr val="tx1"/>
              </a:solidFill>
              <a:latin typeface="NikoshBAN" panose="02000000000000000000" pitchFamily="2" charset="0"/>
              <a:cs typeface="NikoshBAN" panose="02000000000000000000" pitchFamily="2" charset="0"/>
            </a:endParaRPr>
          </a:p>
        </p:txBody>
      </p:sp>
      <p:cxnSp>
        <p:nvCxnSpPr>
          <p:cNvPr id="9" name="Straight Arrow Connector 8"/>
          <p:cNvCxnSpPr/>
          <p:nvPr/>
        </p:nvCxnSpPr>
        <p:spPr>
          <a:xfrm>
            <a:off x="6743395" y="2243137"/>
            <a:ext cx="28575" cy="3686175"/>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528981" y="2457450"/>
            <a:ext cx="0" cy="325755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6957655" y="2457450"/>
            <a:ext cx="42863" cy="325755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96338" y="719049"/>
            <a:ext cx="1885950" cy="2419350"/>
          </a:xfrm>
          <a:prstGeom prst="rect">
            <a:avLst/>
          </a:prstGeom>
        </p:spPr>
      </p:pic>
    </p:spTree>
    <p:extLst>
      <p:ext uri="{BB962C8B-B14F-4D97-AF65-F5344CB8AC3E}">
        <p14:creationId xmlns:p14="http://schemas.microsoft.com/office/powerpoint/2010/main" val="20649018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6858000"/>
          </a:xfrm>
          <a:prstGeom prst="rect">
            <a:avLst/>
          </a:prstGeom>
          <a:ln w="762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3" name="Picture 2" descr="C:\Documents and Settings\Lab 13\Desktop\GNN\pic\H-b-1.jpg"/>
          <p:cNvPicPr>
            <a:picLocks noChangeAspect="1" noChangeArrowheads="1"/>
          </p:cNvPicPr>
          <p:nvPr/>
        </p:nvPicPr>
        <p:blipFill>
          <a:blip r:embed="rId2"/>
          <a:srcRect/>
          <a:stretch>
            <a:fillRect/>
          </a:stretch>
        </p:blipFill>
        <p:spPr bwMode="auto">
          <a:xfrm>
            <a:off x="1091382" y="659877"/>
            <a:ext cx="4379014" cy="3484420"/>
          </a:xfrm>
          <a:prstGeom prst="rect">
            <a:avLst/>
          </a:prstGeom>
          <a:noFill/>
        </p:spPr>
      </p:pic>
      <p:sp>
        <p:nvSpPr>
          <p:cNvPr id="4" name="TextBox 3"/>
          <p:cNvSpPr txBox="1"/>
          <p:nvPr/>
        </p:nvSpPr>
        <p:spPr>
          <a:xfrm>
            <a:off x="1982682" y="4782368"/>
            <a:ext cx="2871788" cy="523220"/>
          </a:xfrm>
          <a:prstGeom prst="rect">
            <a:avLst/>
          </a:prstGeom>
          <a:noFill/>
          <a:ln>
            <a:solidFill>
              <a:schemeClr val="tx1"/>
            </a:solidFill>
          </a:ln>
        </p:spPr>
        <p:txBody>
          <a:bodyPr wrap="square" rtlCol="0">
            <a:spAutoFit/>
          </a:bodyPr>
          <a:lstStyle/>
          <a:p>
            <a:r>
              <a:rPr lang="bn-BD" sz="2800" dirty="0" smtClean="0"/>
              <a:t>মানুষের স্মৃতি</a:t>
            </a:r>
            <a:endParaRPr lang="en-US" sz="2800" dirty="0"/>
          </a:p>
        </p:txBody>
      </p:sp>
      <p:pic>
        <p:nvPicPr>
          <p:cNvPr id="5" name="Picture 4" descr="D:\New folder (2)\kgjgjjghj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3016" y="659877"/>
            <a:ext cx="4379014" cy="348442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2" name="Rectangle 1"/>
          <p:cNvSpPr/>
          <p:nvPr/>
        </p:nvSpPr>
        <p:spPr>
          <a:xfrm>
            <a:off x="7087341" y="4648363"/>
            <a:ext cx="2871788" cy="65722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800" dirty="0" smtClean="0">
                <a:solidFill>
                  <a:schemeClr val="tx1"/>
                </a:solidFill>
                <a:latin typeface="Nikosh ban"/>
              </a:rPr>
              <a:t>মেমোরি কার্ড </a:t>
            </a:r>
            <a:endParaRPr lang="en-US" sz="2800" dirty="0">
              <a:solidFill>
                <a:schemeClr val="tx1"/>
              </a:solidFill>
              <a:latin typeface="Nikosh ban"/>
            </a:endParaRPr>
          </a:p>
        </p:txBody>
      </p:sp>
    </p:spTree>
    <p:extLst>
      <p:ext uri="{BB962C8B-B14F-4D97-AF65-F5344CB8AC3E}">
        <p14:creationId xmlns:p14="http://schemas.microsoft.com/office/powerpoint/2010/main" val="527617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barn(inVertical)">
                                      <p:cBhvr>
                                        <p:cTn id="2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ln w="76200"/>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Rectangle 3"/>
          <p:cNvSpPr/>
          <p:nvPr/>
        </p:nvSpPr>
        <p:spPr>
          <a:xfrm>
            <a:off x="3480619" y="1000126"/>
            <a:ext cx="4234631" cy="108585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solidFill>
                  <a:schemeClr val="tx1"/>
                </a:solidFill>
                <a:latin typeface="Nikosh ban"/>
              </a:rPr>
              <a:t>আজকের পাঠঃ </a:t>
            </a:r>
            <a:endParaRPr lang="en-US" sz="4000" dirty="0">
              <a:solidFill>
                <a:schemeClr val="tx1"/>
              </a:solidFill>
              <a:latin typeface="Nikosh ban"/>
            </a:endParaRPr>
          </a:p>
        </p:txBody>
      </p:sp>
      <p:sp>
        <p:nvSpPr>
          <p:cNvPr id="2" name="Rectangle 1"/>
          <p:cNvSpPr/>
          <p:nvPr/>
        </p:nvSpPr>
        <p:spPr>
          <a:xfrm>
            <a:off x="1696066" y="3443288"/>
            <a:ext cx="8377082" cy="8001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solidFill>
                  <a:schemeClr val="tx1"/>
                </a:solidFill>
                <a:latin typeface="NikoshBAN" panose="02000000000000000000" pitchFamily="2" charset="0"/>
                <a:cs typeface="NikoshBAN" panose="02000000000000000000" pitchFamily="2" charset="0"/>
              </a:rPr>
              <a:t>মেমোরি ও স্টোরেজ ডিভাইস </a:t>
            </a:r>
            <a:endParaRPr lang="en-US" sz="40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206931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w="76200"/>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 name="Rectangle 2"/>
          <p:cNvSpPr/>
          <p:nvPr/>
        </p:nvSpPr>
        <p:spPr>
          <a:xfrm>
            <a:off x="501445" y="2153265"/>
            <a:ext cx="10899058" cy="445401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ct val="150000"/>
              </a:lnSpc>
              <a:buFont typeface="Wingdings" panose="05000000000000000000" pitchFamily="2" charset="2"/>
              <a:buChar char="Ø"/>
            </a:pPr>
            <a:r>
              <a:rPr lang="bn-IN" sz="3200" dirty="0" smtClean="0">
                <a:solidFill>
                  <a:schemeClr val="tx1"/>
                </a:solidFill>
                <a:latin typeface="NikoshBAN" panose="02000000000000000000" pitchFamily="2" charset="0"/>
                <a:cs typeface="NikoshBAN" panose="02000000000000000000" pitchFamily="2" charset="0"/>
              </a:rPr>
              <a:t>মেমোরি বা স্টোরেজ ডিভাইস কি বলতে পারবে;</a:t>
            </a:r>
            <a:endParaRPr lang="bn-BD" sz="3200" dirty="0" smtClean="0">
              <a:solidFill>
                <a:schemeClr val="tx1"/>
              </a:solidFill>
              <a:latin typeface="NikoshBAN" panose="02000000000000000000" pitchFamily="2" charset="0"/>
              <a:cs typeface="NikoshBAN" panose="02000000000000000000" pitchFamily="2" charset="0"/>
            </a:endParaRPr>
          </a:p>
          <a:p>
            <a:pPr marL="285750" indent="-285750">
              <a:lnSpc>
                <a:spcPct val="150000"/>
              </a:lnSpc>
              <a:buFont typeface="Wingdings" panose="05000000000000000000" pitchFamily="2" charset="2"/>
              <a:buChar char="Ø"/>
            </a:pPr>
            <a:r>
              <a:rPr lang="bn-BD" sz="3200" dirty="0" smtClean="0">
                <a:solidFill>
                  <a:schemeClr val="tx1"/>
                </a:solidFill>
                <a:latin typeface="NikoshBAN" panose="02000000000000000000" pitchFamily="2" charset="0"/>
                <a:cs typeface="NikoshBAN" panose="02000000000000000000" pitchFamily="2" charset="0"/>
              </a:rPr>
              <a:t>RAM</a:t>
            </a:r>
            <a:r>
              <a:rPr lang="bn-IN" sz="3200" dirty="0" smtClean="0">
                <a:solidFill>
                  <a:schemeClr val="tx1"/>
                </a:solidFill>
                <a:latin typeface="NikoshBAN" panose="02000000000000000000" pitchFamily="2" charset="0"/>
                <a:cs typeface="NikoshBAN" panose="02000000000000000000" pitchFamily="2" charset="0"/>
              </a:rPr>
              <a:t> ও </a:t>
            </a:r>
            <a:r>
              <a:rPr lang="bn-BD" sz="3200" dirty="0" smtClean="0">
                <a:solidFill>
                  <a:schemeClr val="tx1"/>
                </a:solidFill>
                <a:latin typeface="NikoshBAN" panose="02000000000000000000" pitchFamily="2" charset="0"/>
                <a:cs typeface="NikoshBAN" panose="02000000000000000000" pitchFamily="2" charset="0"/>
              </a:rPr>
              <a:t>ROM </a:t>
            </a:r>
            <a:r>
              <a:rPr lang="en-US" sz="3200" dirty="0" err="1" smtClean="0">
                <a:solidFill>
                  <a:schemeClr val="tx1"/>
                </a:solidFill>
                <a:latin typeface="NikoshBAN" panose="02000000000000000000" pitchFamily="2" charset="0"/>
                <a:cs typeface="NikoshBAN" panose="02000000000000000000" pitchFamily="2" charset="0"/>
              </a:rPr>
              <a:t>এর</a:t>
            </a:r>
            <a:r>
              <a:rPr lang="en-US" sz="3200" dirty="0" smtClean="0">
                <a:solidFill>
                  <a:schemeClr val="tx1"/>
                </a:solidFill>
                <a:latin typeface="NikoshBAN" panose="02000000000000000000" pitchFamily="2" charset="0"/>
                <a:cs typeface="NikoshBAN" panose="02000000000000000000" pitchFamily="2" charset="0"/>
              </a:rPr>
              <a:t> </a:t>
            </a:r>
            <a:r>
              <a:rPr lang="bn-IN" sz="3200" dirty="0" smtClean="0">
                <a:solidFill>
                  <a:schemeClr val="tx1"/>
                </a:solidFill>
                <a:latin typeface="NikoshBAN" panose="02000000000000000000" pitchFamily="2" charset="0"/>
                <a:cs typeface="NikoshBAN" panose="02000000000000000000" pitchFamily="2" charset="0"/>
              </a:rPr>
              <a:t> কার্যাবলি বর্ণনা করতে পারবে; </a:t>
            </a:r>
          </a:p>
          <a:p>
            <a:pPr marL="285750" indent="-285750">
              <a:lnSpc>
                <a:spcPct val="150000"/>
              </a:lnSpc>
              <a:buFont typeface="Wingdings" panose="05000000000000000000" pitchFamily="2" charset="2"/>
              <a:buChar char="Ø"/>
            </a:pPr>
            <a:r>
              <a:rPr lang="bn-IN" sz="3200" dirty="0" smtClean="0">
                <a:solidFill>
                  <a:schemeClr val="tx1"/>
                </a:solidFill>
                <a:latin typeface="NikoshBAN" panose="02000000000000000000" pitchFamily="2" charset="0"/>
                <a:cs typeface="NikoshBAN" panose="02000000000000000000" pitchFamily="2" charset="0"/>
              </a:rPr>
              <a:t>তথ্য সংরক্ষণের জন্য সিডি, ডিভিডি, পেনড্রাইভ অথবা মেমোরি কার্ডের মধ্যে কোনটি বেশি উপযোগী ব্যাখ্যা করতে পারবে। </a:t>
            </a:r>
          </a:p>
          <a:p>
            <a:pPr marL="285750" indent="-285750">
              <a:buFont typeface="Wingdings" panose="05000000000000000000" pitchFamily="2" charset="2"/>
              <a:buChar char="Ø"/>
            </a:pPr>
            <a:endParaRPr lang="en-US" sz="3200" dirty="0">
              <a:solidFill>
                <a:schemeClr val="tx1"/>
              </a:solidFill>
              <a:latin typeface="NikoshBAN" panose="02000000000000000000" pitchFamily="2" charset="0"/>
              <a:cs typeface="NikoshBAN" panose="02000000000000000000" pitchFamily="2" charset="0"/>
            </a:endParaRPr>
          </a:p>
        </p:txBody>
      </p:sp>
      <p:sp>
        <p:nvSpPr>
          <p:cNvPr id="2" name="Rectangle 1"/>
          <p:cNvSpPr/>
          <p:nvPr/>
        </p:nvSpPr>
        <p:spPr>
          <a:xfrm>
            <a:off x="3217546" y="825408"/>
            <a:ext cx="4597717" cy="113198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chemeClr val="tx1"/>
                </a:solidFill>
                <a:latin typeface="Nikosh ban"/>
              </a:rPr>
              <a:t>এই পাঠ শেষে শিক্ষার্থীরা- </a:t>
            </a:r>
            <a:endParaRPr lang="en-US" sz="3200" dirty="0">
              <a:solidFill>
                <a:schemeClr val="tx1"/>
              </a:solidFill>
              <a:latin typeface="Nikosh ban"/>
            </a:endParaRPr>
          </a:p>
        </p:txBody>
      </p:sp>
    </p:spTree>
    <p:extLst>
      <p:ext uri="{BB962C8B-B14F-4D97-AF65-F5344CB8AC3E}">
        <p14:creationId xmlns:p14="http://schemas.microsoft.com/office/powerpoint/2010/main" val="41645564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500" autoRev="1" fill="hold">
                                          <p:stCondLst>
                                            <p:cond delay="0"/>
                                          </p:stCondLst>
                                        </p:cTn>
                                        <p:tgtEl>
                                          <p:spTgt spid="3"/>
                                        </p:tgtEl>
                                        <p:attrNameLst>
                                          <p:attrName>ppt_w</p:attrName>
                                        </p:attrNameLst>
                                      </p:cBhvr>
                                    </p:anim>
                                    <p:anim by="(#ppt_w*0.50)" calcmode="lin" valueType="num">
                                      <p:cBhvr>
                                        <p:cTn id="8" dur="500" decel="50000" autoRev="1" fill="hold">
                                          <p:stCondLst>
                                            <p:cond delay="0"/>
                                          </p:stCondLst>
                                        </p:cTn>
                                        <p:tgtEl>
                                          <p:spTgt spid="3"/>
                                        </p:tgtEl>
                                        <p:attrNameLst>
                                          <p:attrName>ppt_x</p:attrName>
                                        </p:attrNameLst>
                                      </p:cBhvr>
                                    </p:anim>
                                    <p:anim from="(-#ppt_h/2)" to="(#ppt_y)" calcmode="lin" valueType="num">
                                      <p:cBhvr>
                                        <p:cTn id="9" dur="1000" fill="hold">
                                          <p:stCondLst>
                                            <p:cond delay="0"/>
                                          </p:stCondLst>
                                        </p:cTn>
                                        <p:tgtEl>
                                          <p:spTgt spid="3"/>
                                        </p:tgtEl>
                                        <p:attrNameLst>
                                          <p:attrName>ppt_y</p:attrName>
                                        </p:attrNameLst>
                                      </p:cBhvr>
                                    </p:anim>
                                    <p:animRot by="21600000">
                                      <p:cBhvr>
                                        <p:cTn id="10" dur="1000" fill="hold">
                                          <p:stCondLst>
                                            <p:cond delay="0"/>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6858000"/>
          </a:xfrm>
          <a:prstGeom prst="rect">
            <a:avLst/>
          </a:prstGeom>
          <a:ln w="76200"/>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0306" y="629722"/>
            <a:ext cx="2970848" cy="163036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Content Placeholder 3" descr="RoM.jpg"/>
          <p:cNvPicPr>
            <a:picLocks noChangeAspect="1"/>
          </p:cNvPicPr>
          <p:nvPr/>
        </p:nvPicPr>
        <p:blipFill>
          <a:blip r:embed="rId3"/>
          <a:stretch>
            <a:fillRect/>
          </a:stretch>
        </p:blipFill>
        <p:spPr>
          <a:xfrm>
            <a:off x="7128007" y="616529"/>
            <a:ext cx="3459031" cy="1643559"/>
          </a:xfrm>
          <a:prstGeom prst="rect">
            <a:avLst/>
          </a:prstGeom>
        </p:spPr>
      </p:pic>
      <p:sp>
        <p:nvSpPr>
          <p:cNvPr id="6" name="TextBox 5"/>
          <p:cNvSpPr txBox="1"/>
          <p:nvPr/>
        </p:nvSpPr>
        <p:spPr>
          <a:xfrm>
            <a:off x="7128007" y="3243702"/>
            <a:ext cx="1729832" cy="75312"/>
          </a:xfrm>
          <a:prstGeom prst="rect">
            <a:avLst/>
          </a:prstGeom>
          <a:noFill/>
        </p:spPr>
        <p:txBody>
          <a:bodyPr wrap="square" rtlCol="0">
            <a:spAutoFit/>
          </a:bodyPr>
          <a:lstStyle/>
          <a:p>
            <a:endParaRPr lang="en-US" sz="3200" dirty="0">
              <a:latin typeface="NikoshBAN" panose="02000000000000000000" pitchFamily="2" charset="0"/>
              <a:cs typeface="NikoshBAN" panose="02000000000000000000" pitchFamily="2" charset="0"/>
            </a:endParaRPr>
          </a:p>
        </p:txBody>
      </p:sp>
      <p:sp>
        <p:nvSpPr>
          <p:cNvPr id="7" name="Rectangle 6"/>
          <p:cNvSpPr/>
          <p:nvPr/>
        </p:nvSpPr>
        <p:spPr>
          <a:xfrm>
            <a:off x="2586039" y="2428875"/>
            <a:ext cx="1828800" cy="48577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400" dirty="0" smtClean="0">
                <a:solidFill>
                  <a:schemeClr val="tx1"/>
                </a:solidFill>
                <a:latin typeface="NikoshBAN" panose="02000000000000000000" pitchFamily="2" charset="0"/>
                <a:cs typeface="NikoshBAN" panose="02000000000000000000" pitchFamily="2" charset="0"/>
              </a:rPr>
              <a:t>র‍্যাম </a:t>
            </a:r>
            <a:endParaRPr lang="en-US" sz="2400" dirty="0">
              <a:solidFill>
                <a:schemeClr val="tx1"/>
              </a:solidFill>
              <a:latin typeface="NikoshBAN" panose="02000000000000000000" pitchFamily="2" charset="0"/>
              <a:cs typeface="NikoshBAN" panose="02000000000000000000" pitchFamily="2" charset="0"/>
            </a:endParaRPr>
          </a:p>
        </p:txBody>
      </p:sp>
      <p:sp>
        <p:nvSpPr>
          <p:cNvPr id="8" name="Rectangle 7"/>
          <p:cNvSpPr/>
          <p:nvPr/>
        </p:nvSpPr>
        <p:spPr>
          <a:xfrm>
            <a:off x="7950583" y="2486025"/>
            <a:ext cx="1814512" cy="42862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Nikosh ban"/>
              </a:rPr>
              <a:t>রম </a:t>
            </a:r>
            <a:endParaRPr lang="en-US" sz="2400" dirty="0">
              <a:solidFill>
                <a:schemeClr val="tx1"/>
              </a:solidFill>
              <a:latin typeface="Nikosh ban"/>
            </a:endParaRPr>
          </a:p>
        </p:txBody>
      </p:sp>
      <p:sp>
        <p:nvSpPr>
          <p:cNvPr id="9" name="Rectangle 8"/>
          <p:cNvSpPr/>
          <p:nvPr/>
        </p:nvSpPr>
        <p:spPr>
          <a:xfrm>
            <a:off x="242887" y="3243702"/>
            <a:ext cx="5756407" cy="252457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NikoshBAN" panose="02000000000000000000" pitchFamily="2" charset="0"/>
                <a:cs typeface="NikoshBAN" panose="02000000000000000000" pitchFamily="2" charset="0"/>
              </a:rPr>
              <a:t>র‍্যামে তথ্য থাকা না থাকা বিদ্যুৎ প্রবাহের উপর নির্ভরশীল। বিদ্যুৎ প্রবাহ বন্ধ করে দিলে এর সমস্ত তথ্য মুছে যায়। অর্থাৎ কম্পিউটার চালু করলেই র‍্যাম প্রয়োজনীয় তথ্য সংরক্ষণ করতে থাকে। আবার কম্পিউটার বন্ধ করলে র‍্যাম তথ্য শূণ্য হয়ে যায়। </a:t>
            </a:r>
            <a:endParaRPr lang="en-US" sz="2400" dirty="0">
              <a:solidFill>
                <a:schemeClr val="tx1"/>
              </a:solidFill>
              <a:latin typeface="NikoshBAN" panose="02000000000000000000" pitchFamily="2" charset="0"/>
              <a:cs typeface="NikoshBAN" panose="02000000000000000000" pitchFamily="2" charset="0"/>
            </a:endParaRPr>
          </a:p>
        </p:txBody>
      </p:sp>
      <p:sp>
        <p:nvSpPr>
          <p:cNvPr id="10" name="Rectangle 9"/>
          <p:cNvSpPr/>
          <p:nvPr/>
        </p:nvSpPr>
        <p:spPr>
          <a:xfrm>
            <a:off x="6129338" y="3243702"/>
            <a:ext cx="5614988" cy="2524574"/>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NikoshBAN" panose="02000000000000000000" pitchFamily="2" charset="0"/>
                <a:cs typeface="NikoshBAN" panose="02000000000000000000" pitchFamily="2" charset="0"/>
              </a:rPr>
              <a:t>কম্পিউটারের হার্ডওয়্যার সচল রাখার জন্য কিছু নির্দেশনা প্রয়োজন। এ নির্দেশনাগুলো ছাড়া কম্পিউটার চালু করা যায় না। তাই এ নির্দেশনাগুলো স্থায়ীভাবে সংরক্ষিত থাকে। বিদ্যুৎ থাকা না থাকার উপর এই মেমোরি নির্ভর করে না।  </a:t>
            </a:r>
            <a:endParaRPr lang="en-US" sz="24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6552301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0-#ppt_w/2"/>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0-#ppt_w/2"/>
                                          </p:val>
                                        </p:tav>
                                        <p:tav tm="100000">
                                          <p:val>
                                            <p:strVal val="#ppt_x"/>
                                          </p:val>
                                        </p:tav>
                                      </p:tavLst>
                                    </p:anim>
                                    <p:anim calcmode="lin" valueType="num">
                                      <p:cBhvr additive="base">
                                        <p:cTn id="20"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06477" y="103239"/>
            <a:ext cx="11769213" cy="6754761"/>
          </a:xfrm>
          <a:prstGeom prst="roundRect">
            <a:avLst/>
          </a:prstGeom>
          <a:ln w="76200"/>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 name="Rectangle 1"/>
          <p:cNvSpPr/>
          <p:nvPr/>
        </p:nvSpPr>
        <p:spPr>
          <a:xfrm>
            <a:off x="4163627" y="889434"/>
            <a:ext cx="3396343" cy="86214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dirty="0" smtClean="0">
                <a:solidFill>
                  <a:schemeClr val="tx1"/>
                </a:solidFill>
                <a:latin typeface="Nikosh ban"/>
              </a:rPr>
              <a:t>একক কাজ </a:t>
            </a:r>
            <a:endParaRPr lang="en-US" sz="4400" dirty="0">
              <a:solidFill>
                <a:schemeClr val="tx1"/>
              </a:solidFill>
              <a:latin typeface="Nikosh ban"/>
            </a:endParaRPr>
          </a:p>
        </p:txBody>
      </p:sp>
      <p:sp>
        <p:nvSpPr>
          <p:cNvPr id="3" name="Rectangle 2"/>
          <p:cNvSpPr/>
          <p:nvPr/>
        </p:nvSpPr>
        <p:spPr>
          <a:xfrm>
            <a:off x="1246238" y="3033894"/>
            <a:ext cx="9689690" cy="224313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nSpc>
                <a:spcPct val="150000"/>
              </a:lnSpc>
              <a:buFont typeface="Arial" panose="020B0604020202020204" pitchFamily="34" charset="0"/>
              <a:buChar char="•"/>
            </a:pPr>
            <a:r>
              <a:rPr lang="en-US" sz="3600" dirty="0" err="1" smtClean="0">
                <a:solidFill>
                  <a:schemeClr val="tx1"/>
                </a:solidFill>
                <a:latin typeface="NikoshBAN" panose="02000000000000000000" pitchFamily="2" charset="0"/>
                <a:cs typeface="NikoshBAN" panose="02000000000000000000" pitchFamily="2" charset="0"/>
              </a:rPr>
              <a:t>মেমোরি</a:t>
            </a:r>
            <a:r>
              <a:rPr lang="en-US" sz="3600" dirty="0" smtClean="0">
                <a:solidFill>
                  <a:schemeClr val="tx1"/>
                </a:solidFill>
                <a:latin typeface="NikoshBAN" panose="02000000000000000000" pitchFamily="2" charset="0"/>
                <a:cs typeface="NikoshBAN" panose="02000000000000000000" pitchFamily="2" charset="0"/>
              </a:rPr>
              <a:t> </a:t>
            </a:r>
            <a:r>
              <a:rPr lang="en-US" sz="3600" dirty="0" err="1" smtClean="0">
                <a:solidFill>
                  <a:schemeClr val="tx1"/>
                </a:solidFill>
                <a:latin typeface="NikoshBAN" panose="02000000000000000000" pitchFamily="2" charset="0"/>
                <a:cs typeface="NikoshBAN" panose="02000000000000000000" pitchFamily="2" charset="0"/>
              </a:rPr>
              <a:t>কি</a:t>
            </a:r>
            <a:r>
              <a:rPr lang="en-US" sz="3600" dirty="0" smtClean="0">
                <a:solidFill>
                  <a:schemeClr val="tx1"/>
                </a:solidFill>
                <a:latin typeface="NikoshBAN" panose="02000000000000000000" pitchFamily="2" charset="0"/>
                <a:cs typeface="NikoshBAN" panose="02000000000000000000" pitchFamily="2" charset="0"/>
              </a:rPr>
              <a:t>?</a:t>
            </a:r>
          </a:p>
          <a:p>
            <a:pPr marL="457200" indent="-457200">
              <a:lnSpc>
                <a:spcPct val="150000"/>
              </a:lnSpc>
              <a:buFont typeface="Arial" panose="020B0604020202020204" pitchFamily="34" charset="0"/>
              <a:buChar char="•"/>
            </a:pPr>
            <a:r>
              <a:rPr lang="en-US" sz="3600" dirty="0" err="1" smtClean="0">
                <a:solidFill>
                  <a:schemeClr val="tx1"/>
                </a:solidFill>
                <a:latin typeface="NikoshBAN" panose="02000000000000000000" pitchFamily="2" charset="0"/>
                <a:cs typeface="NikoshBAN" panose="02000000000000000000" pitchFamily="2" charset="0"/>
              </a:rPr>
              <a:t>মেমোরি</a:t>
            </a:r>
            <a:r>
              <a:rPr lang="en-US" sz="3600" dirty="0" smtClean="0">
                <a:solidFill>
                  <a:schemeClr val="tx1"/>
                </a:solidFill>
                <a:latin typeface="NikoshBAN" panose="02000000000000000000" pitchFamily="2" charset="0"/>
                <a:cs typeface="NikoshBAN" panose="02000000000000000000" pitchFamily="2" charset="0"/>
              </a:rPr>
              <a:t> </a:t>
            </a:r>
            <a:r>
              <a:rPr lang="en-US" sz="3600" dirty="0" err="1" smtClean="0">
                <a:solidFill>
                  <a:schemeClr val="tx1"/>
                </a:solidFill>
                <a:latin typeface="NikoshBAN" panose="02000000000000000000" pitchFamily="2" charset="0"/>
                <a:cs typeface="NikoshBAN" panose="02000000000000000000" pitchFamily="2" charset="0"/>
              </a:rPr>
              <a:t>কত</a:t>
            </a:r>
            <a:r>
              <a:rPr lang="en-US" sz="3600" dirty="0" smtClean="0">
                <a:solidFill>
                  <a:schemeClr val="tx1"/>
                </a:solidFill>
                <a:latin typeface="NikoshBAN" panose="02000000000000000000" pitchFamily="2" charset="0"/>
                <a:cs typeface="NikoshBAN" panose="02000000000000000000" pitchFamily="2" charset="0"/>
              </a:rPr>
              <a:t> </a:t>
            </a:r>
            <a:r>
              <a:rPr lang="en-US" sz="3600" dirty="0" err="1" smtClean="0">
                <a:solidFill>
                  <a:schemeClr val="tx1"/>
                </a:solidFill>
                <a:latin typeface="NikoshBAN" panose="02000000000000000000" pitchFamily="2" charset="0"/>
                <a:cs typeface="NikoshBAN" panose="02000000000000000000" pitchFamily="2" charset="0"/>
              </a:rPr>
              <a:t>প্রকার</a:t>
            </a:r>
            <a:r>
              <a:rPr lang="en-US" sz="3600" dirty="0" smtClean="0">
                <a:solidFill>
                  <a:schemeClr val="tx1"/>
                </a:solidFill>
                <a:latin typeface="NikoshBAN" panose="02000000000000000000" pitchFamily="2" charset="0"/>
                <a:cs typeface="NikoshBAN" panose="02000000000000000000" pitchFamily="2" charset="0"/>
              </a:rPr>
              <a:t> ও </a:t>
            </a:r>
            <a:r>
              <a:rPr lang="en-US" sz="3600" dirty="0" err="1" smtClean="0">
                <a:solidFill>
                  <a:schemeClr val="tx1"/>
                </a:solidFill>
                <a:latin typeface="NikoshBAN" panose="02000000000000000000" pitchFamily="2" charset="0"/>
                <a:cs typeface="NikoshBAN" panose="02000000000000000000" pitchFamily="2" charset="0"/>
              </a:rPr>
              <a:t>কি</a:t>
            </a:r>
            <a:r>
              <a:rPr lang="en-US" sz="3600" dirty="0" smtClean="0">
                <a:solidFill>
                  <a:schemeClr val="tx1"/>
                </a:solidFill>
                <a:latin typeface="NikoshBAN" panose="02000000000000000000" pitchFamily="2" charset="0"/>
                <a:cs typeface="NikoshBAN" panose="02000000000000000000" pitchFamily="2" charset="0"/>
              </a:rPr>
              <a:t> </a:t>
            </a:r>
            <a:r>
              <a:rPr lang="en-US" sz="3600" dirty="0" err="1" smtClean="0">
                <a:solidFill>
                  <a:schemeClr val="tx1"/>
                </a:solidFill>
                <a:latin typeface="NikoshBAN" panose="02000000000000000000" pitchFamily="2" charset="0"/>
                <a:cs typeface="NikoshBAN" panose="02000000000000000000" pitchFamily="2" charset="0"/>
              </a:rPr>
              <a:t>কি</a:t>
            </a:r>
            <a:r>
              <a:rPr lang="en-US" sz="3600" dirty="0" smtClean="0">
                <a:solidFill>
                  <a:schemeClr val="tx1"/>
                </a:solidFill>
                <a:latin typeface="NikoshBAN" panose="02000000000000000000" pitchFamily="2" charset="0"/>
                <a:cs typeface="NikoshBAN" panose="02000000000000000000" pitchFamily="2" charset="0"/>
              </a:rPr>
              <a:t>?</a:t>
            </a:r>
          </a:p>
        </p:txBody>
      </p:sp>
    </p:spTree>
    <p:extLst>
      <p:ext uri="{BB962C8B-B14F-4D97-AF65-F5344CB8AC3E}">
        <p14:creationId xmlns:p14="http://schemas.microsoft.com/office/powerpoint/2010/main" val="23338059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329652" cy="6858000"/>
          </a:xfrm>
          <a:prstGeom prst="rect">
            <a:avLst/>
          </a:prstGeom>
          <a:ln w="76200"/>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 name="TextBox 1"/>
          <p:cNvSpPr txBox="1"/>
          <p:nvPr/>
        </p:nvSpPr>
        <p:spPr>
          <a:xfrm>
            <a:off x="3583859" y="324464"/>
            <a:ext cx="3786614" cy="646331"/>
          </a:xfrm>
          <a:prstGeom prst="rect">
            <a:avLst/>
          </a:prstGeom>
          <a:noFill/>
          <a:ln w="38100">
            <a:solidFill>
              <a:schemeClr val="tx1"/>
            </a:solidFill>
          </a:ln>
        </p:spPr>
        <p:txBody>
          <a:bodyPr wrap="none" rtlCol="0">
            <a:spAutoFit/>
          </a:bodyPr>
          <a:lstStyle/>
          <a:p>
            <a:r>
              <a:rPr lang="en-US" sz="3600" dirty="0" err="1" smtClean="0"/>
              <a:t>উত্তর</a:t>
            </a:r>
            <a:r>
              <a:rPr lang="en-US" sz="3600" dirty="0" smtClean="0"/>
              <a:t> </a:t>
            </a:r>
            <a:r>
              <a:rPr lang="en-US" sz="3600" dirty="0" err="1" smtClean="0"/>
              <a:t>মিলিয়ে</a:t>
            </a:r>
            <a:r>
              <a:rPr lang="en-US" sz="3600" dirty="0" smtClean="0"/>
              <a:t> </a:t>
            </a:r>
            <a:r>
              <a:rPr lang="en-US" sz="3600" dirty="0" err="1" smtClean="0"/>
              <a:t>নাও</a:t>
            </a:r>
            <a:r>
              <a:rPr lang="en-US" sz="3600" dirty="0" smtClean="0"/>
              <a:t>- </a:t>
            </a:r>
            <a:endParaRPr lang="en-US" sz="3600" dirty="0"/>
          </a:p>
        </p:txBody>
      </p:sp>
      <p:sp>
        <p:nvSpPr>
          <p:cNvPr id="4" name="TextBox 3"/>
          <p:cNvSpPr txBox="1"/>
          <p:nvPr/>
        </p:nvSpPr>
        <p:spPr>
          <a:xfrm>
            <a:off x="1934740" y="4622648"/>
            <a:ext cx="5080237" cy="1754326"/>
          </a:xfrm>
          <a:prstGeom prst="rect">
            <a:avLst/>
          </a:prstGeom>
          <a:noFill/>
          <a:ln w="38100">
            <a:solidFill>
              <a:schemeClr val="tx1"/>
            </a:solidFill>
          </a:ln>
        </p:spPr>
        <p:txBody>
          <a:bodyPr wrap="none" rtlCol="0">
            <a:spAutoFit/>
          </a:bodyPr>
          <a:lstStyle/>
          <a:p>
            <a:r>
              <a:rPr lang="en-US" sz="3600" dirty="0" err="1" smtClean="0">
                <a:latin typeface="NikoshBAN" panose="02000000000000000000" pitchFamily="2" charset="0"/>
                <a:cs typeface="NikoshBAN" panose="02000000000000000000" pitchFamily="2" charset="0"/>
              </a:rPr>
              <a:t>মেমোরি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দুই</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প্রকার</a:t>
            </a:r>
            <a:r>
              <a:rPr lang="en-US" sz="3600" dirty="0" smtClean="0">
                <a:latin typeface="NikoshBAN" panose="02000000000000000000" pitchFamily="2" charset="0"/>
                <a:cs typeface="NikoshBAN" panose="02000000000000000000" pitchFamily="2" charset="0"/>
              </a:rPr>
              <a:t>-</a:t>
            </a:r>
          </a:p>
          <a:p>
            <a:r>
              <a:rPr lang="en-US" sz="3600" dirty="0" smtClean="0">
                <a:latin typeface="NikoshBAN" panose="02000000000000000000" pitchFamily="2" charset="0"/>
                <a:cs typeface="NikoshBAN" panose="02000000000000000000" pitchFamily="2" charset="0"/>
              </a:rPr>
              <a:t>১।প্রধান </a:t>
            </a:r>
            <a:r>
              <a:rPr lang="en-US" sz="3600" dirty="0" err="1" smtClean="0">
                <a:latin typeface="NikoshBAN" panose="02000000000000000000" pitchFamily="2" charset="0"/>
                <a:cs typeface="NikoshBAN" panose="02000000000000000000" pitchFamily="2" charset="0"/>
              </a:rPr>
              <a:t>বা</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প্রাথমিক</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মেমোরি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এবং</a:t>
            </a:r>
            <a:r>
              <a:rPr lang="en-US" sz="3600" dirty="0" smtClean="0">
                <a:latin typeface="NikoshBAN" panose="02000000000000000000" pitchFamily="2" charset="0"/>
                <a:cs typeface="NikoshBAN" panose="02000000000000000000" pitchFamily="2" charset="0"/>
              </a:rPr>
              <a:t> </a:t>
            </a:r>
          </a:p>
          <a:p>
            <a:r>
              <a:rPr lang="en-US" sz="3600" dirty="0" smtClean="0">
                <a:latin typeface="NikoshBAN" panose="02000000000000000000" pitchFamily="2" charset="0"/>
                <a:cs typeface="NikoshBAN" panose="02000000000000000000" pitchFamily="2" charset="0"/>
              </a:rPr>
              <a:t>২।সহায়ক </a:t>
            </a:r>
            <a:r>
              <a:rPr lang="en-US" sz="3600" dirty="0" err="1" smtClean="0">
                <a:latin typeface="NikoshBAN" panose="02000000000000000000" pitchFamily="2" charset="0"/>
                <a:cs typeface="NikoshBAN" panose="02000000000000000000" pitchFamily="2" charset="0"/>
              </a:rPr>
              <a:t>বা</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সেকেন্ডারি</a:t>
            </a:r>
            <a:r>
              <a:rPr lang="en-US" sz="3600" dirty="0" smtClean="0">
                <a:latin typeface="NikoshBAN" panose="02000000000000000000" pitchFamily="2" charset="0"/>
                <a:cs typeface="NikoshBAN" panose="02000000000000000000" pitchFamily="2" charset="0"/>
              </a:rPr>
              <a:t> </a:t>
            </a:r>
            <a:r>
              <a:rPr lang="en-US" sz="3600" dirty="0" err="1" smtClean="0">
                <a:latin typeface="NikoshBAN" panose="02000000000000000000" pitchFamily="2" charset="0"/>
                <a:cs typeface="NikoshBAN" panose="02000000000000000000" pitchFamily="2" charset="0"/>
              </a:rPr>
              <a:t>মেমোরি</a:t>
            </a:r>
            <a:r>
              <a:rPr lang="en-US" sz="3600" dirty="0" smtClean="0">
                <a:latin typeface="NikoshBAN" panose="02000000000000000000" pitchFamily="2" charset="0"/>
                <a:cs typeface="NikoshBAN" panose="02000000000000000000" pitchFamily="2" charset="0"/>
              </a:rPr>
              <a:t>। </a:t>
            </a:r>
            <a:endParaRPr lang="en-US" sz="3600" dirty="0">
              <a:latin typeface="NikoshBAN" panose="02000000000000000000" pitchFamily="2" charset="0"/>
              <a:cs typeface="NikoshBAN" panose="02000000000000000000" pitchFamily="2" charset="0"/>
            </a:endParaRPr>
          </a:p>
        </p:txBody>
      </p:sp>
      <p:sp>
        <p:nvSpPr>
          <p:cNvPr id="6" name="TextBox 5"/>
          <p:cNvSpPr txBox="1"/>
          <p:nvPr/>
        </p:nvSpPr>
        <p:spPr>
          <a:xfrm>
            <a:off x="1610276" y="1765670"/>
            <a:ext cx="9593582" cy="2062103"/>
          </a:xfrm>
          <a:prstGeom prst="rect">
            <a:avLst/>
          </a:prstGeom>
          <a:noFill/>
          <a:ln w="38100">
            <a:solidFill>
              <a:schemeClr val="tx1"/>
            </a:solidFill>
          </a:ln>
        </p:spPr>
        <p:txBody>
          <a:bodyPr wrap="square" rtlCol="0">
            <a:spAutoFit/>
          </a:bodyPr>
          <a:lstStyle/>
          <a:p>
            <a:r>
              <a:rPr lang="as-IN" sz="3200" dirty="0">
                <a:latin typeface="NikoshBAN" panose="02000000000000000000" pitchFamily="2" charset="0"/>
                <a:cs typeface="NikoshBAN" panose="02000000000000000000" pitchFamily="2" charset="0"/>
              </a:rPr>
              <a:t>কম্পিউটার </a:t>
            </a:r>
            <a:r>
              <a:rPr lang="bn-BD" sz="3200" dirty="0" smtClean="0">
                <a:latin typeface="NikoshBAN" panose="02000000000000000000" pitchFamily="2" charset="0"/>
                <a:cs typeface="NikoshBAN" panose="02000000000000000000" pitchFamily="2" charset="0"/>
              </a:rPr>
              <a:t>মেমোরি</a:t>
            </a:r>
            <a:r>
              <a:rPr lang="as-IN" sz="3200" dirty="0" smtClean="0">
                <a:latin typeface="NikoshBAN" panose="02000000000000000000" pitchFamily="2" charset="0"/>
                <a:cs typeface="NikoshBAN" panose="02000000000000000000" pitchFamily="2" charset="0"/>
              </a:rPr>
              <a:t> </a:t>
            </a:r>
            <a:r>
              <a:rPr lang="as-IN" sz="3200" dirty="0">
                <a:latin typeface="NikoshBAN" panose="02000000000000000000" pitchFamily="2" charset="0"/>
                <a:cs typeface="NikoshBAN" panose="02000000000000000000" pitchFamily="2" charset="0"/>
              </a:rPr>
              <a:t>বলতে কোন কম্পিউটার </a:t>
            </a:r>
            <a:r>
              <a:rPr lang="bn-BD" sz="3200" dirty="0" smtClean="0">
                <a:latin typeface="NikoshBAN" panose="02000000000000000000" pitchFamily="2" charset="0"/>
                <a:cs typeface="NikoshBAN" panose="02000000000000000000" pitchFamily="2" charset="0"/>
              </a:rPr>
              <a:t>ব্যবস্থায়</a:t>
            </a:r>
            <a:r>
              <a:rPr lang="as-IN" sz="3200" dirty="0" smtClean="0">
                <a:latin typeface="NikoshBAN" panose="02000000000000000000" pitchFamily="2" charset="0"/>
                <a:cs typeface="NikoshBAN" panose="02000000000000000000" pitchFamily="2" charset="0"/>
              </a:rPr>
              <a:t> </a:t>
            </a:r>
            <a:r>
              <a:rPr lang="bn-BD" sz="3200" dirty="0">
                <a:latin typeface="NikoshBAN" panose="02000000000000000000" pitchFamily="2" charset="0"/>
                <a:cs typeface="NikoshBAN" panose="02000000000000000000" pitchFamily="2" charset="0"/>
              </a:rPr>
              <a:t> </a:t>
            </a:r>
            <a:r>
              <a:rPr lang="bn-BD" sz="3200" dirty="0" smtClean="0">
                <a:latin typeface="NikoshBAN" panose="02000000000000000000" pitchFamily="2" charset="0"/>
                <a:cs typeface="NikoshBAN" panose="02000000000000000000" pitchFamily="2" charset="0"/>
              </a:rPr>
              <a:t>স্থায়ী </a:t>
            </a:r>
            <a:r>
              <a:rPr lang="as-IN" sz="3200" dirty="0" smtClean="0">
                <a:latin typeface="NikoshBAN" panose="02000000000000000000" pitchFamily="2" charset="0"/>
                <a:cs typeface="NikoshBAN" panose="02000000000000000000" pitchFamily="2" charset="0"/>
              </a:rPr>
              <a:t>বা </a:t>
            </a:r>
            <a:r>
              <a:rPr lang="bn-BD" sz="3200" dirty="0" smtClean="0">
                <a:latin typeface="NikoshBAN" panose="02000000000000000000" pitchFamily="2" charset="0"/>
                <a:cs typeface="NikoshBAN" panose="02000000000000000000" pitchFamily="2" charset="0"/>
              </a:rPr>
              <a:t>অস্থায়ী</a:t>
            </a:r>
            <a:r>
              <a:rPr lang="as-IN" sz="3200" dirty="0" smtClean="0">
                <a:latin typeface="NikoshBAN" panose="02000000000000000000" pitchFamily="2" charset="0"/>
                <a:cs typeface="NikoshBAN" panose="02000000000000000000" pitchFamily="2" charset="0"/>
              </a:rPr>
              <a:t>ভাবে </a:t>
            </a:r>
            <a:r>
              <a:rPr lang="as-IN" sz="3200" dirty="0">
                <a:latin typeface="NikoshBAN" panose="02000000000000000000" pitchFamily="2" charset="0"/>
                <a:cs typeface="NikoshBAN" panose="02000000000000000000" pitchFamily="2" charset="0"/>
              </a:rPr>
              <a:t>উপাত্ত ধারণকারী যন্ত্রাংশকে বোঝায়। </a:t>
            </a:r>
            <a:r>
              <a:rPr lang="bn-BD" sz="3200" dirty="0" smtClean="0">
                <a:latin typeface="NikoshBAN" panose="02000000000000000000" pitchFamily="2" charset="0"/>
                <a:cs typeface="NikoshBAN" panose="02000000000000000000" pitchFamily="2" charset="0"/>
              </a:rPr>
              <a:t>এগুলো</a:t>
            </a:r>
            <a:r>
              <a:rPr lang="as-IN" sz="3200" dirty="0" smtClean="0">
                <a:latin typeface="NikoshBAN" panose="02000000000000000000" pitchFamily="2" charset="0"/>
                <a:cs typeface="NikoshBAN" panose="02000000000000000000" pitchFamily="2" charset="0"/>
              </a:rPr>
              <a:t> </a:t>
            </a:r>
            <a:r>
              <a:rPr lang="as-IN" sz="3200" dirty="0">
                <a:latin typeface="NikoshBAN" panose="02000000000000000000" pitchFamily="2" charset="0"/>
                <a:cs typeface="NikoshBAN" panose="02000000000000000000" pitchFamily="2" charset="0"/>
              </a:rPr>
              <a:t>মূলত অর্ধপরিবাহী চিপ </a:t>
            </a:r>
            <a:r>
              <a:rPr lang="bn-BD" sz="3200" dirty="0" smtClean="0">
                <a:latin typeface="NikoshBAN" panose="02000000000000000000" pitchFamily="2" charset="0"/>
                <a:cs typeface="NikoshBAN" panose="02000000000000000000" pitchFamily="2" charset="0"/>
              </a:rPr>
              <a:t>দিয়ে </a:t>
            </a:r>
            <a:r>
              <a:rPr lang="as-IN" sz="3200" dirty="0" smtClean="0">
                <a:latin typeface="NikoshBAN" panose="02000000000000000000" pitchFamily="2" charset="0"/>
                <a:cs typeface="NikoshBAN" panose="02000000000000000000" pitchFamily="2" charset="0"/>
              </a:rPr>
              <a:t> </a:t>
            </a:r>
            <a:r>
              <a:rPr lang="as-IN" sz="3200" dirty="0">
                <a:latin typeface="NikoshBAN" panose="02000000000000000000" pitchFamily="2" charset="0"/>
                <a:cs typeface="NikoshBAN" panose="02000000000000000000" pitchFamily="2" charset="0"/>
              </a:rPr>
              <a:t>বানানো </a:t>
            </a:r>
            <a:r>
              <a:rPr lang="bn-BD" sz="3200" dirty="0" smtClean="0">
                <a:latin typeface="NikoshBAN" panose="02000000000000000000" pitchFamily="2" charset="0"/>
                <a:cs typeface="NikoshBAN" panose="02000000000000000000" pitchFamily="2" charset="0"/>
              </a:rPr>
              <a:t>হয়ে</a:t>
            </a:r>
            <a:r>
              <a:rPr lang="as-IN" sz="3200" dirty="0" smtClean="0">
                <a:latin typeface="NikoshBAN" panose="02000000000000000000" pitchFamily="2" charset="0"/>
                <a:cs typeface="NikoshBAN" panose="02000000000000000000" pitchFamily="2" charset="0"/>
              </a:rPr>
              <a:t> </a:t>
            </a:r>
            <a:r>
              <a:rPr lang="as-IN" sz="3200" dirty="0">
                <a:latin typeface="NikoshBAN" panose="02000000000000000000" pitchFamily="2" charset="0"/>
                <a:cs typeface="NikoshBAN" panose="02000000000000000000" pitchFamily="2" charset="0"/>
              </a:rPr>
              <a:t>থাকে। কম্পিউটার কোন কাজ সম্পাদন করার আগে অ্যাপ্লিকেশন ও উপাত্ত হার্ড ডিস্ক থেকে সিস্টেম </a:t>
            </a:r>
            <a:r>
              <a:rPr lang="bn-BD" sz="3200" dirty="0" smtClean="0">
                <a:latin typeface="NikoshBAN" panose="02000000000000000000" pitchFamily="2" charset="0"/>
                <a:cs typeface="NikoshBAN" panose="02000000000000000000" pitchFamily="2" charset="0"/>
              </a:rPr>
              <a:t>মেমোরিতে</a:t>
            </a:r>
            <a:r>
              <a:rPr lang="as-IN" sz="3200" dirty="0" smtClean="0">
                <a:latin typeface="NikoshBAN" panose="02000000000000000000" pitchFamily="2" charset="0"/>
                <a:cs typeface="NikoshBAN" panose="02000000000000000000" pitchFamily="2" charset="0"/>
              </a:rPr>
              <a:t> </a:t>
            </a:r>
            <a:r>
              <a:rPr lang="as-IN" sz="3200" dirty="0">
                <a:latin typeface="NikoshBAN" panose="02000000000000000000" pitchFamily="2" charset="0"/>
                <a:cs typeface="NikoshBAN" panose="02000000000000000000" pitchFamily="2" charset="0"/>
              </a:rPr>
              <a:t>কপি করে </a:t>
            </a:r>
            <a:r>
              <a:rPr lang="bn-BD" sz="3200" dirty="0" smtClean="0">
                <a:latin typeface="NikoshBAN" panose="02000000000000000000" pitchFamily="2" charset="0"/>
                <a:cs typeface="NikoshBAN" panose="02000000000000000000" pitchFamily="2" charset="0"/>
              </a:rPr>
              <a:t>নেয়</a:t>
            </a:r>
            <a:r>
              <a:rPr lang="as-IN" sz="3200" dirty="0" smtClean="0">
                <a:latin typeface="NikoshBAN" panose="02000000000000000000" pitchFamily="2" charset="0"/>
                <a:cs typeface="NikoshBAN" panose="02000000000000000000" pitchFamily="2" charset="0"/>
              </a:rPr>
              <a:t>।</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795212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ln w="76200"/>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2"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24087" y="489358"/>
            <a:ext cx="2719388" cy="186808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85298" y="514349"/>
            <a:ext cx="2470119" cy="184308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Rectangle 3"/>
          <p:cNvSpPr/>
          <p:nvPr/>
        </p:nvSpPr>
        <p:spPr>
          <a:xfrm>
            <a:off x="2518593" y="2643188"/>
            <a:ext cx="1776413" cy="571501"/>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Nikosh ban"/>
              </a:rPr>
              <a:t>হার্ডডিস্ক </a:t>
            </a:r>
            <a:endParaRPr lang="en-US" sz="2400" dirty="0">
              <a:solidFill>
                <a:schemeClr val="tx1"/>
              </a:solidFill>
              <a:latin typeface="Nikosh ban"/>
            </a:endParaRPr>
          </a:p>
        </p:txBody>
      </p:sp>
      <p:sp>
        <p:nvSpPr>
          <p:cNvPr id="5" name="Rectangle 4"/>
          <p:cNvSpPr/>
          <p:nvPr/>
        </p:nvSpPr>
        <p:spPr>
          <a:xfrm>
            <a:off x="512428" y="3614737"/>
            <a:ext cx="5257800" cy="220027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NikoshBAN" panose="02000000000000000000" pitchFamily="2" charset="0"/>
                <a:cs typeface="NikoshBAN" panose="02000000000000000000" pitchFamily="2" charset="0"/>
              </a:rPr>
              <a:t>এটি আসলে তথ্য সংরক্ষণের প্রধান যন্ত্র।</a:t>
            </a:r>
            <a:r>
              <a:rPr lang="en-US" sz="2400" dirty="0" smtClean="0">
                <a:solidFill>
                  <a:schemeClr val="tx1"/>
                </a:solidFill>
                <a:latin typeface="NikoshBAN" panose="02000000000000000000" pitchFamily="2" charset="0"/>
                <a:cs typeface="NikoshBAN" panose="02000000000000000000" pitchFamily="2" charset="0"/>
              </a:rPr>
              <a:t> </a:t>
            </a:r>
            <a:r>
              <a:rPr lang="bn-IN" sz="2400" dirty="0" smtClean="0">
                <a:solidFill>
                  <a:schemeClr val="tx1"/>
                </a:solidFill>
                <a:latin typeface="NikoshBAN" panose="02000000000000000000" pitchFamily="2" charset="0"/>
                <a:cs typeface="NikoshBAN" panose="02000000000000000000" pitchFamily="2" charset="0"/>
              </a:rPr>
              <a:t> </a:t>
            </a:r>
            <a:r>
              <a:rPr lang="en-US" sz="2400" dirty="0" smtClean="0">
                <a:solidFill>
                  <a:schemeClr val="tx1"/>
                </a:solidFill>
                <a:latin typeface="NikoshBAN" panose="02000000000000000000" pitchFamily="2" charset="0"/>
                <a:cs typeface="NikoshBAN" panose="02000000000000000000" pitchFamily="2" charset="0"/>
              </a:rPr>
              <a:t>IBM </a:t>
            </a:r>
            <a:r>
              <a:rPr lang="bn-IN" sz="2400" dirty="0" smtClean="0">
                <a:solidFill>
                  <a:schemeClr val="tx1"/>
                </a:solidFill>
                <a:latin typeface="NikoshBAN" panose="02000000000000000000" pitchFamily="2" charset="0"/>
                <a:cs typeface="NikoshBAN" panose="02000000000000000000" pitchFamily="2" charset="0"/>
              </a:rPr>
              <a:t>কোম্পানী ১৯৫৬ সালে মেইনফ্রেম ও মিনি কম্পিউটারে ডাটা সংরক্ষণের জন্য প্রথম হার্ডডিস্কের ব্যবহার করে। </a:t>
            </a:r>
            <a:endParaRPr lang="en-US" sz="2400" dirty="0">
              <a:solidFill>
                <a:schemeClr val="tx1"/>
              </a:solidFill>
              <a:latin typeface="NikoshBAN" panose="02000000000000000000" pitchFamily="2" charset="0"/>
              <a:cs typeface="NikoshBAN" panose="02000000000000000000" pitchFamily="2" charset="0"/>
            </a:endParaRPr>
          </a:p>
        </p:txBody>
      </p:sp>
      <p:sp>
        <p:nvSpPr>
          <p:cNvPr id="6" name="Rectangle 5"/>
          <p:cNvSpPr/>
          <p:nvPr/>
        </p:nvSpPr>
        <p:spPr>
          <a:xfrm>
            <a:off x="8215313" y="2643188"/>
            <a:ext cx="2168654" cy="54292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Nikosh ban"/>
              </a:rPr>
              <a:t>পেন ড্রাইভ </a:t>
            </a:r>
            <a:endParaRPr lang="en-US" sz="2400" dirty="0">
              <a:solidFill>
                <a:schemeClr val="tx1"/>
              </a:solidFill>
              <a:latin typeface="Nikosh ban"/>
            </a:endParaRPr>
          </a:p>
        </p:txBody>
      </p:sp>
      <p:sp>
        <p:nvSpPr>
          <p:cNvPr id="7" name="Rectangle 6"/>
          <p:cNvSpPr/>
          <p:nvPr/>
        </p:nvSpPr>
        <p:spPr>
          <a:xfrm>
            <a:off x="6343651" y="3614737"/>
            <a:ext cx="5529262" cy="220027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NikoshBAN" panose="02000000000000000000" pitchFamily="2" charset="0"/>
                <a:cs typeface="NikoshBAN" panose="02000000000000000000" pitchFamily="2" charset="0"/>
              </a:rPr>
              <a:t>যেখানে নেটওয়ার্ক নেই সেখানে তথ্য নিতে হলে কোনো এক ধরনের স্টোরেজ ডিভাইস ব্যবহার করতে হয়। যে স্টোরেজ ডিভাইসটি সবচেয়ে সহজে বহন করা যায় সেটার নাম পেনড্রাইভ বা ফ্ল্যাশ ড্রাইভ।</a:t>
            </a:r>
            <a:endParaRPr lang="en-US" sz="2400"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367401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down)">
                                      <p:cBhvr>
                                        <p:cTn id="22" dur="580">
                                          <p:stCondLst>
                                            <p:cond delay="0"/>
                                          </p:stCondLst>
                                        </p:cTn>
                                        <p:tgtEl>
                                          <p:spTgt spid="3"/>
                                        </p:tgtEl>
                                      </p:cBhvr>
                                    </p:animEffect>
                                    <p:anim calcmode="lin" valueType="num">
                                      <p:cBhvr>
                                        <p:cTn id="23"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8" dur="26">
                                          <p:stCondLst>
                                            <p:cond delay="650"/>
                                          </p:stCondLst>
                                        </p:cTn>
                                        <p:tgtEl>
                                          <p:spTgt spid="3"/>
                                        </p:tgtEl>
                                      </p:cBhvr>
                                      <p:to x="100000" y="60000"/>
                                    </p:animScale>
                                    <p:animScale>
                                      <p:cBhvr>
                                        <p:cTn id="29" dur="166" decel="50000">
                                          <p:stCondLst>
                                            <p:cond delay="676"/>
                                          </p:stCondLst>
                                        </p:cTn>
                                        <p:tgtEl>
                                          <p:spTgt spid="3"/>
                                        </p:tgtEl>
                                      </p:cBhvr>
                                      <p:to x="100000" y="100000"/>
                                    </p:animScale>
                                    <p:animScale>
                                      <p:cBhvr>
                                        <p:cTn id="30" dur="26">
                                          <p:stCondLst>
                                            <p:cond delay="1312"/>
                                          </p:stCondLst>
                                        </p:cTn>
                                        <p:tgtEl>
                                          <p:spTgt spid="3"/>
                                        </p:tgtEl>
                                      </p:cBhvr>
                                      <p:to x="100000" y="80000"/>
                                    </p:animScale>
                                    <p:animScale>
                                      <p:cBhvr>
                                        <p:cTn id="31" dur="166" decel="50000">
                                          <p:stCondLst>
                                            <p:cond delay="1338"/>
                                          </p:stCondLst>
                                        </p:cTn>
                                        <p:tgtEl>
                                          <p:spTgt spid="3"/>
                                        </p:tgtEl>
                                      </p:cBhvr>
                                      <p:to x="100000" y="100000"/>
                                    </p:animScale>
                                    <p:animScale>
                                      <p:cBhvr>
                                        <p:cTn id="32" dur="26">
                                          <p:stCondLst>
                                            <p:cond delay="1642"/>
                                          </p:stCondLst>
                                        </p:cTn>
                                        <p:tgtEl>
                                          <p:spTgt spid="3"/>
                                        </p:tgtEl>
                                      </p:cBhvr>
                                      <p:to x="100000" y="90000"/>
                                    </p:animScale>
                                    <p:animScale>
                                      <p:cBhvr>
                                        <p:cTn id="33" dur="166" decel="50000">
                                          <p:stCondLst>
                                            <p:cond delay="1668"/>
                                          </p:stCondLst>
                                        </p:cTn>
                                        <p:tgtEl>
                                          <p:spTgt spid="3"/>
                                        </p:tgtEl>
                                      </p:cBhvr>
                                      <p:to x="100000" y="100000"/>
                                    </p:animScale>
                                    <p:animScale>
                                      <p:cBhvr>
                                        <p:cTn id="34" dur="26">
                                          <p:stCondLst>
                                            <p:cond delay="1808"/>
                                          </p:stCondLst>
                                        </p:cTn>
                                        <p:tgtEl>
                                          <p:spTgt spid="3"/>
                                        </p:tgtEl>
                                      </p:cBhvr>
                                      <p:to x="100000" y="95000"/>
                                    </p:animScale>
                                    <p:animScale>
                                      <p:cBhvr>
                                        <p:cTn id="35" dur="166" decel="50000">
                                          <p:stCondLst>
                                            <p:cond delay="1834"/>
                                          </p:stCondLst>
                                        </p:cTn>
                                        <p:tgtEl>
                                          <p:spTgt spid="3"/>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 calcmode="lin" valueType="num">
                                      <p:cBhvr additive="base">
                                        <p:cTn id="40" dur="500" fill="hold"/>
                                        <p:tgtEl>
                                          <p:spTgt spid="6"/>
                                        </p:tgtEl>
                                        <p:attrNameLst>
                                          <p:attrName>ppt_x</p:attrName>
                                        </p:attrNameLst>
                                      </p:cBhvr>
                                      <p:tavLst>
                                        <p:tav tm="0">
                                          <p:val>
                                            <p:strVal val="#ppt_x"/>
                                          </p:val>
                                        </p:tav>
                                        <p:tav tm="100000">
                                          <p:val>
                                            <p:strVal val="#ppt_x"/>
                                          </p:val>
                                        </p:tav>
                                      </p:tavLst>
                                    </p:anim>
                                    <p:anim calcmode="lin" valueType="num">
                                      <p:cBhvr additive="base">
                                        <p:cTn id="4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fade">
                                      <p:cBhvr>
                                        <p:cTn id="46" dur="1000"/>
                                        <p:tgtEl>
                                          <p:spTgt spid="7"/>
                                        </p:tgtEl>
                                      </p:cBhvr>
                                    </p:animEffect>
                                    <p:anim calcmode="lin" valueType="num">
                                      <p:cBhvr>
                                        <p:cTn id="47" dur="1000" fill="hold"/>
                                        <p:tgtEl>
                                          <p:spTgt spid="7"/>
                                        </p:tgtEl>
                                        <p:attrNameLst>
                                          <p:attrName>ppt_x</p:attrName>
                                        </p:attrNameLst>
                                      </p:cBhvr>
                                      <p:tavLst>
                                        <p:tav tm="0">
                                          <p:val>
                                            <p:strVal val="#ppt_x"/>
                                          </p:val>
                                        </p:tav>
                                        <p:tav tm="100000">
                                          <p:val>
                                            <p:strVal val="#ppt_x"/>
                                          </p:val>
                                        </p:tav>
                                      </p:tavLst>
                                    </p:anim>
                                    <p:anim calcmode="lin" valueType="num">
                                      <p:cBhvr>
                                        <p:cTn id="4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794</TotalTime>
  <Words>472</Words>
  <Application>Microsoft Office PowerPoint</Application>
  <PresentationFormat>Widescreen</PresentationFormat>
  <Paragraphs>53</Paragraphs>
  <Slides>14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Arial</vt:lpstr>
      <vt:lpstr>Calibri</vt:lpstr>
      <vt:lpstr>Calibri Light</vt:lpstr>
      <vt:lpstr>Kalpurush</vt:lpstr>
      <vt:lpstr>Nikosh ban</vt:lpstr>
      <vt:lpstr>Nikosh ban</vt:lpstr>
      <vt:lpstr>NikoshBAN</vt:lpstr>
      <vt:lpstr>Vrinda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Hewlett-Packard Company</cp:lastModifiedBy>
  <cp:revision>255</cp:revision>
  <dcterms:created xsi:type="dcterms:W3CDTF">2019-08-21T06:42:21Z</dcterms:created>
  <dcterms:modified xsi:type="dcterms:W3CDTF">2020-03-12T03:39:48Z</dcterms:modified>
</cp:coreProperties>
</file>