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53D94-4C77-41AB-BCA0-2AFFE73FA0BB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670EB-8F7B-4C48-AA49-93A37B5A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8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4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8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2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0B22-CBE9-439C-A68F-AFEDD4614E2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1A86-BD3C-4263-9F99-1BD39ABF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048" y="259773"/>
            <a:ext cx="6705600" cy="20574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8" y="2504205"/>
            <a:ext cx="11676537" cy="40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51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273" y="374073"/>
            <a:ext cx="36160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/>
                <a:cs typeface="NikoshBAN" panose="02000000000000000000" pitchFamily="2" charset="0"/>
              </a:rPr>
              <a:t>পর্ব: </a:t>
            </a:r>
            <a:r>
              <a:rPr lang="en-US" sz="3200" dirty="0" smtClean="0"/>
              <a:t>Annelida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960" r="26865" b="4253"/>
          <a:stretch/>
        </p:blipFill>
        <p:spPr>
          <a:xfrm>
            <a:off x="2341418" y="4281060"/>
            <a:ext cx="4391892" cy="205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r="30310" b="13426"/>
          <a:stretch/>
        </p:blipFill>
        <p:spPr>
          <a:xfrm>
            <a:off x="9892146" y="1644289"/>
            <a:ext cx="1620982" cy="3578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0800000" flipH="1" flipV="1">
            <a:off x="582412" y="1417559"/>
            <a:ext cx="9295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>
                <a:latin typeface="NikoshBAN" panose="02000000000000000000"/>
              </a:rPr>
              <a:t>দেহ নলাকার, দ্বিপার্শীয় প্রতিসম, এপিথেলিয়াম নিঃসৃত পাতলা কিউটিকল এ আবৃত।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>
                <a:latin typeface="NikoshBAN" panose="02000000000000000000"/>
              </a:rPr>
              <a:t>দেহ খন্ডায়িত, সিটা বা প্যারাপোডিয়া চলনে সহায়তা করে।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NikoshBAN" panose="02000000000000000000"/>
              </a:rPr>
              <a:t>প্রকৃত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সিলোম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যুক্ত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প্রাণী</a:t>
            </a:r>
            <a:r>
              <a:rPr lang="en-US" sz="2000" dirty="0" smtClean="0">
                <a:latin typeface="NikoshBAN" panose="02000000000000000000"/>
              </a:rPr>
              <a:t>। </a:t>
            </a:r>
            <a:r>
              <a:rPr lang="en-US" sz="2000" dirty="0" err="1" smtClean="0">
                <a:latin typeface="NikoshBAN" panose="02000000000000000000"/>
              </a:rPr>
              <a:t>নালীর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ভিতরে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নালী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দেহ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নকশা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বিদ্যমান</a:t>
            </a:r>
            <a:r>
              <a:rPr lang="en-US" sz="2000" dirty="0" smtClean="0">
                <a:latin typeface="NikoshBAN" panose="0200000000000000000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NikoshBAN" panose="02000000000000000000"/>
              </a:rPr>
              <a:t>নেফ্রিডিয়া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নামক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প্যাচানো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নালির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সাহায্যে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রেচন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ক্রিয়া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সম্পন্ন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হয়</a:t>
            </a:r>
            <a:r>
              <a:rPr lang="en-US" sz="2000" dirty="0" smtClean="0">
                <a:latin typeface="NikoshBAN" panose="0200000000000000000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NikoshBAN" panose="02000000000000000000"/>
              </a:rPr>
              <a:t> </a:t>
            </a:r>
            <a:r>
              <a:rPr lang="bn-IN" sz="2000" dirty="0" smtClean="0">
                <a:latin typeface="NikoshBAN" panose="02000000000000000000"/>
              </a:rPr>
              <a:t>পৌষ্টিক নালি সোজা ও সম্পূর্ণ।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>
                <a:latin typeface="NikoshBAN" panose="02000000000000000000"/>
              </a:rPr>
              <a:t>রক্ত সংবহনতন্ত্র বদ্ধ প্রকৃতির, রক্তরসে হিমোগ্লোবিন থাকে।</a:t>
            </a:r>
            <a:endParaRPr lang="en-US" sz="2000" dirty="0" smtClean="0">
              <a:latin typeface="NikoshBAN" panose="020000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2731" y="5328109"/>
            <a:ext cx="372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Metaphire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posthuma</a:t>
            </a:r>
            <a:endParaRPr lang="en-US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27280" y="5834546"/>
            <a:ext cx="389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Hirudo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medicinalis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8907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273" y="374073"/>
            <a:ext cx="36160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/>
                <a:cs typeface="NikoshBAN" panose="02000000000000000000" pitchFamily="2" charset="0"/>
              </a:rPr>
              <a:t>পর্ব: </a:t>
            </a:r>
            <a:r>
              <a:rPr lang="en-US" sz="3200" dirty="0" err="1" smtClean="0"/>
              <a:t>Arthropoda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161926"/>
            <a:ext cx="3754582" cy="2452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96" y="3503200"/>
            <a:ext cx="4397254" cy="2166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t="16972" r="20833" b="10502"/>
          <a:stretch/>
        </p:blipFill>
        <p:spPr>
          <a:xfrm>
            <a:off x="945784" y="3575396"/>
            <a:ext cx="3699164" cy="2016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-391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977170" y="1559258"/>
            <a:ext cx="7335556" cy="21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দেহ দ্বিপার্শীয় প্রতিসম, ত্রিস্তরী, খন্ডায়ীত।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দেহে সন্ধিযুক্ত উপাঙ্গ , মস্তকে একজোড়া অ্যান্টেনা ও পুঞ্জাক্ষি থাকে।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মুখ বিভিন্ন প্রকার মুখোপাঙ্গ দ্বারা পরিবেস্টিত।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সিলোম সংক্ষিপ্ত এবং হিমোসিলে রূপান্তরিত।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রেচন অঙ্গ মালপিজিয়ান নালিকা।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98325" y="5252428"/>
            <a:ext cx="42566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/>
              <a:t>Macrobrachium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rosenbergii</a:t>
            </a:r>
            <a:endParaRPr lang="en-US" sz="2800" i="1" dirty="0"/>
          </a:p>
        </p:txBody>
      </p:sp>
      <p:sp>
        <p:nvSpPr>
          <p:cNvPr id="19" name="Rectangle 18"/>
          <p:cNvSpPr/>
          <p:nvPr/>
        </p:nvSpPr>
        <p:spPr>
          <a:xfrm>
            <a:off x="696347" y="5592109"/>
            <a:ext cx="42566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/>
              <a:t>Periplaneta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americana</a:t>
            </a:r>
            <a:endParaRPr lang="en-US" sz="2800" i="1" dirty="0"/>
          </a:p>
        </p:txBody>
      </p:sp>
      <p:sp>
        <p:nvSpPr>
          <p:cNvPr id="20" name="Rectangle 19"/>
          <p:cNvSpPr/>
          <p:nvPr/>
        </p:nvSpPr>
        <p:spPr>
          <a:xfrm>
            <a:off x="7550725" y="2545519"/>
            <a:ext cx="42566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/>
              <a:t>Poekilocerus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pictus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630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6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273" y="374073"/>
            <a:ext cx="36160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/>
                <a:cs typeface="NikoshBAN" panose="02000000000000000000" pitchFamily="2" charset="0"/>
              </a:rPr>
              <a:t>পর্ব: </a:t>
            </a:r>
            <a:r>
              <a:rPr lang="en-US" sz="3200" dirty="0" smtClean="0"/>
              <a:t>Echinodermata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4165091"/>
            <a:ext cx="2757054" cy="1902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00" y="2770909"/>
            <a:ext cx="3352800" cy="3418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554" y="4165092"/>
            <a:ext cx="2722719" cy="18115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554" y="1163781"/>
            <a:ext cx="8135046" cy="279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 smtClean="0"/>
              <a:t>দেহ পঞ্চঅরীয় প্রতিসম, ট্রিপ্লোব্লাস্টিক, সিলোমেট।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 smtClean="0"/>
              <a:t>ক্যালসিয়াম নির্মিত স্পিকিউল দ্বারা  অন্তঃকঙ্কাল গঠিত।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 smtClean="0"/>
              <a:t>ওরাল তলে পাঁচটি অ্যাম্বুলাক্রাল খাদ থাকে।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 smtClean="0"/>
              <a:t>বিশেষ ধরণের পানি  সংবহনতন্ত্র এবং নালিকা পদ থাকে।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 smtClean="0"/>
              <a:t>সংবহনতন্ত্র মুক্ত ,হৃদপিন্ড থাকে না, রক্ত বর্ণহীন।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554" y="6067458"/>
            <a:ext cx="342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Astropecten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euranciacus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27194" y="6061877"/>
            <a:ext cx="342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Ophiothrix</a:t>
            </a:r>
            <a:r>
              <a:rPr lang="en-US" sz="2400" i="1" dirty="0" smtClean="0"/>
              <a:t>   </a:t>
            </a:r>
            <a:r>
              <a:rPr lang="en-US" sz="2400" i="1" dirty="0" err="1" smtClean="0"/>
              <a:t>fragilis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061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163782"/>
            <a:ext cx="11097491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447800"/>
            <a:ext cx="1752600" cy="659352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473826" y="2438400"/>
            <a:ext cx="3813175" cy="2514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জীববিজ্ঞান </a:t>
            </a: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228601"/>
            <a:ext cx="4038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2209800"/>
            <a:ext cx="2285999" cy="25146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52601" y="4800600"/>
            <a:ext cx="4267199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45720" tIns="0" rIns="45720" bIns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মো. মাজহারুল ইসলাম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প্রভাষক- </a:t>
            </a:r>
            <a:r>
              <a:rPr lang="bn-IN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আদিয়াবাদ ইসলামিয়া উচ্চ 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 ও</a:t>
            </a:r>
            <a:r>
              <a:rPr lang="bn-IN" sz="1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600200"/>
            <a:ext cx="14478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6096000" y="1447800"/>
            <a:ext cx="228600" cy="434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6781" y="443345"/>
            <a:ext cx="757843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Animal Diversity &amp; Classification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66" y="1762333"/>
            <a:ext cx="7750551" cy="48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1001"/>
            <a:ext cx="5181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শ্রেণিবিন্যাস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সম্পর্কে বলতে পারবে;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438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পর্ব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05000" y="1632466"/>
            <a:ext cx="381000" cy="27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981200" y="2590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526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218" y="311718"/>
            <a:ext cx="788323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পর্ব: </a:t>
            </a:r>
            <a:r>
              <a:rPr lang="en-SG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Porus-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Ferre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বহনকারী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3" y="985113"/>
            <a:ext cx="1082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সরলতম বহুকোষী, কোষীয় সংগঠন মাত্রার প্রাণী।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অস্টিয়াম নামক অসংখ্য ছিদ্রযুক্ত।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অস্টিয়ামগুলোর নালি প্রকোষ্ঠের সঙ্গে যুক্ত হয়ে দেহাভ্যন্তরে নালিতন্ত্রের সৃষ্টি করে।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অন্তঃকঙ্কাল সিলিকা নির্মিত স্পিকিওল বা কোলাজেন প্রোটিন নির্মিত স্পঞ্জিন দ্বারা গঠিত।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কোয়ানোসাইট নামক ফ্লাজেলাযুক্ত কোষ রয়েছে।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ওসকোলাম নামক প্রান্তিক ছিদ্র দ্বারা স্পঞ্জোসিল বাইরে উন্মোক্ত হয়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উভলিঙ্গ এবং যৌন ও অযৌন পদ্বতিতে প্রজনন ঘটায়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4185520"/>
            <a:ext cx="245745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77" y="4071220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7" y="4185520"/>
            <a:ext cx="28575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358" y="5900020"/>
            <a:ext cx="280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Scypha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gelatinosum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59968" y="6042895"/>
            <a:ext cx="303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Cliona </a:t>
            </a:r>
            <a:r>
              <a:rPr lang="en-US" sz="2400" i="1" dirty="0" err="1" smtClean="0"/>
              <a:t>celata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554453" y="5989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 </a:t>
            </a:r>
            <a:r>
              <a:rPr lang="en-US" sz="2400" i="1" dirty="0" err="1" smtClean="0"/>
              <a:t>Spongilla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lacustris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4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655" y="290937"/>
            <a:ext cx="86868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/>
                <a:cs typeface="NikoshBAN" panose="02000000000000000000" pitchFamily="2" charset="0"/>
              </a:rPr>
              <a:t>পর্ব: Cnidaria;  knide-  রোমকাটা , aria- সংযুক্ত</a:t>
            </a:r>
            <a:endParaRPr lang="en-US" sz="32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7" y="806965"/>
            <a:ext cx="109589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400" dirty="0" smtClean="0">
                <a:solidFill>
                  <a:srgbClr val="0070C0"/>
                </a:solidFill>
              </a:rPr>
              <a:t>দেহ অরীয় প্রতিসম।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400" dirty="0" smtClean="0">
                <a:solidFill>
                  <a:srgbClr val="0070C0"/>
                </a:solidFill>
              </a:rPr>
              <a:t>দেহে নেমাটোসিস্ট ধারণকারী বিশেষ ধরনের নিডোসাইট কোষ উপস্থিত।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400" dirty="0" smtClean="0">
                <a:solidFill>
                  <a:srgbClr val="0070C0"/>
                </a:solidFill>
              </a:rPr>
              <a:t>এরা দ্বিস্তরী প্রাণী।</a:t>
            </a:r>
            <a:endParaRPr lang="bn-IN" sz="24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400" dirty="0" smtClean="0">
                <a:solidFill>
                  <a:srgbClr val="0070C0"/>
                </a:solidFill>
              </a:rPr>
              <a:t>এরা টিস্যু মাত্রার গাঠনিক সম্পন্ন প্রাণি।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dirty="0" smtClean="0">
                <a:solidFill>
                  <a:srgbClr val="0070C0"/>
                </a:solidFill>
              </a:rPr>
              <a:t>দেহাভ্যন্তরে সিলেন্টেরন নামে একমাত্র পরিপাক সংবহন গহবর থাকে যা একটি ছিদ্র পথে বাইরে উন্মুক্ত।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0" y="3953430"/>
            <a:ext cx="24003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26" y="413789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96" y="4032258"/>
            <a:ext cx="2362200" cy="19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20" y="3953430"/>
            <a:ext cx="2200275" cy="2076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421" y="5965833"/>
            <a:ext cx="19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Pennaria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940627" y="6127382"/>
            <a:ext cx="238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Aurelia </a:t>
            </a:r>
            <a:r>
              <a:rPr lang="en-US" sz="2000" i="1" dirty="0" err="1" smtClean="0"/>
              <a:t>aurita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6127382"/>
            <a:ext cx="298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Pennatula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sulcata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18596" y="5985748"/>
            <a:ext cx="168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Gorgonia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7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5178" y="263905"/>
            <a:ext cx="5233737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পর্ব: </a:t>
            </a:r>
            <a:r>
              <a:rPr lang="en-US" sz="2800" dirty="0" smtClean="0">
                <a:solidFill>
                  <a:schemeClr val="bg1"/>
                </a:solidFill>
              </a:rPr>
              <a:t>Platyhelminthes= </a:t>
            </a:r>
            <a:r>
              <a:rPr lang="bn-IN" sz="2800" dirty="0" smtClean="0">
                <a:solidFill>
                  <a:schemeClr val="bg1"/>
                </a:solidFill>
              </a:rPr>
              <a:t>চ্যাপ্টা কৃমি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9285" y="787125"/>
            <a:ext cx="2786578" cy="5156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3927640"/>
            <a:ext cx="4387516" cy="215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768" y="1051030"/>
            <a:ext cx="84822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rgbClr val="00B050"/>
                </a:solidFill>
              </a:rPr>
              <a:t>দেহ নরম, </a:t>
            </a:r>
            <a:r>
              <a:rPr lang="bn-IN" dirty="0">
                <a:solidFill>
                  <a:srgbClr val="00B050"/>
                </a:solidFill>
              </a:rPr>
              <a:t>পৃষ্ঠ অংকীয়ভাবে </a:t>
            </a:r>
            <a:r>
              <a:rPr lang="bn-IN" dirty="0" smtClean="0">
                <a:solidFill>
                  <a:srgbClr val="00B050"/>
                </a:solidFill>
              </a:rPr>
              <a:t>চ্যাপ্টা, দ্বিপার্শীয় প্রতিসম, ট্রিপলোব্লাস্টিক।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rgbClr val="00B050"/>
                </a:solidFill>
              </a:rPr>
              <a:t>এরা অ্যাসিলোমেট 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rgbClr val="00B050"/>
                </a:solidFill>
              </a:rPr>
              <a:t>দেহ সিলিয়াযুক্ত এপিডার্মিস বা কিউটিকল দ্বারা আবৃত 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rgbClr val="00B050"/>
                </a:solidFill>
              </a:rPr>
              <a:t>রেচনতন্ত্র শিখা কোষ নিয়ে  গঠিত।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rgbClr val="00B050"/>
                </a:solidFill>
              </a:rPr>
              <a:t>বিভিন্ন অঙ্গের ফাঁকে প্যারেনকাইমা জাতীয় মেসেনকাইমে পূর্ণ থাকে।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rgbClr val="00B050"/>
                </a:solidFill>
              </a:rPr>
              <a:t>প্রধানত পরজীবী, চোষক বা হুক দ্বারা পোষক দেহে যুক্ত হয়।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8642" y="6172197"/>
            <a:ext cx="322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Fasciola</a:t>
            </a:r>
            <a:r>
              <a:rPr lang="en-US" sz="2400" i="1" dirty="0" smtClean="0"/>
              <a:t> hepatica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6082200"/>
            <a:ext cx="363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Taenia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solium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559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7438" y="311718"/>
            <a:ext cx="514623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পর্ব: </a:t>
            </a:r>
            <a:r>
              <a:rPr lang="en-SG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Nematoda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Nematos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359" y="1058779"/>
            <a:ext cx="82175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/>
              <a:t>দেহ নলাকার, দ্বিপার্শীয় প্রতিসম।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/>
              <a:t>এরা  স্যুডোসিলোমেট ও অখন্ডকায়িত।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/>
              <a:t>দেহ নমনীয়, ইলাস্টিন নির্মিত অকোষীয়,পুরু কিউটিকল দিয়ে আবৃত।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/>
              <a:t>পৌষ্টিকনালি সোজা ও শাখাহীন।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/>
              <a:t>মুখছিদ্র বইশিষ্ট্যপূর্ণ ওষ্ঠে পরিবৃত।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/>
              <a:t>শ্বসনতন্ত্র ও সংবহনতন্ত্র অনুপস্থিত।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000" dirty="0" smtClean="0"/>
              <a:t>যৌন দ্বিরূপতা দেখা যায়।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539" y="4210865"/>
            <a:ext cx="2804111" cy="188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3" y="419814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298" y="285750"/>
            <a:ext cx="4146702" cy="3444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0545" y="3532909"/>
            <a:ext cx="3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Ascaris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lumbricoides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854265" y="6086183"/>
            <a:ext cx="160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Loa </a:t>
            </a:r>
            <a:r>
              <a:rPr lang="en-US" sz="2400" i="1" dirty="0" err="1" smtClean="0"/>
              <a:t>loa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54792" y="5981448"/>
            <a:ext cx="260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Trichuris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trichiura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462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273" y="374073"/>
            <a:ext cx="36160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/>
                <a:cs typeface="NikoshBAN" panose="02000000000000000000" pitchFamily="2" charset="0"/>
              </a:rPr>
              <a:t>পর্ব: </a:t>
            </a:r>
            <a:r>
              <a:rPr lang="en-US" sz="3200" dirty="0" smtClean="0"/>
              <a:t>Mollusca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59" y="4022802"/>
            <a:ext cx="2914650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448">
            <a:off x="7555482" y="2875737"/>
            <a:ext cx="41910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0" y="3803380"/>
            <a:ext cx="2582744" cy="2191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967" y="1066800"/>
            <a:ext cx="8719742" cy="29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দেহ নরম, মাংশল, অখন্ডকায়িত, সিলোমেট,দ্বিপার্শীয় প্রতিসম।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ম্যান্টল দ্বারা দেহ আবৃত,ম্যান্টল থেকে ক্ষরিত পদার্থে চূর্ণকময় খোলক গঠিত।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দেহগহবর  সংক্ষিপ্ত, হিমোসিল এ পরিণত হয়েছে।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 পউষ্টিকনালি প্যাচানো, মুখবিবরে কাইটিন নির্মিত রেতি জিহবা থাকে।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রক্তে হিমোসায়ানিন  ও অ্যামিবোসাইট কণিকা থাকে।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ফুলকা, ফুস্ফুস অথবা ম্যান্টল দিয়ে শ্বসন সম্পন্ন হয়।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dirty="0" smtClean="0"/>
              <a:t>হৃদযন্ত্র, রক্তনালি ও হিমোসিল উভয়ই উপস্থিত; অর্ধ্মুক্ত সংবহনতন্ত্র দেখা যায়।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967" y="5994477"/>
            <a:ext cx="230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Pila </a:t>
            </a:r>
            <a:r>
              <a:rPr lang="en-US" sz="2800" i="1" dirty="0" err="1" smtClean="0"/>
              <a:t>globosa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19055" y="5888182"/>
            <a:ext cx="286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Octopus vulgaris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301345" y="5994477"/>
            <a:ext cx="358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Uroteuthis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duvaucelli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770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545</Words>
  <Application>Microsoft Office PowerPoint</Application>
  <PresentationFormat>Widescreen</PresentationFormat>
  <Paragraphs>98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mazher.msc87@gmail.com</dc:creator>
  <cp:lastModifiedBy>mazher.msc87@gmail.com</cp:lastModifiedBy>
  <cp:revision>42</cp:revision>
  <dcterms:created xsi:type="dcterms:W3CDTF">2019-05-22T18:36:18Z</dcterms:created>
  <dcterms:modified xsi:type="dcterms:W3CDTF">2019-07-28T15:01:33Z</dcterms:modified>
</cp:coreProperties>
</file>