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73" r:id="rId3"/>
    <p:sldId id="261" r:id="rId4"/>
    <p:sldId id="262" r:id="rId5"/>
    <p:sldId id="264" r:id="rId6"/>
    <p:sldId id="257" r:id="rId7"/>
    <p:sldId id="267" r:id="rId8"/>
    <p:sldId id="269" r:id="rId9"/>
    <p:sldId id="270" r:id="rId10"/>
    <p:sldId id="280" r:id="rId11"/>
    <p:sldId id="279" r:id="rId12"/>
    <p:sldId id="259" r:id="rId13"/>
    <p:sldId id="275" r:id="rId14"/>
    <p:sldId id="278" r:id="rId15"/>
    <p:sldId id="26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FFFF99"/>
    <a:srgbClr val="FFFFCC"/>
    <a:srgbClr val="FFFF66"/>
    <a:srgbClr val="0000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08" autoAdjust="0"/>
  </p:normalViewPr>
  <p:slideViewPr>
    <p:cSldViewPr>
      <p:cViewPr varScale="1">
        <p:scale>
          <a:sx n="58" d="100"/>
          <a:sy n="58" d="100"/>
        </p:scale>
        <p:origin x="1746" y="7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E992C-4074-48A9-B98A-D67809B32685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FE13B-9080-43A9-BC4D-7C742C581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9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শ্রেণী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ব্যবস্থাপনার প্রাথমিক পর্যায়ে শিক্ষার্থীদের মনোযোগ আকর্ষণের উদ্দেশ্যে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 স্লাইডটি। সংশ্লিষ্ট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ছবিটি দ্বারা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পাঠের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প্রেক্ষাপট বোঝানো হয়েছে । স্বাগতম স্লাইডটি নিয়ে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 কোন প্রশ্ন না থাকলে  কোনো আলোচনা নয় । 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FE13B-9080-43A9-BC4D-7C742C5813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0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দেখিয়ে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শিরোনাম শিক্ষার্থীদের কাছ থেকে বের করে আনা যেতে পারে। তোমরা ঠিক ধরেছ আজ আমরা পড়ব প্রস্বেদন ।এছাড়াও অন্য কোনো যুক্তিযুক্ত উপায়ে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শিরোনাম বের করা যেতে পারে ।  প্রয়োজনে শিক্ষক শিক্ষার্থীদের  সহায়তা করবেন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FE13B-9080-43A9-BC4D-7C742C5813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FE13B-9080-43A9-BC4D-7C742C5813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5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পার্থ্ক্যগুলো শিক্ষার্থীরা</a:t>
            </a:r>
            <a:r>
              <a:rPr lang="bn-BD" sz="24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বোর্ডে লিখবে । এই প্রভাবকগুলো কী বাহ্যিক? প্রভাবক কী ? প্রভাবক </a:t>
            </a:r>
            <a:r>
              <a:rPr lang="en-US" sz="24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BD" sz="24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ভাবে কাজ করে ?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FE13B-9080-43A9-BC4D-7C742C5813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FE13B-9080-43A9-BC4D-7C742C5813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কাজের বিষয়টিতে আজকের পাঠের অর্জিত শিখন দ্বারা শিক্ষার্থীরা যেন তাদের নিজ নিজ  সৃজনশীল প্রতিভার বিকাশ ঘটাতে পারে সে উদ্দেশ্যে  কাজ দেওয়া যেতে পারে ।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লক্ষ্য রাখবেন যেন শিক্ষার্থীরা বাড়ির কাজ খাতায় তুলে নেয় । বাড়ির কাজে যদি চিত্র থাকে তবে চিত্রটি অবশ্যই শিক্ষার্থীদের প্রিন্ট করে দিতে হবে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FE13B-9080-43A9-BC4D-7C742C5813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6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47650" cmpd="thinThick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5426" y="838200"/>
            <a:ext cx="2133600" cy="99060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দৃষ্টি আকর্ষণ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593271" y="2118263"/>
            <a:ext cx="8077200" cy="3915966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সম্মানিত শিক্ষকবৃন্দ  প্রতি স্লাইডের নিচে পাঠটি কিভাবে শ্রেণিকক্ষে উপস্থাপন করতে হবে তার প্রয়োজনীয় নির্দেশনা স্লাইডের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আকারে দেয়া আছে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পাঠটি উপস্থাপনের আগে পাঠ্যপুস্তকের সংশ্লিষ্ট পাঠের সাথে মিলিয়ে নিতে অনুরোধ করা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2000" dirty="0" smtClean="0">
                <a:latin typeface="Arial" pitchFamily="34" charset="0"/>
                <a:cs typeface="NikoshBAN" pitchFamily="2" charset="0"/>
              </a:rPr>
              <a:t>5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উপস্থাপন শুরু করা যেতে পারে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তাহলে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Hide slide show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করবে না 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পাশাপাশি আপনাদের নিজস্ব চিন্তা-চেতনা দ্বারা পাঠ উপস্থাপন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আরও বেশ</a:t>
            </a:r>
            <a:r>
              <a:rPr lang="en-US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ফলপ্রসূ করতে পারবেন বলে আশা করছি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1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64529" y="560363"/>
            <a:ext cx="2249334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71425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সময়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: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৮ মি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: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194198"/>
            <a:ext cx="83058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 ৫টি দলে বিভক্ত হয়ে শিক্ষকের নির্দেশনা অনুযায়ী প্রস্বেদনের পরীক্ষাটি করে ছকটি পূরণ করবে  ।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1" name="Picture 8" descr="http://media.opencurriculum.org/articles_manual/ck12_biology/into-the-chloroplast-how-photosynthesis-works/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" b="97816" l="28041" r="63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7" r="32837"/>
          <a:stretch/>
        </p:blipFill>
        <p:spPr bwMode="auto">
          <a:xfrm flipH="1">
            <a:off x="914026" y="331719"/>
            <a:ext cx="1221536" cy="167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3842"/>
              </p:ext>
            </p:extLst>
          </p:nvPr>
        </p:nvGraphicFramePr>
        <p:xfrm>
          <a:off x="1143000" y="2297111"/>
          <a:ext cx="6934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2239009"/>
                <a:gridCol w="1678146"/>
                <a:gridCol w="1950245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27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  <a:p>
                      <a:pPr algn="l"/>
                      <a:endParaRPr lang="bn-BD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pPr algn="l"/>
                      <a:endParaRPr lang="bn-BD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pPr algn="l"/>
                      <a:endParaRPr lang="bn-BD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pPr algn="l"/>
                      <a:endParaRPr lang="bn-BD" sz="2000" dirty="0" smtClean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38554" y="2377928"/>
            <a:ext cx="92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উপকরণ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0754" y="2345662"/>
            <a:ext cx="92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কার্যপদ্ধতি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25009" y="2357694"/>
            <a:ext cx="92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পর্যবেক্ষণ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87819" y="2313580"/>
            <a:ext cx="7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সিদ্ধান্ত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10309" y="2855910"/>
            <a:ext cx="902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১।টবসহ </a:t>
            </a:r>
          </a:p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একটি </a:t>
            </a:r>
          </a:p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সজীব </a:t>
            </a:r>
            <a:r>
              <a:rPr lang="bn-BD" dirty="0">
                <a:latin typeface="NikoshBAN" pitchFamily="2" charset="0"/>
                <a:cs typeface="NikoshBAN" pitchFamily="2" charset="0"/>
              </a:rPr>
              <a:t>গাছ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139778" y="3754174"/>
            <a:ext cx="9957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।বেলজার/</a:t>
            </a:r>
          </a:p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সেলোফেন </a:t>
            </a:r>
          </a:p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ব্যাগ, সুতা,</a:t>
            </a:r>
          </a:p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পানি </a:t>
            </a:r>
          </a:p>
        </p:txBody>
      </p:sp>
    </p:spTree>
    <p:extLst>
      <p:ext uri="{BB962C8B-B14F-4D97-AF65-F5344CB8AC3E}">
        <p14:creationId xmlns:p14="http://schemas.microsoft.com/office/powerpoint/2010/main" val="124252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219200" y="3989433"/>
            <a:ext cx="724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 কোন প্রক্রিয়ায় জন্য বায়ুমন্ডলে প্রচুর পানি বাষ্পাকারে থাকে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2600" y="4581263"/>
            <a:ext cx="216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ব্যাপন 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23657" y="5182791"/>
            <a:ext cx="175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প্রস্বেদন 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52600" y="5157853"/>
            <a:ext cx="216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ইমবাইবিশন 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4177" y="4593732"/>
            <a:ext cx="216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অভিস্রবণ 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7400" y="3810000"/>
            <a:ext cx="329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2.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কিউটিকল কী 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47812"/>
            <a:ext cx="3048000" cy="233632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56535" y="4293149"/>
            <a:ext cx="521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কান্ডের উর্ধ বহিঃত্বকের উপর স্বচ্ছ আবরণ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6535" y="4841729"/>
            <a:ext cx="521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মূলের উর্ধ বহিঃত্বকের উপর স্বচ্ছ আবরণ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84244" y="5344974"/>
            <a:ext cx="521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পাতার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উর্ধ বহিঃত্বকের উপর স্বচ্ছ আবরণ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56535" y="5691578"/>
            <a:ext cx="521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পাতার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নিম্ন বহিঃত্বকের উপর স্বচ্ছ আবরণ 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16655" y="4277728"/>
            <a:ext cx="329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প্রস্বেদন টান কী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457200"/>
            <a:ext cx="178768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GB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3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9" grpId="0"/>
      <p:bldP spid="29" grpId="2"/>
      <p:bldP spid="29" grpId="3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8" grpId="0"/>
      <p:bldP spid="38" grpId="1"/>
      <p:bldP spid="39" grpId="0"/>
      <p:bldP spid="39" grpId="1"/>
      <p:bldP spid="39" grpId="2"/>
      <p:bldP spid="40" grpId="0"/>
      <p:bldP spid="40" grpId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610929"/>
              </p:ext>
            </p:extLst>
          </p:nvPr>
        </p:nvGraphicFramePr>
        <p:xfrm>
          <a:off x="4076700" y="309389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6700" y="309389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81400" y="3886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ভিডিওটি দেখি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4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25146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411" y="5496382"/>
            <a:ext cx="80010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দুটির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কোনটিতে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অধিক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প্রস্বেদন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তুমি মনে করছ- উত্তরের স্বপক্ষে যুক্তি দাও  ?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76800" y="1531441"/>
            <a:ext cx="2645961" cy="3616913"/>
            <a:chOff x="4114802" y="1968434"/>
            <a:chExt cx="2645961" cy="3616913"/>
          </a:xfrm>
        </p:grpSpPr>
        <p:pic>
          <p:nvPicPr>
            <p:cNvPr id="5" name="Picture 2" descr="https://c2.staticflickr.com/6/5010/5359618365_f5aff4a04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467" b="100000" l="10000" r="784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46228" y="2525974"/>
              <a:ext cx="3527947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c2.staticflickr.com/6/5010/5359618365_f5aff4a04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67" b="76800" l="32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73809" y="2409428"/>
              <a:ext cx="3527947" cy="264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975636" y="1749937"/>
            <a:ext cx="2737126" cy="3527947"/>
            <a:chOff x="975636" y="1749937"/>
            <a:chExt cx="2737126" cy="3527947"/>
          </a:xfrm>
        </p:grpSpPr>
        <p:pic>
          <p:nvPicPr>
            <p:cNvPr id="7" name="Picture 2" descr="https://c2.staticflickr.com/6/5010/5359618365_f5aff4a04d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25808" y="2190931"/>
              <a:ext cx="3527947" cy="264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c2.staticflickr.com/6/5010/5359618365_f5aff4a04d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67" b="97067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25" t="25918" r="21196"/>
            <a:stretch/>
          </p:blipFill>
          <p:spPr bwMode="auto">
            <a:xfrm rot="18163280">
              <a:off x="1460415" y="1874969"/>
              <a:ext cx="990599" cy="1960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28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54457" y="1905000"/>
            <a:ext cx="28081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পত্ররন্ধ্র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পত্ররন্ধ্রীয় প্রস্বেদন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কিউটিকল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কিউটিকুলার প্রস্বেদন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লেন্টিসেল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লেন্টিকুলার প্রস্বেদন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বাহ্যিক প্রভাবক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আভ্যন্তরীণ প্রভাবক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8303" y="1027005"/>
            <a:ext cx="3600450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গুরুত্বপূর্ণ  শব্দসমূহ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0500"/>
            <a:ext cx="8763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2743200"/>
            <a:ext cx="358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115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328" y="3089196"/>
            <a:ext cx="87630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</a:t>
            </a:r>
            <a:endParaRPr lang="bn-BD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328" y="5181600"/>
            <a:ext cx="8763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সামসুদ্দিন আহমেদ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তালুকদার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প্রভাষক, 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কুমিল্লা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328" y="1793796"/>
            <a:ext cx="87630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609600"/>
            <a:ext cx="242022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0600" y="2820906"/>
            <a:ext cx="403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218" name="Picture 2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1" y="190500"/>
            <a:ext cx="43243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200" y="457200"/>
            <a:ext cx="8305800" cy="5281180"/>
            <a:chOff x="457200" y="457200"/>
            <a:chExt cx="8305800" cy="5281180"/>
          </a:xfrm>
        </p:grpSpPr>
        <p:pic>
          <p:nvPicPr>
            <p:cNvPr id="2" name="Picture 3" descr="C:\Users\User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642630"/>
              <a:ext cx="4263735" cy="409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C:\Users\User\Desktop\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936" y="1642630"/>
              <a:ext cx="4042064" cy="396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51414" y="3789564"/>
              <a:ext cx="28990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আফরোজা নাসরীন সুলতানা </a:t>
              </a:r>
            </a:p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         সহ</a:t>
              </a:r>
              <a:r>
                <a:rPr lang="en-US" sz="2400" dirty="0" err="1" smtClean="0">
                  <a:latin typeface="NikoshBAN" pitchFamily="2" charset="0"/>
                  <a:cs typeface="NikoshBAN" pitchFamily="2" charset="0"/>
                </a:rPr>
                <a:t>কারী</a:t>
              </a:r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 শিক্ষক</a:t>
              </a:r>
              <a:endParaRPr lang="en-US" sz="2400" dirty="0" smtClean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রংপুর জিলা স্কুল, রংপুর । 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1186296" y="3439164"/>
              <a:ext cx="190500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জীববিজ্ঞান</a:t>
              </a:r>
              <a:endParaRPr lang="bn-BD" sz="2400" dirty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নবম শ্রেণি</a:t>
              </a:r>
              <a:endParaRPr lang="en-US" sz="2400" dirty="0" smtClean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৬ষ্ঠ অধ্যায় </a:t>
              </a:r>
              <a:endParaRPr lang="bn-BD" sz="2400" dirty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সময়</a:t>
              </a:r>
              <a:r>
                <a:rPr lang="en-US" sz="2400" dirty="0" smtClean="0">
                  <a:latin typeface="NikoshBAN" pitchFamily="2" charset="0"/>
                  <a:cs typeface="NikoshBAN" pitchFamily="2" charset="0"/>
                </a:rPr>
                <a:t> : </a:t>
              </a:r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৪</a:t>
              </a:r>
              <a:r>
                <a:rPr lang="en-US" sz="2400" dirty="0" smtClean="0">
                  <a:latin typeface="NikoshBAN" pitchFamily="2" charset="0"/>
                  <a:cs typeface="NikoshBAN" pitchFamily="2" charset="0"/>
                </a:rPr>
                <a:t>5</a:t>
              </a:r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400" dirty="0">
                  <a:latin typeface="NikoshBAN" pitchFamily="2" charset="0"/>
                  <a:cs typeface="NikoshBAN" pitchFamily="2" charset="0"/>
                </a:rPr>
                <a:t>মিনিট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3352800" y="457200"/>
              <a:ext cx="2355273" cy="1123712"/>
            </a:xfrm>
            <a:prstGeom prst="round2Diag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bn-BD" sz="60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পরিচিতি</a:t>
              </a:r>
              <a:endParaRPr lang="en-US" sz="6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7" name="Picture 6" descr="C:\Users\User\Desktop\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95" b="19883"/>
            <a:stretch/>
          </p:blipFill>
          <p:spPr bwMode="auto">
            <a:xfrm>
              <a:off x="6052012" y="2301623"/>
              <a:ext cx="1297867" cy="14879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58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0601" y="759091"/>
            <a:ext cx="6951515" cy="5766400"/>
            <a:chOff x="990601" y="759091"/>
            <a:chExt cx="6951515" cy="5766400"/>
          </a:xfrm>
        </p:grpSpPr>
        <p:pic>
          <p:nvPicPr>
            <p:cNvPr id="6" name="Picture 4" descr="http://download.4-designer.com/files/2012121213/Big-tree-vector-material-1963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52" r="19515"/>
            <a:stretch/>
          </p:blipFill>
          <p:spPr bwMode="auto">
            <a:xfrm>
              <a:off x="990601" y="4191000"/>
              <a:ext cx="4752109" cy="23344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://download.4-designer.com/files/2012121213/Big-tree-vector-material-1963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52" r="19515"/>
            <a:stretch/>
          </p:blipFill>
          <p:spPr bwMode="auto">
            <a:xfrm flipH="1">
              <a:off x="3124200" y="4398818"/>
              <a:ext cx="4817916" cy="21058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download.4-designer.com/files/2012121213/Big-tree-vector-material-19637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67" b="90000" l="10000" r="98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2" b="21454"/>
            <a:stretch/>
          </p:blipFill>
          <p:spPr bwMode="auto">
            <a:xfrm>
              <a:off x="1143000" y="759091"/>
              <a:ext cx="6172200" cy="448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860965" y="200588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H2O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7266" y="281886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H2O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7148" y="165630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H2O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3610" y="231505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H2O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2376" y="3675543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800" dirty="0" smtClean="0">
                <a:latin typeface="NikoshBAN" pitchFamily="2" charset="0"/>
                <a:cs typeface="NikoshBAN" pitchFamily="2" charset="0"/>
              </a:rPr>
              <a:t>প্রস্বেদন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 descr="http://www.demo.web3designs.com/images/Clouds_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29279" r="8291" b="26763"/>
          <a:stretch/>
        </p:blipFill>
        <p:spPr bwMode="auto">
          <a:xfrm>
            <a:off x="221674" y="82000"/>
            <a:ext cx="2667000" cy="13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demo.web3designs.com/images/Clouds_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29279" r="8291" b="26763"/>
          <a:stretch/>
        </p:blipFill>
        <p:spPr bwMode="auto">
          <a:xfrm>
            <a:off x="6161810" y="81999"/>
            <a:ext cx="2601190" cy="13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User\Desktop\gf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0" y="16815"/>
            <a:ext cx="8811491" cy="662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60965" y="484909"/>
            <a:ext cx="2881745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ছবিতে কী দেখছ ?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4268" y="5286399"/>
            <a:ext cx="7467601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এভাবে গাছ থেকে বাষ্পাকারে পানি বের হবার পদ্ধতিকে কী বলে তোমরা বলতে পারবে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6335" y="5638800"/>
            <a:ext cx="332162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পানি বাষ্প হয়ে উড়ে যাচ্ছে 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139 -0.00313 -0.00278 -0.00469 -0.00393 C -0.0066 -0.00532 -0.00868 -0.00648 -0.01059 -0.0081 C -0.01372 -0.01065 -0.01979 -0.0162 -0.01979 -0.0162 C -0.02344 -0.03009 -0.02691 -0.04167 -0.02882 -0.05648 C -0.02761 -0.0787 -0.02761 -0.10903 -0.00764 -0.11505 C -0.0033 -0.12106 0 -0.12662 0.00608 -0.12963 C 0.00746 -0.13542 0.01059 -0.14745 0.01059 -0.14745 C 0.01007 -0.15694 0.01024 -0.16667 0.00903 -0.17569 C 0.00833 -0.18148 0.00121 -0.18403 -0.00156 -0.18588 C -0.00816 -0.19097 -0.01267 -0.19676 -0.01979 -0.2 C -0.02153 -0.2037 -0.02413 -0.20648 -0.02587 -0.21018 C -0.02674 -0.21204 -0.02656 -0.21435 -0.02726 -0.2162 C -0.02899 -0.22037 -0.03333 -0.22847 -0.03333 -0.22847 C -0.03281 -0.23981 -0.0349 -0.25278 -0.03038 -0.26273 C -0.02136 -0.28241 -0.00556 -0.2956 0.01059 -0.30301 C 0.01389 -0.30972 0.01614 -0.31273 0.02118 -0.31713 C 0.02066 -0.32731 0.02049 -0.33727 0.01962 -0.34745 C 0.01858 -0.36018 0.0092 -0.37153 0.00295 -0.37986 C 0.00035 -0.38333 -0.00434 -0.38171 -0.00764 -0.3838 C -0.01424 -0.38773 -0.01736 -0.39236 -0.02136 -0.4 C -0.02587 -0.41991 -0.02691 -0.44583 -0.01979 -0.46458 C -0.01806 -0.46921 -0.01354 -0.47477 -0.01059 -0.4787 C -0.00799 -0.48217 -0.00313 -0.48889 -0.00313 -0.48889 C -0.00156 -0.49514 0.0026 -0.50463 0.00608 -0.50903 C 0.00746 -0.51481 0.00816 -0.51875 0.00451 -0.52315 " pathEditMode="relative" ptsTypes="fffffffffffffffffffffffffA">
                                      <p:cBhvr>
                                        <p:cTn id="3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139 -0.00313 -0.00278 -0.00469 -0.00393 C -0.0066 -0.00532 -0.00868 -0.00648 -0.01059 -0.0081 C -0.01372 -0.01065 -0.01979 -0.0162 -0.01979 -0.0162 C -0.02344 -0.03009 -0.02691 -0.04167 -0.02882 -0.05648 C -0.02761 -0.0787 -0.02761 -0.10903 -0.00764 -0.11505 C -0.0033 -0.12106 0 -0.12662 0.00608 -0.12963 C 0.00746 -0.13542 0.01059 -0.14745 0.01059 -0.14745 C 0.01007 -0.15694 0.01024 -0.16667 0.00903 -0.17569 C 0.00833 -0.18148 0.00121 -0.18403 -0.00156 -0.18588 C -0.00816 -0.19097 -0.01267 -0.19676 -0.01979 -0.2 C -0.02153 -0.2037 -0.02413 -0.20648 -0.02587 -0.21018 C -0.02674 -0.21204 -0.02656 -0.21435 -0.02726 -0.2162 C -0.02899 -0.22037 -0.03333 -0.22847 -0.03333 -0.22847 C -0.03281 -0.23981 -0.0349 -0.25278 -0.03038 -0.26273 C -0.02136 -0.28241 -0.00556 -0.2956 0.01059 -0.30301 C 0.01389 -0.30972 0.01614 -0.31273 0.02118 -0.31713 C 0.02066 -0.32731 0.02049 -0.33727 0.01962 -0.34745 C 0.01858 -0.36018 0.0092 -0.37153 0.00295 -0.37986 C 0.00035 -0.38333 -0.00434 -0.38171 -0.00764 -0.3838 C -0.01424 -0.38773 -0.01736 -0.39236 -0.02136 -0.4 C -0.02587 -0.41991 -0.02691 -0.44583 -0.01979 -0.46458 C -0.01806 -0.46921 -0.01354 -0.47477 -0.01059 -0.4787 C -0.00799 -0.48217 -0.00313 -0.48889 -0.00313 -0.48889 C -0.00156 -0.49514 0.0026 -0.50463 0.00608 -0.50903 C 0.00746 -0.51481 0.00816 -0.51875 0.00451 -0.52315 " pathEditMode="relative" ptsTypes="fffffffffffffffffffffffffA">
                                      <p:cBhvr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139 -0.00313 -0.00278 -0.00469 -0.00393 C -0.0066 -0.00532 -0.00868 -0.00648 -0.01059 -0.0081 C -0.01372 -0.01065 -0.01979 -0.0162 -0.01979 -0.0162 C -0.02344 -0.03009 -0.02691 -0.04167 -0.02882 -0.05648 C -0.02761 -0.0787 -0.02761 -0.10903 -0.00764 -0.11505 C -0.0033 -0.12106 0 -0.12662 0.00608 -0.12963 C 0.00746 -0.13542 0.01059 -0.14745 0.01059 -0.14745 C 0.01007 -0.15694 0.01024 -0.16667 0.00903 -0.17569 C 0.00833 -0.18148 0.00121 -0.18403 -0.00156 -0.18588 C -0.00816 -0.19097 -0.01267 -0.19676 -0.01979 -0.2 C -0.02153 -0.2037 -0.02413 -0.20648 -0.02587 -0.21018 C -0.02674 -0.21204 -0.02656 -0.21435 -0.02726 -0.2162 C -0.02899 -0.22037 -0.03333 -0.22847 -0.03333 -0.22847 C -0.03281 -0.23981 -0.0349 -0.25278 -0.03038 -0.26273 C -0.02136 -0.28241 -0.00556 -0.2956 0.01059 -0.30301 C 0.01389 -0.30972 0.01614 -0.31273 0.02118 -0.31713 C 0.02066 -0.32731 0.02049 -0.33727 0.01962 -0.34745 C 0.01858 -0.36018 0.0092 -0.37153 0.00295 -0.37986 C 0.00035 -0.38333 -0.00434 -0.38171 -0.00764 -0.3838 C -0.01424 -0.38773 -0.01736 -0.39236 -0.02136 -0.4 C -0.02587 -0.41991 -0.02691 -0.44583 -0.01979 -0.46458 C -0.01806 -0.46921 -0.01354 -0.47477 -0.01059 -0.4787 C -0.00799 -0.48217 -0.00313 -0.48889 -0.00313 -0.48889 C -0.00156 -0.49514 0.0026 -0.50463 0.00608 -0.50903 C 0.00746 -0.51481 0.00816 -0.51875 0.00451 -0.52315 " pathEditMode="relative" ptsTypes="fffffffffffffffffffffffffA">
                                      <p:cBhvr>
                                        <p:cTn id="4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139 -0.00313 -0.00278 -0.00469 -0.00393 C -0.0066 -0.00532 -0.00868 -0.00648 -0.01059 -0.0081 C -0.01372 -0.01065 -0.01979 -0.0162 -0.01979 -0.0162 C -0.02344 -0.03009 -0.02691 -0.04167 -0.02882 -0.05648 C -0.02761 -0.0787 -0.02761 -0.10903 -0.00764 -0.11505 C -0.0033 -0.12106 0 -0.12662 0.00608 -0.12963 C 0.00746 -0.13542 0.01059 -0.14745 0.01059 -0.14745 C 0.01007 -0.15694 0.01024 -0.16667 0.00903 -0.17569 C 0.00833 -0.18148 0.00121 -0.18403 -0.00156 -0.18588 C -0.00816 -0.19097 -0.01267 -0.19676 -0.01979 -0.2 C -0.02153 -0.2037 -0.02413 -0.20648 -0.02587 -0.21018 C -0.02674 -0.21204 -0.02656 -0.21435 -0.02726 -0.2162 C -0.02899 -0.22037 -0.03333 -0.22847 -0.03333 -0.22847 C -0.03281 -0.23981 -0.0349 -0.25278 -0.03038 -0.26273 C -0.02136 -0.28241 -0.00556 -0.2956 0.01059 -0.30301 C 0.01389 -0.30972 0.01614 -0.31273 0.02118 -0.31713 C 0.02066 -0.32731 0.02049 -0.33727 0.01962 -0.34745 C 0.01858 -0.36018 0.0092 -0.37153 0.00295 -0.37986 C 0.00035 -0.38333 -0.00434 -0.38171 -0.00764 -0.3838 C -0.01424 -0.38773 -0.01736 -0.39236 -0.02136 -0.4 C -0.02587 -0.41991 -0.02691 -0.44583 -0.01979 -0.46458 C -0.01806 -0.46921 -0.01354 -0.47477 -0.01059 -0.4787 C -0.00799 -0.48217 -0.00313 -0.48889 -0.00313 -0.48889 C -0.00156 -0.49514 0.0026 -0.50463 0.00608 -0.50903 C 0.00746 -0.51481 0.00816 -0.51875 0.00451 -0.52315 " pathEditMode="relative" ptsTypes="fffffffffffffffffffffffffA">
                                      <p:cBhvr>
                                        <p:cTn id="4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3" grpId="0"/>
      <p:bldP spid="14" grpId="0" animBg="1"/>
      <p:bldP spid="14" grpId="1" animBg="1"/>
      <p:bldP spid="30" grpId="0" animBg="1"/>
      <p:bldP spid="30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381000"/>
            <a:ext cx="2895600" cy="8382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552450"/>
            <a:ext cx="1981199" cy="495300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1980" y="2905780"/>
            <a:ext cx="478207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1.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প্রস্বেদ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ধারনা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পারবে। 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8859" y="3744991"/>
            <a:ext cx="553674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2.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প্রস্বেদনের প্রকারভেদ করতে পারবে । 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8858" y="4662904"/>
            <a:ext cx="622254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3.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প্রস্বেদনের প্রভাবকসমূহ  ব্যাখ্যা করতে পারবে ।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8859" y="1872328"/>
            <a:ext cx="3507692" cy="584775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3200" dirty="0">
                <a:solidFill>
                  <a:srgbClr val="0033CC"/>
                </a:solidFill>
                <a:latin typeface="NikoshBAN" pitchFamily="2" charset="0"/>
                <a:cs typeface="NikoshBAN" pitchFamily="2" charset="0"/>
              </a:rPr>
              <a:t>এ পাঠ শেষে শিক্ষার্থীরা ---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8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0300" y="335127"/>
            <a:ext cx="411480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চিত্রের গাছটি স্থলজ না জলজ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5709625"/>
            <a:ext cx="12192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প্রস্বেদন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2" descr="C:\Users\Use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791" y="5660279"/>
            <a:ext cx="493136" cy="6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demo.web3designs.com/images/Clouds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29279" r="8291" b="26763"/>
          <a:stretch/>
        </p:blipFill>
        <p:spPr bwMode="auto">
          <a:xfrm>
            <a:off x="193965" y="267486"/>
            <a:ext cx="2667000" cy="13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demo.web3designs.com/images/Clouds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29279" r="8291" b="26763"/>
          <a:stretch/>
        </p:blipFill>
        <p:spPr bwMode="auto">
          <a:xfrm>
            <a:off x="6019801" y="302122"/>
            <a:ext cx="2667000" cy="13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46640" y="359801"/>
            <a:ext cx="6624344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চিত্রের গাছটি থেকে  কিভাবে পানি বের হয়ে যাচ্ছে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33256" y="335879"/>
            <a:ext cx="3557155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এবার বলো প্রস্বেদন কী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" y="5341781"/>
            <a:ext cx="7187047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স্থলজ উদ্ভিদ যে প্রক্রিয়ায় তার বায়বীয় অঙ্গের মাধ্যমে বাস্পাকারে পানি বের করে দেয় তাই প্রস্বেদন 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5764" y="351028"/>
            <a:ext cx="7123835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গাছ থেকে বাষ্পাকারে পানি বের হয়ে যাওয়ার নাম 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ী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1524000"/>
            <a:ext cx="447675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8980" y="2157702"/>
            <a:ext cx="1189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=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53301" y="2256885"/>
            <a:ext cx="352928" cy="324853"/>
            <a:chOff x="9352546" y="2691062"/>
            <a:chExt cx="352928" cy="324853"/>
          </a:xfrm>
          <a:solidFill>
            <a:srgbClr val="CCECFF"/>
          </a:solidFill>
        </p:grpSpPr>
        <p:sp>
          <p:nvSpPr>
            <p:cNvPr id="31" name="Oval 30"/>
            <p:cNvSpPr/>
            <p:nvPr/>
          </p:nvSpPr>
          <p:spPr>
            <a:xfrm>
              <a:off x="9448800" y="2759242"/>
              <a:ext cx="256674" cy="256673"/>
            </a:xfrm>
            <a:prstGeom prst="ellipse">
              <a:avLst/>
            </a:prstGeom>
            <a:grpFill/>
            <a:ln>
              <a:solidFill>
                <a:srgbClr val="0066F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9577136" y="2691062"/>
              <a:ext cx="128338" cy="136359"/>
            </a:xfrm>
            <a:prstGeom prst="ellipse">
              <a:avLst/>
            </a:prstGeom>
            <a:grpFill/>
            <a:ln>
              <a:solidFill>
                <a:srgbClr val="0066F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9352546" y="2751219"/>
              <a:ext cx="128338" cy="136359"/>
            </a:xfrm>
            <a:prstGeom prst="ellipse">
              <a:avLst/>
            </a:prstGeom>
            <a:grpFill/>
            <a:ln>
              <a:solidFill>
                <a:srgbClr val="0066FF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27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6" grpId="0" animBg="1"/>
      <p:bldP spid="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469081"/>
              </p:ext>
            </p:extLst>
          </p:nvPr>
        </p:nvGraphicFramePr>
        <p:xfrm>
          <a:off x="381000" y="1524000"/>
          <a:ext cx="8382000" cy="4800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/>
                <a:gridCol w="1676400"/>
                <a:gridCol w="1676400"/>
                <a:gridCol w="1676400"/>
                <a:gridCol w="1676400"/>
              </a:tblGrid>
              <a:tr h="1680847"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1413440"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1706314"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http://www.phschool.com/science/biology_place/labbench/lab9/images/stoma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507" y="1600200"/>
            <a:ext cx="1569457" cy="15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User\Desktop\New folder\hibiscus-caly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1"/>
            <a:ext cx="1524000" cy="15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hschool.com/science/biology_place/labbench/lab9/images/stoma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58114"/>
            <a:ext cx="533400" cy="512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242948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H2O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 descr="http://www.phschool.com/science/biology_place/labbench/lab9/images/stomamov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14215"/>
            <a:ext cx="457199" cy="4389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91691" y="1914215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H2O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4" descr="C:\Users\User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86540"/>
            <a:ext cx="1523999" cy="155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hschool.com/science/biology_place/labbench/lab9/images/stomamov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33069"/>
            <a:ext cx="457199" cy="4389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67199" y="243306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H2O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1703" y="637309"/>
            <a:ext cx="5420591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চিত্রে গাছের কোন  কোন অংশে প্রস্বেদন হচ্ছে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1704" y="637309"/>
            <a:ext cx="4405532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এই  প্রস্বেদন কিসের মাধ্যমে হচ্ছে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640046"/>
            <a:ext cx="3501307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এই রন্ধ্রের নাম কী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733" y="644529"/>
            <a:ext cx="4767697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এই রন্ধ্র কয়টি রক্ষীকোষ বিশিষ্ট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" name="Picture 6" descr="http://cache.diomedia.com/170h/01/AE/QR/01AE-QR5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67" y="1619855"/>
            <a:ext cx="1487633" cy="148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35" y="3282966"/>
            <a:ext cx="1498672" cy="11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C:\Users\User\Desktop\New folder\Lea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1" y="3282967"/>
            <a:ext cx="1447800" cy="11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098671" y="3501839"/>
            <a:ext cx="701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H2O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3350" y="635989"/>
            <a:ext cx="4767697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এই প্রস্বেদনকে কী ধরণের প্রস্বেদন বলে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040" y="1914215"/>
            <a:ext cx="1480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পত্ররন্ধ্রীয় প্রস্বেদন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2865" y="625314"/>
            <a:ext cx="7149811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পাতার উপরে ও নীচে এক ধরনের আবরণ থাকে তার নাম কী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1560" y="627556"/>
            <a:ext cx="7660875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 আবরণ ভেদ করে যে প্রস্বেদন হয় তাকে কী ধরণের প্রস্বেদন বলে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1066" y="3387421"/>
            <a:ext cx="1745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কিউটিকুলার প্রস্বেদন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5" name="Picture 9" descr="C:\Users\User\Desktop\normal_P607003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15" y="4648200"/>
            <a:ext cx="14688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25366" y="601532"/>
            <a:ext cx="8521866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কান্ডের বাকল ফেটে একধরণের ছিদ্র সৃষ্টি হয়েছে –এই ছিদ্রকে কী বলা হয়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80662" y="601532"/>
            <a:ext cx="685692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 ছিদ্রপথে যে প্রস্বেদন হয় তাকে কী ধরণের প্রস্বেদন বলে 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8474" y="4971246"/>
            <a:ext cx="1745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লেন্টিকুলার প্রস্বেদন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9" name="Picture 3" descr="C:\Users\User\Desktop\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253" y="4648200"/>
            <a:ext cx="144974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93373" y="512921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H2O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291" y="393808"/>
            <a:ext cx="8481819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বায়বীয় অংগের কোন অংশের মাধ্যমে প্রস্বেদন হয় তার উপর ভিত্তি করে  প্রস্বেদন কত প্রকার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4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5417 -0.247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1238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-0.00122 -0.194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97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2.96296E-6 L -0.00417 -0.27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35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-0.00243 -0.0708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354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0.00903 -0.0858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9" grpId="0"/>
      <p:bldP spid="29" grpId="1"/>
      <p:bldP spid="30" grpId="0" animBg="1"/>
      <p:bldP spid="30" grpId="1" animBg="1"/>
      <p:bldP spid="26" grpId="0"/>
      <p:bldP spid="32" grpId="0" animBg="1"/>
      <p:bldP spid="32" grpId="1" animBg="1"/>
      <p:bldP spid="33" grpId="0" animBg="1"/>
      <p:bldP spid="33" grpId="1" animBg="1"/>
      <p:bldP spid="34" grpId="0"/>
      <p:bldP spid="36" grpId="0" animBg="1"/>
      <p:bldP spid="36" grpId="1" animBg="1"/>
      <p:bldP spid="37" grpId="0" animBg="1"/>
      <p:bldP spid="37" grpId="1" animBg="1"/>
      <p:bldP spid="38" grpId="0"/>
      <p:bldP spid="41" grpId="0"/>
      <p:bldP spid="41" grpId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685800"/>
            <a:ext cx="20574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একক কাজ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3200" y="793521"/>
            <a:ext cx="148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সময়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: 3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মি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.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236" y="2581364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1.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প্রস্বেদন কী লিখ?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2.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প্রস্বেদন কত প্রকার  ও কি কি  লিখ?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9116"/>
            <a:ext cx="4114800" cy="3648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114800" cy="3648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3900" y="599225"/>
            <a:ext cx="669139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ছবিতে  কী কী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পার্থক্য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দেখতে পাচ্ছ ? </a:t>
            </a:r>
            <a:endParaRPr lang="en-GB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Flowchart: Manual Operation 7"/>
          <p:cNvSpPr/>
          <p:nvPr/>
        </p:nvSpPr>
        <p:spPr>
          <a:xfrm rot="8626930">
            <a:off x="739525" y="1761638"/>
            <a:ext cx="456878" cy="1258298"/>
          </a:xfrm>
          <a:prstGeom prst="flowChartManualOperation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04800" y="1608513"/>
            <a:ext cx="609600" cy="598516"/>
          </a:xfrm>
          <a:prstGeom prst="ellipse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943100" y="311646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H2O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2250" y="3259264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H2O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4050" y="3187862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</a:t>
            </a:r>
            <a:r>
              <a:rPr lang="en-US" sz="1400" baseline="-25000" dirty="0" smtClean="0">
                <a:latin typeface="NikoshBAN" pitchFamily="2" charset="0"/>
                <a:cs typeface="NikoshBAN" pitchFamily="2" charset="0"/>
              </a:rPr>
              <a:t>2</a:t>
            </a:r>
            <a:r>
              <a:rPr lang="en-US" sz="1400" dirty="0" smtClean="0">
                <a:latin typeface="NikoshBAN" pitchFamily="2" charset="0"/>
                <a:cs typeface="NikoshBAN" pitchFamily="2" charset="0"/>
              </a:rPr>
              <a:t>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700" y="302992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</a:t>
            </a:r>
            <a:r>
              <a:rPr lang="en-US" sz="1400" baseline="-25000" dirty="0" smtClean="0">
                <a:latin typeface="NikoshBAN" pitchFamily="2" charset="0"/>
                <a:cs typeface="NikoshBAN" pitchFamily="2" charset="0"/>
              </a:rPr>
              <a:t>2</a:t>
            </a:r>
            <a:r>
              <a:rPr lang="en-US" sz="1400" dirty="0" smtClean="0">
                <a:latin typeface="NikoshBAN" pitchFamily="2" charset="0"/>
                <a:cs typeface="NikoshBAN" pitchFamily="2" charset="0"/>
              </a:rPr>
              <a:t>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5128" y="3360867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</a:t>
            </a:r>
            <a:r>
              <a:rPr lang="en-US" sz="1400" baseline="-25000" dirty="0" smtClean="0">
                <a:latin typeface="NikoshBAN" pitchFamily="2" charset="0"/>
                <a:cs typeface="NikoshBAN" pitchFamily="2" charset="0"/>
              </a:rPr>
              <a:t>2</a:t>
            </a:r>
            <a:r>
              <a:rPr lang="en-US" sz="1400" dirty="0" smtClean="0">
                <a:latin typeface="NikoshBAN" pitchFamily="2" charset="0"/>
                <a:cs typeface="NikoshBAN" pitchFamily="2" charset="0"/>
              </a:rPr>
              <a:t>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6362" y="3575148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ikoshBAN" pitchFamily="2" charset="0"/>
                <a:cs typeface="NikoshBAN" pitchFamily="2" charset="0"/>
              </a:rPr>
              <a:t>H</a:t>
            </a:r>
            <a:r>
              <a:rPr lang="en-US" sz="1400" baseline="-25000" dirty="0" smtClean="0">
                <a:latin typeface="NikoshBAN" pitchFamily="2" charset="0"/>
                <a:cs typeface="NikoshBAN" pitchFamily="2" charset="0"/>
              </a:rPr>
              <a:t>2</a:t>
            </a:r>
            <a:r>
              <a:rPr lang="en-US" sz="1400" dirty="0" smtClean="0">
                <a:latin typeface="NikoshBAN" pitchFamily="2" charset="0"/>
                <a:cs typeface="NikoshBAN" pitchFamily="2" charset="0"/>
              </a:rPr>
              <a:t>O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4970" y="5521967"/>
            <a:ext cx="65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GB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7420" y="5521967"/>
            <a:ext cx="65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GB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18" y="1565940"/>
            <a:ext cx="3164982" cy="36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3.33333E-6 L -0.00122 -0.194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974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00122 -0.194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974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3.33333E-6 L -0.00122 -0.1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974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-0.00122 -0.194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682</Words>
  <Application>Microsoft Office PowerPoint</Application>
  <PresentationFormat>On-screen Show (4:3)</PresentationFormat>
  <Paragraphs>123</Paragraphs>
  <Slides>16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NikoshBAN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HP</cp:lastModifiedBy>
  <cp:revision>139</cp:revision>
  <dcterms:created xsi:type="dcterms:W3CDTF">2006-08-16T00:00:00Z</dcterms:created>
  <dcterms:modified xsi:type="dcterms:W3CDTF">2016-08-09T09:33:20Z</dcterms:modified>
</cp:coreProperties>
</file>