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57" r:id="rId4"/>
    <p:sldId id="258" r:id="rId5"/>
    <p:sldId id="284" r:id="rId6"/>
    <p:sldId id="259" r:id="rId7"/>
    <p:sldId id="276" r:id="rId8"/>
    <p:sldId id="264" r:id="rId9"/>
    <p:sldId id="266" r:id="rId10"/>
    <p:sldId id="267" r:id="rId11"/>
    <p:sldId id="261" r:id="rId12"/>
    <p:sldId id="263" r:id="rId13"/>
    <p:sldId id="268" r:id="rId14"/>
    <p:sldId id="269" r:id="rId15"/>
    <p:sldId id="271" r:id="rId16"/>
    <p:sldId id="270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46" autoAdjust="0"/>
    <p:restoredTop sz="94660"/>
  </p:normalViewPr>
  <p:slideViewPr>
    <p:cSldViewPr snapToGrid="0">
      <p:cViewPr varScale="1">
        <p:scale>
          <a:sx n="72" d="100"/>
          <a:sy n="72" d="100"/>
        </p:scale>
        <p:origin x="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8FCE-04C1-4C15-9E95-CB6BCA49210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0224-C701-42FE-9AB6-996227D8F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30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8FCE-04C1-4C15-9E95-CB6BCA49210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0224-C701-42FE-9AB6-996227D8F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6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8FCE-04C1-4C15-9E95-CB6BCA49210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0224-C701-42FE-9AB6-996227D8F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74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8FCE-04C1-4C15-9E95-CB6BCA49210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0224-C701-42FE-9AB6-996227D8F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2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8FCE-04C1-4C15-9E95-CB6BCA49210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0224-C701-42FE-9AB6-996227D8F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350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8FCE-04C1-4C15-9E95-CB6BCA49210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0224-C701-42FE-9AB6-996227D8F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43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8FCE-04C1-4C15-9E95-CB6BCA49210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0224-C701-42FE-9AB6-996227D8F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95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8FCE-04C1-4C15-9E95-CB6BCA49210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0224-C701-42FE-9AB6-996227D8F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36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8FCE-04C1-4C15-9E95-CB6BCA49210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0224-C701-42FE-9AB6-996227D8F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8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8FCE-04C1-4C15-9E95-CB6BCA49210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0224-C701-42FE-9AB6-996227D8F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96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8FCE-04C1-4C15-9E95-CB6BCA49210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0224-C701-42FE-9AB6-996227D8F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10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48FCE-04C1-4C15-9E95-CB6BCA49210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50224-C701-42FE-9AB6-996227D8F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2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873" y="90152"/>
            <a:ext cx="10547927" cy="1226860"/>
          </a:xfrm>
        </p:spPr>
        <p:txBody>
          <a:bodyPr/>
          <a:lstStyle/>
          <a:p>
            <a:r>
              <a:rPr lang="en-US" dirty="0" smtClean="0"/>
              <a:t>                               </a:t>
            </a:r>
            <a:r>
              <a:rPr lang="en-US" sz="7200" dirty="0" err="1" smtClean="0"/>
              <a:t>শুভেচ্ছা</a:t>
            </a:r>
            <a:endParaRPr lang="en-US" sz="7200" dirty="0"/>
          </a:p>
        </p:txBody>
      </p:sp>
      <p:pic>
        <p:nvPicPr>
          <p:cNvPr id="6" name="Picture 2" descr="C:\Users\HABIB\Desktop\picture1\lotus-flower-high-resolution-wallpapers-cool-desktop-background-pictures-widescree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942" y="1317012"/>
            <a:ext cx="9085101" cy="4772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40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0614" y="-231820"/>
            <a:ext cx="10143186" cy="6980349"/>
          </a:xfrm>
        </p:spPr>
        <p:txBody>
          <a:bodyPr>
            <a:normAutofit/>
          </a:bodyPr>
          <a:lstStyle/>
          <a:p>
            <a:r>
              <a:rPr lang="en-US" dirty="0" err="1" smtClean="0"/>
              <a:t>লোহিত</a:t>
            </a:r>
            <a:r>
              <a:rPr lang="en-US" dirty="0" smtClean="0"/>
              <a:t> </a:t>
            </a:r>
            <a:r>
              <a:rPr lang="en-US" dirty="0" err="1" smtClean="0"/>
              <a:t>রক্ত</a:t>
            </a:r>
            <a:r>
              <a:rPr lang="en-US" dirty="0" smtClean="0"/>
              <a:t> </a:t>
            </a:r>
            <a:r>
              <a:rPr lang="en-US" dirty="0" err="1" smtClean="0"/>
              <a:t>কনিকার</a:t>
            </a:r>
            <a:r>
              <a:rPr lang="en-US" dirty="0" smtClean="0"/>
              <a:t> কাজ </a:t>
            </a:r>
            <a:r>
              <a:rPr lang="en-US" dirty="0" err="1" smtClean="0"/>
              <a:t>কি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err="1" smtClean="0"/>
              <a:t>কোষে</a:t>
            </a:r>
            <a:r>
              <a:rPr lang="en-US" dirty="0" smtClean="0"/>
              <a:t> </a:t>
            </a:r>
            <a:r>
              <a:rPr lang="en-US" dirty="0" err="1" smtClean="0"/>
              <a:t>অক্সিজেন</a:t>
            </a:r>
            <a:r>
              <a:rPr lang="en-US" dirty="0"/>
              <a:t> </a:t>
            </a:r>
            <a:r>
              <a:rPr lang="en-US" dirty="0" err="1" smtClean="0"/>
              <a:t>সরবরাহ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।</a:t>
            </a:r>
            <a:br>
              <a:rPr lang="en-US" dirty="0" smtClean="0"/>
            </a:br>
            <a:r>
              <a:rPr lang="en-US" dirty="0" err="1" smtClean="0"/>
              <a:t>হিমোগ্লোবিন</a:t>
            </a:r>
            <a:r>
              <a:rPr lang="en-US" dirty="0" smtClean="0"/>
              <a:t> </a:t>
            </a:r>
            <a:r>
              <a:rPr lang="en-US" dirty="0" err="1" smtClean="0"/>
              <a:t>রক্তের</a:t>
            </a:r>
            <a:r>
              <a:rPr lang="en-US" dirty="0" smtClean="0"/>
              <a:t> </a:t>
            </a:r>
            <a:r>
              <a:rPr lang="en-US" dirty="0" err="1" smtClean="0"/>
              <a:t>অম্ল-ক্ষারের</a:t>
            </a:r>
            <a:r>
              <a:rPr lang="en-US" dirty="0" smtClean="0"/>
              <a:t> </a:t>
            </a:r>
            <a:r>
              <a:rPr lang="en-US" dirty="0" err="1" smtClean="0"/>
              <a:t>সমতা</a:t>
            </a:r>
            <a:r>
              <a:rPr lang="en-US" dirty="0" smtClean="0"/>
              <a:t> </a:t>
            </a:r>
            <a:r>
              <a:rPr lang="en-US" dirty="0" err="1" smtClean="0"/>
              <a:t>রক্ষায়</a:t>
            </a:r>
            <a:r>
              <a:rPr lang="en-US" dirty="0" smtClean="0"/>
              <a:t> </a:t>
            </a:r>
            <a:r>
              <a:rPr lang="en-US" dirty="0" err="1" smtClean="0"/>
              <a:t>বাফার</a:t>
            </a:r>
            <a:r>
              <a:rPr lang="en-US" dirty="0" smtClean="0"/>
              <a:t> </a:t>
            </a:r>
            <a:r>
              <a:rPr lang="en-US" dirty="0" err="1" smtClean="0"/>
              <a:t>হিসাবে</a:t>
            </a:r>
            <a:r>
              <a:rPr lang="en-US" dirty="0" smtClean="0"/>
              <a:t> কাজ </a:t>
            </a:r>
            <a:r>
              <a:rPr lang="en-US" dirty="0" err="1" smtClean="0"/>
              <a:t>করে</a:t>
            </a:r>
            <a:r>
              <a:rPr lang="en-US" dirty="0" smtClean="0"/>
              <a:t> ।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746760" y="365125"/>
            <a:ext cx="914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815340" y="88648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0574" y="242871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flipV="1">
            <a:off x="548640" y="822958"/>
            <a:ext cx="12192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81356" y="375897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-10540" y="1378153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9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12108" cy="7498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87" y="142588"/>
            <a:ext cx="512108" cy="7498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3487" y="374936"/>
            <a:ext cx="10515600" cy="239077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43338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9" name="Picture 2" descr="C:\Users\HABIB\Desktop\picture1\CE087600FG001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56" y="143508"/>
            <a:ext cx="11578108" cy="6398960"/>
          </a:xfrm>
          <a:prstGeom prst="rect">
            <a:avLst/>
          </a:prstGeom>
          <a:solidFill>
            <a:srgbClr val="00B0F0"/>
          </a:solidFill>
          <a:ln w="57150">
            <a:solidFill>
              <a:schemeClr val="accent3">
                <a:lumMod val="75000"/>
              </a:schemeClr>
            </a:solidFill>
          </a:ln>
          <a:extLst/>
        </p:spPr>
      </p:pic>
      <p:sp>
        <p:nvSpPr>
          <p:cNvPr id="10" name="Rectangle 9"/>
          <p:cNvSpPr/>
          <p:nvPr/>
        </p:nvSpPr>
        <p:spPr>
          <a:xfrm>
            <a:off x="5469212" y="7298061"/>
            <a:ext cx="23535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শ্বেত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রক্তকণিকা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47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387" y="322263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2" descr="C:\Users\HABIB\Desktop\picture1\image001.jpg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" y="1742391"/>
            <a:ext cx="11458575" cy="49863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chemeClr val="tx1"/>
            </a:solidFill>
          </a:ln>
          <a:extLst/>
        </p:spPr>
      </p:pic>
      <p:pic>
        <p:nvPicPr>
          <p:cNvPr id="5" name="Picture 2" descr="C:\Users\HABIB\Desktop\picture1\image001.jp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56614"/>
            <a:ext cx="11931091" cy="519195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chemeClr val="tx1"/>
            </a:solidFill>
          </a:ln>
          <a:extLst/>
        </p:spPr>
      </p:pic>
      <p:sp>
        <p:nvSpPr>
          <p:cNvPr id="3" name="Rectangle 2"/>
          <p:cNvSpPr/>
          <p:nvPr/>
        </p:nvSpPr>
        <p:spPr>
          <a:xfrm>
            <a:off x="5483280" y="7280921"/>
            <a:ext cx="29470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কত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প্রকার ও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কীকী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10579" y="7265084"/>
            <a:ext cx="7793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কনিকা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90160" y="7280921"/>
            <a:ext cx="653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ত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301714" y="7301004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শ্বে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85197" y="7270894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46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583" y="3127374"/>
            <a:ext cx="10735614" cy="18256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শ্বেত</a:t>
            </a:r>
            <a:r>
              <a:rPr lang="en-US" dirty="0" smtClean="0"/>
              <a:t> </a:t>
            </a:r>
            <a:r>
              <a:rPr lang="en-US" dirty="0" err="1" smtClean="0"/>
              <a:t>রক্ত</a:t>
            </a:r>
            <a:r>
              <a:rPr lang="en-US" dirty="0" smtClean="0"/>
              <a:t> </a:t>
            </a:r>
            <a:r>
              <a:rPr lang="en-US" dirty="0" err="1" smtClean="0"/>
              <a:t>কনিকার</a:t>
            </a:r>
            <a:r>
              <a:rPr lang="en-US" dirty="0" smtClean="0"/>
              <a:t> </a:t>
            </a:r>
            <a:r>
              <a:rPr lang="en-US" dirty="0" err="1" smtClean="0"/>
              <a:t>বৈশিষ্ট্য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err="1" smtClean="0"/>
              <a:t>গ্রানুলোসাইট</a:t>
            </a:r>
            <a:r>
              <a:rPr lang="en-US" dirty="0" smtClean="0"/>
              <a:t> </a:t>
            </a:r>
            <a:r>
              <a:rPr lang="en-US" dirty="0" err="1" smtClean="0"/>
              <a:t>দানাযুক্তও</a:t>
            </a:r>
            <a:r>
              <a:rPr lang="en-US" dirty="0" smtClean="0"/>
              <a:t> </a:t>
            </a:r>
            <a:r>
              <a:rPr lang="en-US" dirty="0" err="1" smtClean="0"/>
              <a:t>অ্যাগ্রানুসাইট</a:t>
            </a:r>
            <a:r>
              <a:rPr lang="en-US" dirty="0" smtClean="0"/>
              <a:t> </a:t>
            </a:r>
            <a:r>
              <a:rPr lang="en-US" dirty="0" err="1" smtClean="0"/>
              <a:t>দানাবিহীন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সাইটোপ্লাজম</a:t>
            </a:r>
            <a:r>
              <a:rPr lang="en-US" dirty="0" smtClean="0"/>
              <a:t>।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err="1" smtClean="0"/>
              <a:t>নিউক্লিয়াস</a:t>
            </a:r>
            <a:r>
              <a:rPr lang="en-US" sz="4000" dirty="0" smtClean="0"/>
              <a:t> </a:t>
            </a:r>
            <a:r>
              <a:rPr lang="en-US" sz="4000" dirty="0" err="1" smtClean="0"/>
              <a:t>থাকে</a:t>
            </a:r>
            <a:r>
              <a:rPr lang="en-US" sz="4000" dirty="0" smtClean="0"/>
              <a:t>।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6366"/>
            <a:ext cx="10515600" cy="579059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u="sng" dirty="0" smtClean="0"/>
          </a:p>
        </p:txBody>
      </p:sp>
      <p:sp>
        <p:nvSpPr>
          <p:cNvPr id="4" name="Rectangle 3"/>
          <p:cNvSpPr/>
          <p:nvPr/>
        </p:nvSpPr>
        <p:spPr>
          <a:xfrm>
            <a:off x="1767840" y="245364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5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278" y="365125"/>
            <a:ext cx="9875521" cy="6705376"/>
          </a:xfrm>
        </p:spPr>
        <p:txBody>
          <a:bodyPr>
            <a:normAutofit/>
          </a:bodyPr>
          <a:lstStyle/>
          <a:p>
            <a:r>
              <a:rPr lang="en-US" dirty="0" err="1" smtClean="0"/>
              <a:t>শ্বেত</a:t>
            </a:r>
            <a:r>
              <a:rPr lang="en-US" dirty="0" smtClean="0"/>
              <a:t> </a:t>
            </a:r>
            <a:r>
              <a:rPr lang="en-US" dirty="0" err="1" smtClean="0"/>
              <a:t>রক্ত</a:t>
            </a:r>
            <a:r>
              <a:rPr lang="en-US" dirty="0" smtClean="0"/>
              <a:t> </a:t>
            </a:r>
            <a:r>
              <a:rPr lang="en-US" dirty="0" err="1" smtClean="0"/>
              <a:t>কনিকার</a:t>
            </a:r>
            <a:r>
              <a:rPr lang="en-US" dirty="0" smtClean="0"/>
              <a:t> কাজ </a:t>
            </a:r>
            <a:r>
              <a:rPr lang="en-US" dirty="0" err="1" smtClean="0"/>
              <a:t>কি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err="1" smtClean="0"/>
              <a:t>গ্রানুলোসাইট</a:t>
            </a:r>
            <a:r>
              <a:rPr lang="en-US" dirty="0" smtClean="0"/>
              <a:t> </a:t>
            </a:r>
            <a:r>
              <a:rPr lang="en-US" dirty="0" err="1" smtClean="0"/>
              <a:t>জীবানু</a:t>
            </a:r>
            <a:r>
              <a:rPr lang="en-US" dirty="0" smtClean="0"/>
              <a:t> </a:t>
            </a:r>
            <a:r>
              <a:rPr lang="en-US" dirty="0" err="1" smtClean="0"/>
              <a:t>ভক্ষন</a:t>
            </a:r>
            <a:r>
              <a:rPr lang="en-US" dirty="0" smtClean="0"/>
              <a:t> </a:t>
            </a:r>
            <a:r>
              <a:rPr lang="en-US" dirty="0" err="1" smtClean="0"/>
              <a:t>করে,হিস্টাসিন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পদার্থ</a:t>
            </a:r>
            <a:r>
              <a:rPr lang="en-US" dirty="0" smtClean="0"/>
              <a:t> </a:t>
            </a:r>
            <a:r>
              <a:rPr lang="en-US" dirty="0" err="1" smtClean="0"/>
              <a:t>নিঃসৃ্ত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এলার্জ়ি</a:t>
            </a:r>
            <a:r>
              <a:rPr lang="en-US" dirty="0" smtClean="0"/>
              <a:t> </a:t>
            </a:r>
            <a:r>
              <a:rPr lang="en-US" dirty="0" err="1" smtClean="0"/>
              <a:t>প্রতিরোধ</a:t>
            </a:r>
            <a:r>
              <a:rPr lang="en-US" dirty="0" smtClean="0"/>
              <a:t> </a:t>
            </a:r>
            <a:r>
              <a:rPr lang="en-US" dirty="0" err="1" smtClean="0"/>
              <a:t>করে,রক্ত</a:t>
            </a:r>
            <a:r>
              <a:rPr lang="en-US" dirty="0" smtClean="0"/>
              <a:t> </a:t>
            </a:r>
            <a:r>
              <a:rPr lang="en-US" dirty="0" err="1" smtClean="0"/>
              <a:t>বাহিকার</a:t>
            </a:r>
            <a:r>
              <a:rPr lang="en-US" dirty="0" smtClean="0"/>
              <a:t> </a:t>
            </a:r>
            <a:r>
              <a:rPr lang="en-US" dirty="0" err="1" smtClean="0"/>
              <a:t>ভিতরে</a:t>
            </a:r>
            <a:r>
              <a:rPr lang="en-US" dirty="0" smtClean="0"/>
              <a:t> </a:t>
            </a:r>
            <a:r>
              <a:rPr lang="en-US" dirty="0" err="1" smtClean="0"/>
              <a:t>রক্তকে</a:t>
            </a:r>
            <a:r>
              <a:rPr lang="en-US" dirty="0" smtClean="0"/>
              <a:t> </a:t>
            </a:r>
            <a:r>
              <a:rPr lang="en-US" dirty="0" err="1" smtClean="0"/>
              <a:t>জমাটবদ্ধ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বাধা</a:t>
            </a:r>
            <a:r>
              <a:rPr lang="en-US" dirty="0" smtClean="0"/>
              <a:t> </a:t>
            </a:r>
            <a:r>
              <a:rPr lang="en-US" dirty="0" err="1" smtClean="0"/>
              <a:t>দেয়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err="1" smtClean="0"/>
              <a:t>অগ্রানুলোসাইট</a:t>
            </a:r>
            <a:r>
              <a:rPr lang="en-US" dirty="0" smtClean="0"/>
              <a:t> </a:t>
            </a:r>
            <a:r>
              <a:rPr lang="en-US" dirty="0" err="1" smtClean="0"/>
              <a:t>রোগ</a:t>
            </a:r>
            <a:r>
              <a:rPr lang="en-US" dirty="0" smtClean="0"/>
              <a:t> </a:t>
            </a:r>
            <a:r>
              <a:rPr lang="en-US" dirty="0" err="1" smtClean="0"/>
              <a:t>জীবানু</a:t>
            </a:r>
            <a:r>
              <a:rPr lang="en-US" dirty="0" smtClean="0"/>
              <a:t>  </a:t>
            </a:r>
            <a:r>
              <a:rPr lang="en-US" dirty="0" err="1" smtClean="0"/>
              <a:t>ধবংস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1795760" cy="757062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716280" y="655320"/>
            <a:ext cx="45719" cy="457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838200" y="2225040"/>
            <a:ext cx="60960" cy="457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381000" y="173052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731519" y="4725987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1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দলীয়</a:t>
            </a:r>
            <a:r>
              <a:rPr lang="en-US" dirty="0" smtClean="0"/>
              <a:t> </a:t>
            </a:r>
            <a:r>
              <a:rPr lang="en-US" dirty="0" err="1" smtClean="0"/>
              <a:t>কাজঃ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আমাদের</a:t>
            </a:r>
            <a:r>
              <a:rPr lang="en-US" dirty="0" smtClean="0"/>
              <a:t> </a:t>
            </a:r>
            <a:r>
              <a:rPr lang="en-US" dirty="0" err="1" smtClean="0"/>
              <a:t>দেহে</a:t>
            </a:r>
            <a:r>
              <a:rPr lang="en-US" dirty="0" smtClean="0"/>
              <a:t> </a:t>
            </a:r>
            <a:r>
              <a:rPr lang="en-US" dirty="0" err="1" smtClean="0"/>
              <a:t>লোহিত</a:t>
            </a:r>
            <a:r>
              <a:rPr lang="en-US" dirty="0" smtClean="0"/>
              <a:t> </a:t>
            </a:r>
            <a:r>
              <a:rPr lang="en-US" dirty="0" err="1" smtClean="0"/>
              <a:t>রক্ত</a:t>
            </a:r>
            <a:r>
              <a:rPr lang="en-US" dirty="0" smtClean="0"/>
              <a:t> </a:t>
            </a:r>
            <a:r>
              <a:rPr lang="en-US" dirty="0" err="1" smtClean="0"/>
              <a:t>কনিকার</a:t>
            </a:r>
            <a:r>
              <a:rPr lang="en-US" dirty="0" smtClean="0"/>
              <a:t> </a:t>
            </a:r>
            <a:r>
              <a:rPr lang="en-US" dirty="0" err="1" smtClean="0"/>
              <a:t>সংখ্যা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অনেক</a:t>
            </a:r>
            <a:r>
              <a:rPr lang="en-US" dirty="0" smtClean="0"/>
              <a:t> </a:t>
            </a:r>
            <a:r>
              <a:rPr lang="en-US" dirty="0" err="1" smtClean="0"/>
              <a:t>কমে</a:t>
            </a:r>
            <a:r>
              <a:rPr lang="en-US" dirty="0" smtClean="0"/>
              <a:t> </a:t>
            </a:r>
            <a:r>
              <a:rPr lang="en-US" dirty="0" err="1" smtClean="0"/>
              <a:t>গেলে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সমস্যা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লিখ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43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7912" y="570706"/>
            <a:ext cx="8835887" cy="5803590"/>
          </a:xfrm>
        </p:spPr>
        <p:txBody>
          <a:bodyPr>
            <a:normAutofit/>
          </a:bodyPr>
          <a:lstStyle/>
          <a:p>
            <a:r>
              <a:rPr lang="en-US" dirty="0" err="1" smtClean="0"/>
              <a:t>মূল্যায়নঃ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রক্ত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err="1" smtClean="0"/>
              <a:t>রক্ত</a:t>
            </a:r>
            <a:r>
              <a:rPr lang="en-US" dirty="0" smtClean="0"/>
              <a:t> </a:t>
            </a:r>
            <a:r>
              <a:rPr lang="en-US" dirty="0" err="1" smtClean="0"/>
              <a:t>লাল</a:t>
            </a:r>
            <a:r>
              <a:rPr lang="en-US" dirty="0" smtClean="0"/>
              <a:t> </a:t>
            </a:r>
            <a:r>
              <a:rPr lang="en-US" dirty="0" err="1" smtClean="0"/>
              <a:t>দেখায়</a:t>
            </a:r>
            <a:r>
              <a:rPr lang="en-US" dirty="0" smtClean="0"/>
              <a:t> </a:t>
            </a:r>
            <a:r>
              <a:rPr lang="en-US" dirty="0" err="1" smtClean="0"/>
              <a:t>কেন</a:t>
            </a:r>
            <a:r>
              <a:rPr lang="en-US" dirty="0" smtClean="0"/>
              <a:t> ?</a:t>
            </a:r>
            <a:br>
              <a:rPr lang="en-US" dirty="0" smtClean="0"/>
            </a:br>
            <a:r>
              <a:rPr lang="en-US" dirty="0" err="1" smtClean="0"/>
              <a:t>শ্বেত</a:t>
            </a:r>
            <a:r>
              <a:rPr lang="en-US" dirty="0" smtClean="0"/>
              <a:t> </a:t>
            </a:r>
            <a:r>
              <a:rPr lang="en-US" dirty="0" err="1" smtClean="0"/>
              <a:t>কনিকার</a:t>
            </a:r>
            <a:r>
              <a:rPr lang="en-US" dirty="0" smtClean="0"/>
              <a:t> কাজ </a:t>
            </a:r>
            <a:r>
              <a:rPr lang="en-US" dirty="0" err="1" smtClean="0"/>
              <a:t>কী</a:t>
            </a:r>
            <a:r>
              <a:rPr lang="en-US" dirty="0" smtClean="0"/>
              <a:t> 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1368287" y="174677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368287" y="258915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1485900" y="350355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2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5008" y="2099255"/>
            <a:ext cx="10078792" cy="3966693"/>
          </a:xfrm>
        </p:spPr>
        <p:txBody>
          <a:bodyPr>
            <a:normAutofit/>
          </a:bodyPr>
          <a:lstStyle/>
          <a:p>
            <a:r>
              <a:rPr lang="en-US" dirty="0" err="1" smtClean="0"/>
              <a:t>বাড়ির</a:t>
            </a:r>
            <a:r>
              <a:rPr lang="en-US" dirty="0" smtClean="0"/>
              <a:t> কাজ ঃ</a:t>
            </a:r>
            <a:br>
              <a:rPr lang="en-US" dirty="0" smtClean="0"/>
            </a:br>
            <a:r>
              <a:rPr lang="en-US" dirty="0" err="1" smtClean="0"/>
              <a:t>লোহিত</a:t>
            </a:r>
            <a:r>
              <a:rPr lang="en-US" dirty="0" smtClean="0"/>
              <a:t> ও </a:t>
            </a:r>
            <a:r>
              <a:rPr lang="en-US" dirty="0" err="1" smtClean="0"/>
              <a:t>শ্বেত</a:t>
            </a:r>
            <a:r>
              <a:rPr lang="en-US" dirty="0" smtClean="0"/>
              <a:t> </a:t>
            </a:r>
            <a:r>
              <a:rPr lang="en-US" dirty="0" err="1" smtClean="0"/>
              <a:t>কনিকার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পার্থক্য</a:t>
            </a:r>
            <a:r>
              <a:rPr lang="en-US" dirty="0" smtClean="0"/>
              <a:t> </a:t>
            </a:r>
            <a:r>
              <a:rPr lang="en-US" dirty="0" err="1" smtClean="0"/>
              <a:t>নির্নয়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9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876" y="365125"/>
            <a:ext cx="7193924" cy="1325563"/>
          </a:xfrm>
        </p:spPr>
        <p:txBody>
          <a:bodyPr/>
          <a:lstStyle/>
          <a:p>
            <a:r>
              <a:rPr lang="en-US" dirty="0" err="1" smtClean="0"/>
              <a:t>ধন্যবাদঃ</a:t>
            </a:r>
            <a:endParaRPr lang="en-US" dirty="0"/>
          </a:p>
        </p:txBody>
      </p:sp>
      <p:pic>
        <p:nvPicPr>
          <p:cNvPr id="6" name="Picture 2" descr="C:\Users\HABIB\Desktop\picture1\nice-flowers-wallpaper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467" y="1970469"/>
            <a:ext cx="8063051" cy="419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07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2256" y="261468"/>
            <a:ext cx="9144000" cy="2591533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মোসাম্মাৎমিনু</a:t>
            </a:r>
            <a:r>
              <a:rPr lang="en-US" sz="3600" dirty="0" smtClean="0"/>
              <a:t> </a:t>
            </a:r>
            <a:r>
              <a:rPr lang="en-US" sz="3600" dirty="0" err="1" smtClean="0"/>
              <a:t>আক্তার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সহকারি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শিক্ষক</a:t>
            </a:r>
            <a:r>
              <a:rPr lang="en-US" sz="3600" dirty="0" smtClean="0"/>
              <a:t> –</a:t>
            </a:r>
            <a:r>
              <a:rPr lang="en-US" sz="3600" dirty="0" err="1" smtClean="0"/>
              <a:t>কৃষি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কান্দাপাড়া</a:t>
            </a:r>
            <a:r>
              <a:rPr lang="en-US" sz="3600" dirty="0" smtClean="0"/>
              <a:t> </a:t>
            </a:r>
            <a:r>
              <a:rPr lang="en-US" sz="3600" dirty="0" err="1" smtClean="0"/>
              <a:t>নুরুন্নেসা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মাধ্যমিক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বিদ্যালয়</a:t>
            </a:r>
            <a:r>
              <a:rPr lang="en-US" sz="3600" dirty="0" smtClean="0"/>
              <a:t>।</a:t>
            </a:r>
            <a:br>
              <a:rPr lang="en-US" sz="3600" dirty="0" smtClean="0"/>
            </a:br>
            <a:r>
              <a:rPr lang="en-US" sz="3600" dirty="0" err="1" smtClean="0"/>
              <a:t>বাগেরহাট,সদর</a:t>
            </a:r>
            <a:r>
              <a:rPr lang="en-US" sz="3600" dirty="0" smtClean="0"/>
              <a:t>।</a:t>
            </a:r>
            <a:br>
              <a:rPr lang="en-US" sz="3600" dirty="0" smtClean="0"/>
            </a:br>
            <a:r>
              <a:rPr lang="en-US" sz="3600" dirty="0" err="1" smtClean="0"/>
              <a:t>ইমেইল</a:t>
            </a:r>
            <a:r>
              <a:rPr lang="en-US" sz="3600" dirty="0" smtClean="0"/>
              <a:t> আইডিঃminu4264@gmail.com.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4580" y="3153509"/>
            <a:ext cx="5628069" cy="320157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 smtClean="0"/>
          </a:p>
          <a:p>
            <a:r>
              <a:rPr lang="en-US" dirty="0" err="1" smtClean="0"/>
              <a:t>শ্রেনি</a:t>
            </a:r>
            <a:r>
              <a:rPr lang="en-US" dirty="0" smtClean="0"/>
              <a:t>- ৯ম </a:t>
            </a:r>
          </a:p>
          <a:p>
            <a:r>
              <a:rPr lang="en-US" dirty="0" err="1" smtClean="0"/>
              <a:t>বিষয়-বিজ্ঞান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অধ্যায়</a:t>
            </a:r>
            <a:r>
              <a:rPr lang="en-US" dirty="0" smtClean="0"/>
              <a:t> – ৩য় </a:t>
            </a:r>
          </a:p>
          <a:p>
            <a:r>
              <a:rPr lang="en-US" dirty="0" err="1" smtClean="0"/>
              <a:t>পাঠ</a:t>
            </a:r>
            <a:r>
              <a:rPr lang="en-US" dirty="0" smtClean="0"/>
              <a:t> – </a:t>
            </a:r>
            <a:r>
              <a:rPr lang="en-US" dirty="0" err="1" smtClean="0"/>
              <a:t>রক্তকনিকা</a:t>
            </a:r>
            <a:endParaRPr lang="en-US" dirty="0" smtClean="0"/>
          </a:p>
          <a:p>
            <a:r>
              <a:rPr lang="en-US" dirty="0" err="1" smtClean="0"/>
              <a:t>সময়</a:t>
            </a:r>
            <a:r>
              <a:rPr lang="en-US" dirty="0" smtClean="0"/>
              <a:t> – ৫০মিনিট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480" y="3153509"/>
            <a:ext cx="3261360" cy="320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24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828165"/>
            <a:ext cx="10515600" cy="1325563"/>
          </a:xfrm>
        </p:spPr>
        <p:txBody>
          <a:bodyPr/>
          <a:lstStyle/>
          <a:p>
            <a:r>
              <a:rPr lang="en-US" dirty="0" err="1" smtClean="0"/>
              <a:t>শিখনফলঃ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256671"/>
            <a:ext cx="10515600" cy="4383332"/>
          </a:xfrm>
        </p:spPr>
        <p:txBody>
          <a:bodyPr/>
          <a:lstStyle/>
          <a:p>
            <a:r>
              <a:rPr lang="en-US" dirty="0" err="1" smtClean="0"/>
              <a:t>রক্ত</a:t>
            </a:r>
            <a:r>
              <a:rPr lang="en-US" dirty="0" smtClean="0"/>
              <a:t> </a:t>
            </a:r>
            <a:r>
              <a:rPr lang="en-US" dirty="0" err="1" smtClean="0"/>
              <a:t>কনিকা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।</a:t>
            </a:r>
          </a:p>
          <a:p>
            <a:r>
              <a:rPr lang="en-US" dirty="0" err="1" smtClean="0"/>
              <a:t>রক্ত</a:t>
            </a:r>
            <a:r>
              <a:rPr lang="en-US" dirty="0" smtClean="0"/>
              <a:t> </a:t>
            </a:r>
            <a:r>
              <a:rPr lang="en-US" dirty="0" err="1" smtClean="0"/>
              <a:t>কনিকার</a:t>
            </a:r>
            <a:r>
              <a:rPr lang="en-US" dirty="0" smtClean="0"/>
              <a:t> </a:t>
            </a:r>
            <a:r>
              <a:rPr lang="en-US" dirty="0" err="1" smtClean="0"/>
              <a:t>প্রকারভেদ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লোহিত</a:t>
            </a:r>
            <a:r>
              <a:rPr lang="en-US" dirty="0" smtClean="0"/>
              <a:t> </a:t>
            </a:r>
            <a:r>
              <a:rPr lang="en-US" dirty="0" err="1" smtClean="0"/>
              <a:t>ওশ্বেত</a:t>
            </a:r>
            <a:r>
              <a:rPr lang="en-US" dirty="0" smtClean="0"/>
              <a:t> </a:t>
            </a:r>
            <a:r>
              <a:rPr lang="en-US" dirty="0" err="1" smtClean="0"/>
              <a:t>কনিকার</a:t>
            </a:r>
            <a:r>
              <a:rPr lang="en-US" dirty="0" smtClean="0"/>
              <a:t> </a:t>
            </a:r>
            <a:r>
              <a:rPr lang="en-US" dirty="0" err="1" smtClean="0"/>
              <a:t>বৈশিষ্ট্য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।</a:t>
            </a:r>
          </a:p>
          <a:p>
            <a:r>
              <a:rPr lang="en-US" dirty="0" err="1" smtClean="0"/>
              <a:t>লোহিত</a:t>
            </a:r>
            <a:r>
              <a:rPr lang="en-US" dirty="0" smtClean="0"/>
              <a:t> </a:t>
            </a:r>
            <a:r>
              <a:rPr lang="en-US" dirty="0" err="1" smtClean="0"/>
              <a:t>ওশ্বেত</a:t>
            </a:r>
            <a:r>
              <a:rPr lang="en-US" dirty="0" smtClean="0"/>
              <a:t> </a:t>
            </a:r>
            <a:r>
              <a:rPr lang="en-US" dirty="0" err="1" smtClean="0"/>
              <a:t>কনিকার</a:t>
            </a:r>
            <a:r>
              <a:rPr lang="en-US" dirty="0" smtClean="0"/>
              <a:t> কাজ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62575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713" y="2901826"/>
            <a:ext cx="12010101" cy="2703844"/>
          </a:xfrm>
        </p:spPr>
        <p:txBody>
          <a:bodyPr>
            <a:normAutofit/>
          </a:bodyPr>
          <a:lstStyle/>
          <a:p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শিরোনামঃ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রক্ত</a:t>
            </a:r>
            <a:r>
              <a:rPr lang="en-US" dirty="0" smtClean="0"/>
              <a:t> </a:t>
            </a:r>
            <a:r>
              <a:rPr lang="en-US" dirty="0" err="1" smtClean="0"/>
              <a:t>কনিকাঃ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852" y="540164"/>
            <a:ext cx="10598426" cy="587388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67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06432" y="3606826"/>
            <a:ext cx="17496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রক্তকনিকা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4901" y="4346970"/>
            <a:ext cx="2462997" cy="74987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843362" y="4845856"/>
            <a:ext cx="599289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রক্তরসে ছড়ানো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বিভিন্ন রকমের কোষ কে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রক্তকণিকা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9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HABIB\Desktop\picture1\GetImage.asp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0515600" cy="5746805"/>
          </a:xfrm>
          <a:prstGeom prst="rect">
            <a:avLst/>
          </a:prstGeom>
          <a:noFill/>
          <a:ln w="7620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20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রক্তকনিকা কত প্রকার ও কীকী?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2133600"/>
            <a:ext cx="25146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রক্তকণিকা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5663184" y="269207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14" idx="0"/>
          </p:cNvCxnSpPr>
          <p:nvPr/>
        </p:nvCxnSpPr>
        <p:spPr>
          <a:xfrm flipH="1">
            <a:off x="3402954" y="3645408"/>
            <a:ext cx="4921896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own Arrow 11"/>
          <p:cNvSpPr/>
          <p:nvPr/>
        </p:nvSpPr>
        <p:spPr>
          <a:xfrm>
            <a:off x="3276601" y="3645408"/>
            <a:ext cx="252707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5957246" y="3645408"/>
            <a:ext cx="242315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8229600" y="3645408"/>
            <a:ext cx="19050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209800" y="4623816"/>
            <a:ext cx="2286000" cy="11673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লোহিতরক্তকনিকা</a:t>
            </a:r>
            <a:endParaRPr lang="en-US" dirty="0"/>
          </a:p>
          <a:p>
            <a:pPr algn="ctr"/>
            <a:r>
              <a:rPr lang="bn-BD" dirty="0"/>
              <a:t>(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RBC)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4966716" y="4623816"/>
            <a:ext cx="2362200" cy="116738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শ্বেত রক্তকণিকা</a:t>
            </a: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WBC)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724774" y="4623816"/>
            <a:ext cx="2257426" cy="116738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অনুচক্রিকা</a:t>
            </a: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Plateletes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1947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969" y="1397951"/>
            <a:ext cx="11117581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>
                <a:solidFill>
                  <a:prstClr val="black"/>
                </a:solidFill>
              </a:rPr>
              <a:t>ল্লল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 descr="C:\Users\HABIB\Desktop\Picture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1"/>
            <a:ext cx="12192000" cy="659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20079" y="5293001"/>
            <a:ext cx="500329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লোহিত রক্তকণিকা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63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" y="365125"/>
            <a:ext cx="11155680" cy="150939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লোহিত</a:t>
            </a:r>
            <a:r>
              <a:rPr lang="en-US" dirty="0" smtClean="0"/>
              <a:t> </a:t>
            </a:r>
            <a:r>
              <a:rPr lang="en-US" dirty="0" err="1" smtClean="0"/>
              <a:t>রক্ত</a:t>
            </a:r>
            <a:r>
              <a:rPr lang="en-US" dirty="0" smtClean="0"/>
              <a:t> </a:t>
            </a:r>
            <a:r>
              <a:rPr lang="en-US" dirty="0" err="1" smtClean="0"/>
              <a:t>কনিকার</a:t>
            </a:r>
            <a:r>
              <a:rPr lang="en-US" dirty="0" smtClean="0"/>
              <a:t>  </a:t>
            </a:r>
            <a:r>
              <a:rPr lang="en-US" dirty="0" err="1" smtClean="0"/>
              <a:t>বৈশিষ্ট্য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" y="914400"/>
            <a:ext cx="10683240" cy="443436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দ্বিঅবতল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চাকতি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আকৃতি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হিমোগ্লোবিন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রঞ্জক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বর্ণের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)।</a:t>
            </a:r>
          </a:p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অক্সিজেন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পরিবহন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আয়ু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১২০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-611124" y="94640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-574548" y="182727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0" y="2667000"/>
            <a:ext cx="60960" cy="609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-574548" y="245516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15240" y="472440"/>
            <a:ext cx="45719" cy="457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-611124" y="-44831"/>
            <a:ext cx="914400" cy="914400"/>
          </a:xfrm>
          <a:prstGeom prst="star5">
            <a:avLst>
              <a:gd name="adj" fmla="val 46233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5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141</Words>
  <Application>Microsoft Office PowerPoint</Application>
  <PresentationFormat>Widescreen</PresentationFormat>
  <Paragraphs>45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                               শুভেচ্ছা</vt:lpstr>
      <vt:lpstr>           মোসাম্মাৎমিনু আক্তার সহকারি শিক্ষক –কৃষি কান্দাপাড়া নুরুন্নেসা মাধ্যমিক বিদ্যালয়। বাগেরহাট,সদর। ইমেইল আইডিঃminu4264@gmail.com.</vt:lpstr>
      <vt:lpstr>শিখনফলঃ</vt:lpstr>
      <vt:lpstr>পাঠ শিরোনামঃ রক্ত কনিকাঃ </vt:lpstr>
      <vt:lpstr>PowerPoint Presentation</vt:lpstr>
      <vt:lpstr>PowerPoint Presentation</vt:lpstr>
      <vt:lpstr>রক্তকনিকা কত প্রকার ও কীকী?</vt:lpstr>
      <vt:lpstr>PowerPoint Presentation</vt:lpstr>
      <vt:lpstr>লোহিত রক্ত কনিকার  বৈশিষ্ট্য কি?    </vt:lpstr>
      <vt:lpstr>লোহিত রক্ত কনিকার কাজ কি? কোষে অক্সিজেন সরবরাহ করা । হিমোগ্লোবিন রক্তের অম্ল-ক্ষারের সমতা রক্ষায় বাফার হিসাবে কাজ করে ।  </vt:lpstr>
      <vt:lpstr>PowerPoint Presentation</vt:lpstr>
      <vt:lpstr>PowerPoint Presentation</vt:lpstr>
      <vt:lpstr> শ্বেত রক্ত কনিকার বৈশিষ্ট্য কি? গ্রানুলোসাইট দানাযুক্তও অ্যাগ্রানুসাইট দানাবিহীন  সাইটোপ্লাজম। নিউক্লিয়াস থাকে।   </vt:lpstr>
      <vt:lpstr>শ্বেত রক্ত কনিকার কাজ কি? গ্রানুলোসাইট জীবানু ভক্ষন করে,হিস্টাসিন পদার্থ নিঃসৃ্ত করে এলার্জ়ি প্রতিরোধ করে,রক্ত বাহিকার ভিতরে রক্তকে জমাটবদ্ধ হতে বাধা দেয়। অগ্রানুলোসাইট রোগ জীবানু  ধবংস করে।</vt:lpstr>
      <vt:lpstr>দলীয় কাজঃ আমাদের দেহে লোহিত রক্ত কনিকার সংখ্যা অনেক কমে গেলে কি সমস্যা হয় তা লিখ।</vt:lpstr>
      <vt:lpstr>মূল্যায়নঃ রক্ত কী? রক্ত লাল দেখায় কেন ? শ্বেত কনিকার কাজ কী ? </vt:lpstr>
      <vt:lpstr>বাড়ির কাজ ঃ লোহিত ও শ্বেত কনিকার মধ্যে পার্থক্য নির্নয় কর।</vt:lpstr>
      <vt:lpstr>ধন্যবাদঃ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167</cp:revision>
  <dcterms:created xsi:type="dcterms:W3CDTF">2018-09-26T22:20:25Z</dcterms:created>
  <dcterms:modified xsi:type="dcterms:W3CDTF">2020-03-15T07:56:07Z</dcterms:modified>
</cp:coreProperties>
</file>