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6044" r:id="rId1"/>
  </p:sldMasterIdLst>
  <p:notesMasterIdLst>
    <p:notesMasterId r:id="rId31"/>
  </p:notesMasterIdLst>
  <p:sldIdLst>
    <p:sldId id="542" r:id="rId2"/>
    <p:sldId id="496" r:id="rId3"/>
    <p:sldId id="580" r:id="rId4"/>
    <p:sldId id="565" r:id="rId5"/>
    <p:sldId id="568" r:id="rId6"/>
    <p:sldId id="567" r:id="rId7"/>
    <p:sldId id="570" r:id="rId8"/>
    <p:sldId id="571" r:id="rId9"/>
    <p:sldId id="572" r:id="rId10"/>
    <p:sldId id="573" r:id="rId11"/>
    <p:sldId id="574" r:id="rId12"/>
    <p:sldId id="575" r:id="rId13"/>
    <p:sldId id="576" r:id="rId14"/>
    <p:sldId id="577" r:id="rId15"/>
    <p:sldId id="546" r:id="rId16"/>
    <p:sldId id="544" r:id="rId17"/>
    <p:sldId id="556" r:id="rId18"/>
    <p:sldId id="557" r:id="rId19"/>
    <p:sldId id="558" r:id="rId20"/>
    <p:sldId id="559" r:id="rId21"/>
    <p:sldId id="560" r:id="rId22"/>
    <p:sldId id="561" r:id="rId23"/>
    <p:sldId id="562" r:id="rId24"/>
    <p:sldId id="563" r:id="rId25"/>
    <p:sldId id="564" r:id="rId26"/>
    <p:sldId id="569" r:id="rId27"/>
    <p:sldId id="578" r:id="rId28"/>
    <p:sldId id="579" r:id="rId29"/>
    <p:sldId id="543" r:id="rId30"/>
  </p:sldIdLst>
  <p:sldSz cx="12192000" cy="6858000"/>
  <p:notesSz cx="6858000" cy="9144000"/>
  <p:defaultTextStyle>
    <a:defPPr>
      <a:defRPr lang="en-US"/>
    </a:defPPr>
    <a:lvl1pPr marL="0" algn="l" defTabSz="418277" rtl="0" eaLnBrk="1" latinLnBrk="0" hangingPunct="1">
      <a:defRPr sz="1647" kern="1200">
        <a:solidFill>
          <a:schemeClr val="tx1"/>
        </a:solidFill>
        <a:latin typeface="+mn-lt"/>
        <a:ea typeface="+mn-ea"/>
        <a:cs typeface="+mn-cs"/>
      </a:defRPr>
    </a:lvl1pPr>
    <a:lvl2pPr marL="418277" algn="l" defTabSz="418277" rtl="0" eaLnBrk="1" latinLnBrk="0" hangingPunct="1">
      <a:defRPr sz="1647" kern="1200">
        <a:solidFill>
          <a:schemeClr val="tx1"/>
        </a:solidFill>
        <a:latin typeface="+mn-lt"/>
        <a:ea typeface="+mn-ea"/>
        <a:cs typeface="+mn-cs"/>
      </a:defRPr>
    </a:lvl2pPr>
    <a:lvl3pPr marL="836552" algn="l" defTabSz="418277" rtl="0" eaLnBrk="1" latinLnBrk="0" hangingPunct="1">
      <a:defRPr sz="1647" kern="1200">
        <a:solidFill>
          <a:schemeClr val="tx1"/>
        </a:solidFill>
        <a:latin typeface="+mn-lt"/>
        <a:ea typeface="+mn-ea"/>
        <a:cs typeface="+mn-cs"/>
      </a:defRPr>
    </a:lvl3pPr>
    <a:lvl4pPr marL="1254829" algn="l" defTabSz="418277" rtl="0" eaLnBrk="1" latinLnBrk="0" hangingPunct="1">
      <a:defRPr sz="1647" kern="1200">
        <a:solidFill>
          <a:schemeClr val="tx1"/>
        </a:solidFill>
        <a:latin typeface="+mn-lt"/>
        <a:ea typeface="+mn-ea"/>
        <a:cs typeface="+mn-cs"/>
      </a:defRPr>
    </a:lvl4pPr>
    <a:lvl5pPr marL="1673104" algn="l" defTabSz="418277" rtl="0" eaLnBrk="1" latinLnBrk="0" hangingPunct="1">
      <a:defRPr sz="1647" kern="1200">
        <a:solidFill>
          <a:schemeClr val="tx1"/>
        </a:solidFill>
        <a:latin typeface="+mn-lt"/>
        <a:ea typeface="+mn-ea"/>
        <a:cs typeface="+mn-cs"/>
      </a:defRPr>
    </a:lvl5pPr>
    <a:lvl6pPr marL="2091381" algn="l" defTabSz="418277" rtl="0" eaLnBrk="1" latinLnBrk="0" hangingPunct="1">
      <a:defRPr sz="1647" kern="1200">
        <a:solidFill>
          <a:schemeClr val="tx1"/>
        </a:solidFill>
        <a:latin typeface="+mn-lt"/>
        <a:ea typeface="+mn-ea"/>
        <a:cs typeface="+mn-cs"/>
      </a:defRPr>
    </a:lvl6pPr>
    <a:lvl7pPr marL="2509657" algn="l" defTabSz="418277" rtl="0" eaLnBrk="1" latinLnBrk="0" hangingPunct="1">
      <a:defRPr sz="1647" kern="1200">
        <a:solidFill>
          <a:schemeClr val="tx1"/>
        </a:solidFill>
        <a:latin typeface="+mn-lt"/>
        <a:ea typeface="+mn-ea"/>
        <a:cs typeface="+mn-cs"/>
      </a:defRPr>
    </a:lvl7pPr>
    <a:lvl8pPr marL="2927934" algn="l" defTabSz="418277" rtl="0" eaLnBrk="1" latinLnBrk="0" hangingPunct="1">
      <a:defRPr sz="1647" kern="1200">
        <a:solidFill>
          <a:schemeClr val="tx1"/>
        </a:solidFill>
        <a:latin typeface="+mn-lt"/>
        <a:ea typeface="+mn-ea"/>
        <a:cs typeface="+mn-cs"/>
      </a:defRPr>
    </a:lvl8pPr>
    <a:lvl9pPr marL="3346211" algn="l" defTabSz="418277" rtl="0" eaLnBrk="1" latinLnBrk="0" hangingPunct="1">
      <a:defRPr sz="164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99CC00"/>
    <a:srgbClr val="990033"/>
    <a:srgbClr val="0000FF"/>
    <a:srgbClr val="003300"/>
    <a:srgbClr val="0000CC"/>
    <a:srgbClr val="003366"/>
    <a:srgbClr val="0F13C1"/>
    <a:srgbClr val="0066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86441" autoAdjust="0"/>
  </p:normalViewPr>
  <p:slideViewPr>
    <p:cSldViewPr snapToGrid="0">
      <p:cViewPr varScale="1">
        <p:scale>
          <a:sx n="61" d="100"/>
          <a:sy n="61" d="100"/>
        </p:scale>
        <p:origin x="432" y="7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3CB8F4D4-DB5A-4061-9C66-9B0D76175296}" type="datetimeFigureOut">
              <a:rPr lang="en-US" smtClean="0"/>
              <a:t>3/17/2020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8E8B4-14B4-44D4-A15D-E309086693A6}" type="slidenum">
              <a:rPr lang="en-US" smtClean="0"/>
              <a:t>‹#›</a:t>
            </a:fld>
            <a:endParaRPr lang="en-US"/>
          </a:p>
        </p:txBody>
      </p:sp>
    </p:spTree>
    <p:extLst>
      <p:ext uri="{BB962C8B-B14F-4D97-AF65-F5344CB8AC3E}">
        <p14:creationId xmlns:p14="http://schemas.microsoft.com/office/powerpoint/2010/main" val="4161289114"/>
      </p:ext>
    </p:extLst>
  </p:cSld>
  <p:clrMap bg1="lt1" tx1="dk1" bg2="lt2" tx2="dk2" accent1="accent1" accent2="accent2" accent3="accent3" accent4="accent4" accent5="accent5" accent6="accent6" hlink="hlink" folHlink="folHlink"/>
  <p:notesStyle>
    <a:lvl1pPr marL="0" algn="l" defTabSz="836552" rtl="0" eaLnBrk="1" latinLnBrk="0" hangingPunct="1">
      <a:defRPr sz="1098" kern="1200">
        <a:solidFill>
          <a:schemeClr val="tx1"/>
        </a:solidFill>
        <a:latin typeface="+mn-lt"/>
        <a:ea typeface="+mn-ea"/>
        <a:cs typeface="+mn-cs"/>
      </a:defRPr>
    </a:lvl1pPr>
    <a:lvl2pPr marL="418277" algn="l" defTabSz="836552" rtl="0" eaLnBrk="1" latinLnBrk="0" hangingPunct="1">
      <a:defRPr sz="1098" kern="1200">
        <a:solidFill>
          <a:schemeClr val="tx1"/>
        </a:solidFill>
        <a:latin typeface="+mn-lt"/>
        <a:ea typeface="+mn-ea"/>
        <a:cs typeface="+mn-cs"/>
      </a:defRPr>
    </a:lvl2pPr>
    <a:lvl3pPr marL="836552" algn="l" defTabSz="836552" rtl="0" eaLnBrk="1" latinLnBrk="0" hangingPunct="1">
      <a:defRPr sz="1098" kern="1200">
        <a:solidFill>
          <a:schemeClr val="tx1"/>
        </a:solidFill>
        <a:latin typeface="+mn-lt"/>
        <a:ea typeface="+mn-ea"/>
        <a:cs typeface="+mn-cs"/>
      </a:defRPr>
    </a:lvl3pPr>
    <a:lvl4pPr marL="1254829" algn="l" defTabSz="836552" rtl="0" eaLnBrk="1" latinLnBrk="0" hangingPunct="1">
      <a:defRPr sz="1098" kern="1200">
        <a:solidFill>
          <a:schemeClr val="tx1"/>
        </a:solidFill>
        <a:latin typeface="+mn-lt"/>
        <a:ea typeface="+mn-ea"/>
        <a:cs typeface="+mn-cs"/>
      </a:defRPr>
    </a:lvl4pPr>
    <a:lvl5pPr marL="1673104" algn="l" defTabSz="836552" rtl="0" eaLnBrk="1" latinLnBrk="0" hangingPunct="1">
      <a:defRPr sz="1098" kern="1200">
        <a:solidFill>
          <a:schemeClr val="tx1"/>
        </a:solidFill>
        <a:latin typeface="+mn-lt"/>
        <a:ea typeface="+mn-ea"/>
        <a:cs typeface="+mn-cs"/>
      </a:defRPr>
    </a:lvl5pPr>
    <a:lvl6pPr marL="2091381" algn="l" defTabSz="836552" rtl="0" eaLnBrk="1" latinLnBrk="0" hangingPunct="1">
      <a:defRPr sz="1098" kern="1200">
        <a:solidFill>
          <a:schemeClr val="tx1"/>
        </a:solidFill>
        <a:latin typeface="+mn-lt"/>
        <a:ea typeface="+mn-ea"/>
        <a:cs typeface="+mn-cs"/>
      </a:defRPr>
    </a:lvl6pPr>
    <a:lvl7pPr marL="2509657" algn="l" defTabSz="836552" rtl="0" eaLnBrk="1" latinLnBrk="0" hangingPunct="1">
      <a:defRPr sz="1098" kern="1200">
        <a:solidFill>
          <a:schemeClr val="tx1"/>
        </a:solidFill>
        <a:latin typeface="+mn-lt"/>
        <a:ea typeface="+mn-ea"/>
        <a:cs typeface="+mn-cs"/>
      </a:defRPr>
    </a:lvl7pPr>
    <a:lvl8pPr marL="2927934" algn="l" defTabSz="836552" rtl="0" eaLnBrk="1" latinLnBrk="0" hangingPunct="1">
      <a:defRPr sz="1098" kern="1200">
        <a:solidFill>
          <a:schemeClr val="tx1"/>
        </a:solidFill>
        <a:latin typeface="+mn-lt"/>
        <a:ea typeface="+mn-ea"/>
        <a:cs typeface="+mn-cs"/>
      </a:defRPr>
    </a:lvl8pPr>
    <a:lvl9pPr marL="3346211" algn="l" defTabSz="836552" rtl="0" eaLnBrk="1" latinLnBrk="0" hangingPunct="1">
      <a:defRPr sz="10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 this section of grammar</a:t>
            </a:r>
            <a:r>
              <a:rPr lang="en-US" baseline="0" dirty="0" smtClean="0"/>
              <a:t> needs extensive practice , teachers are requested to add anything extra as suits the class.</a:t>
            </a:r>
            <a:endParaRPr lang="en-US" dirty="0"/>
          </a:p>
        </p:txBody>
      </p:sp>
      <p:sp>
        <p:nvSpPr>
          <p:cNvPr id="4" name="Slide Number Placeholder 3"/>
          <p:cNvSpPr>
            <a:spLocks noGrp="1"/>
          </p:cNvSpPr>
          <p:nvPr>
            <p:ph type="sldNum" sz="quarter" idx="10"/>
          </p:nvPr>
        </p:nvSpPr>
        <p:spPr/>
        <p:txBody>
          <a:bodyPr/>
          <a:lstStyle/>
          <a:p>
            <a:fld id="{260A23C1-5025-4AB6-991C-9060E392BCA6}" type="slidenum">
              <a:rPr lang="en-US" smtClean="0"/>
              <a:t>1</a:t>
            </a:fld>
            <a:endParaRPr lang="en-US"/>
          </a:p>
        </p:txBody>
      </p:sp>
    </p:spTree>
    <p:extLst>
      <p:ext uri="{BB962C8B-B14F-4D97-AF65-F5344CB8AC3E}">
        <p14:creationId xmlns:p14="http://schemas.microsoft.com/office/powerpoint/2010/main" val="1505262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10</a:t>
            </a:fld>
            <a:endParaRPr lang="en-US"/>
          </a:p>
        </p:txBody>
      </p:sp>
    </p:spTree>
    <p:extLst>
      <p:ext uri="{BB962C8B-B14F-4D97-AF65-F5344CB8AC3E}">
        <p14:creationId xmlns:p14="http://schemas.microsoft.com/office/powerpoint/2010/main" val="274435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11</a:t>
            </a:fld>
            <a:endParaRPr lang="en-US"/>
          </a:p>
        </p:txBody>
      </p:sp>
    </p:spTree>
    <p:extLst>
      <p:ext uri="{BB962C8B-B14F-4D97-AF65-F5344CB8AC3E}">
        <p14:creationId xmlns:p14="http://schemas.microsoft.com/office/powerpoint/2010/main" val="3837996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12</a:t>
            </a:fld>
            <a:endParaRPr lang="en-US"/>
          </a:p>
        </p:txBody>
      </p:sp>
    </p:spTree>
    <p:extLst>
      <p:ext uri="{BB962C8B-B14F-4D97-AF65-F5344CB8AC3E}">
        <p14:creationId xmlns:p14="http://schemas.microsoft.com/office/powerpoint/2010/main" val="1550828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13</a:t>
            </a:fld>
            <a:endParaRPr lang="en-US"/>
          </a:p>
        </p:txBody>
      </p:sp>
    </p:spTree>
    <p:extLst>
      <p:ext uri="{BB962C8B-B14F-4D97-AF65-F5344CB8AC3E}">
        <p14:creationId xmlns:p14="http://schemas.microsoft.com/office/powerpoint/2010/main" val="3514654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14</a:t>
            </a:fld>
            <a:endParaRPr lang="en-US"/>
          </a:p>
        </p:txBody>
      </p:sp>
    </p:spTree>
    <p:extLst>
      <p:ext uri="{BB962C8B-B14F-4D97-AF65-F5344CB8AC3E}">
        <p14:creationId xmlns:p14="http://schemas.microsoft.com/office/powerpoint/2010/main" val="974029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For</a:t>
            </a:r>
            <a:r>
              <a:rPr lang="en-US" baseline="0" dirty="0" smtClean="0"/>
              <a:t> this particular work slide no. 16 to 25 need to be followed . 1 slide for each gap. 1 pair may be given 1 slide.</a:t>
            </a:r>
            <a:endParaRPr lang="en-US" dirty="0"/>
          </a:p>
        </p:txBody>
      </p:sp>
      <p:sp>
        <p:nvSpPr>
          <p:cNvPr id="4" name="Slide Number Placeholder 3"/>
          <p:cNvSpPr>
            <a:spLocks noGrp="1"/>
          </p:cNvSpPr>
          <p:nvPr>
            <p:ph type="sldNum" sz="quarter" idx="10"/>
          </p:nvPr>
        </p:nvSpPr>
        <p:spPr/>
        <p:txBody>
          <a:bodyPr/>
          <a:lstStyle/>
          <a:p>
            <a:fld id="{260A23C1-5025-4AB6-991C-9060E392BCA6}" type="slidenum">
              <a:rPr lang="en-US" smtClean="0"/>
              <a:t>15</a:t>
            </a:fld>
            <a:endParaRPr lang="en-US"/>
          </a:p>
        </p:txBody>
      </p:sp>
    </p:spTree>
    <p:extLst>
      <p:ext uri="{BB962C8B-B14F-4D97-AF65-F5344CB8AC3E}">
        <p14:creationId xmlns:p14="http://schemas.microsoft.com/office/powerpoint/2010/main" val="3659403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Dear</a:t>
            </a:r>
            <a:r>
              <a:rPr lang="en-US" baseline="0" dirty="0" smtClean="0"/>
              <a:t> teachers, for this pair work , I have used Trigger with each gap. Please use trigger while explaining </a:t>
            </a:r>
            <a:r>
              <a:rPr lang="en-US" baseline="0" smtClean="0"/>
              <a:t>the blanks.</a:t>
            </a: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16</a:t>
            </a:fld>
            <a:endParaRPr lang="en-US"/>
          </a:p>
        </p:txBody>
      </p:sp>
    </p:spTree>
    <p:extLst>
      <p:ext uri="{BB962C8B-B14F-4D97-AF65-F5344CB8AC3E}">
        <p14:creationId xmlns:p14="http://schemas.microsoft.com/office/powerpoint/2010/main" val="2803906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17</a:t>
            </a:fld>
            <a:endParaRPr lang="en-US"/>
          </a:p>
        </p:txBody>
      </p:sp>
    </p:spTree>
    <p:extLst>
      <p:ext uri="{BB962C8B-B14F-4D97-AF65-F5344CB8AC3E}">
        <p14:creationId xmlns:p14="http://schemas.microsoft.com/office/powerpoint/2010/main" val="4153898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18</a:t>
            </a:fld>
            <a:endParaRPr lang="en-US"/>
          </a:p>
        </p:txBody>
      </p:sp>
    </p:spTree>
    <p:extLst>
      <p:ext uri="{BB962C8B-B14F-4D97-AF65-F5344CB8AC3E}">
        <p14:creationId xmlns:p14="http://schemas.microsoft.com/office/powerpoint/2010/main" val="3350898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19</a:t>
            </a:fld>
            <a:endParaRPr lang="en-US"/>
          </a:p>
        </p:txBody>
      </p:sp>
    </p:spTree>
    <p:extLst>
      <p:ext uri="{BB962C8B-B14F-4D97-AF65-F5344CB8AC3E}">
        <p14:creationId xmlns:p14="http://schemas.microsoft.com/office/powerpoint/2010/main" val="4024859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2</a:t>
            </a:fld>
            <a:endParaRPr lang="en-US"/>
          </a:p>
        </p:txBody>
      </p:sp>
    </p:spTree>
    <p:extLst>
      <p:ext uri="{BB962C8B-B14F-4D97-AF65-F5344CB8AC3E}">
        <p14:creationId xmlns:p14="http://schemas.microsoft.com/office/powerpoint/2010/main" val="1224230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20</a:t>
            </a:fld>
            <a:endParaRPr lang="en-US"/>
          </a:p>
        </p:txBody>
      </p:sp>
    </p:spTree>
    <p:extLst>
      <p:ext uri="{BB962C8B-B14F-4D97-AF65-F5344CB8AC3E}">
        <p14:creationId xmlns:p14="http://schemas.microsoft.com/office/powerpoint/2010/main" val="1306053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21</a:t>
            </a:fld>
            <a:endParaRPr lang="en-US"/>
          </a:p>
        </p:txBody>
      </p:sp>
    </p:spTree>
    <p:extLst>
      <p:ext uri="{BB962C8B-B14F-4D97-AF65-F5344CB8AC3E}">
        <p14:creationId xmlns:p14="http://schemas.microsoft.com/office/powerpoint/2010/main" val="41082573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22</a:t>
            </a:fld>
            <a:endParaRPr lang="en-US"/>
          </a:p>
        </p:txBody>
      </p:sp>
    </p:spTree>
    <p:extLst>
      <p:ext uri="{BB962C8B-B14F-4D97-AF65-F5344CB8AC3E}">
        <p14:creationId xmlns:p14="http://schemas.microsoft.com/office/powerpoint/2010/main" val="30052214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23</a:t>
            </a:fld>
            <a:endParaRPr lang="en-US"/>
          </a:p>
        </p:txBody>
      </p:sp>
    </p:spTree>
    <p:extLst>
      <p:ext uri="{BB962C8B-B14F-4D97-AF65-F5344CB8AC3E}">
        <p14:creationId xmlns:p14="http://schemas.microsoft.com/office/powerpoint/2010/main" val="3794468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24</a:t>
            </a:fld>
            <a:endParaRPr lang="en-US"/>
          </a:p>
        </p:txBody>
      </p:sp>
    </p:spTree>
    <p:extLst>
      <p:ext uri="{BB962C8B-B14F-4D97-AF65-F5344CB8AC3E}">
        <p14:creationId xmlns:p14="http://schemas.microsoft.com/office/powerpoint/2010/main" val="21701667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Dear teachers, for this pair work, we need</a:t>
            </a:r>
            <a:r>
              <a:rPr lang="en-US" baseline="0" dirty="0" smtClean="0"/>
              <a:t> to show slide no.16-25 for better understanding and explanation.</a:t>
            </a:r>
            <a:endParaRPr lang="en-US" dirty="0"/>
          </a:p>
        </p:txBody>
      </p:sp>
      <p:sp>
        <p:nvSpPr>
          <p:cNvPr id="4" name="Slide Number Placeholder 3"/>
          <p:cNvSpPr>
            <a:spLocks noGrp="1"/>
          </p:cNvSpPr>
          <p:nvPr>
            <p:ph type="sldNum" sz="quarter" idx="10"/>
          </p:nvPr>
        </p:nvSpPr>
        <p:spPr/>
        <p:txBody>
          <a:bodyPr/>
          <a:lstStyle/>
          <a:p>
            <a:fld id="{260A23C1-5025-4AB6-991C-9060E392BCA6}" type="slidenum">
              <a:rPr lang="en-US" smtClean="0"/>
              <a:t>25</a:t>
            </a:fld>
            <a:endParaRPr lang="en-US"/>
          </a:p>
        </p:txBody>
      </p:sp>
    </p:spTree>
    <p:extLst>
      <p:ext uri="{BB962C8B-B14F-4D97-AF65-F5344CB8AC3E}">
        <p14:creationId xmlns:p14="http://schemas.microsoft.com/office/powerpoint/2010/main" val="1295255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Trigger</a:t>
            </a:r>
            <a:r>
              <a:rPr lang="en-US" baseline="0" dirty="0" smtClean="0"/>
              <a:t> has been used here.</a:t>
            </a:r>
            <a:endParaRPr lang="en-US" dirty="0"/>
          </a:p>
        </p:txBody>
      </p:sp>
      <p:sp>
        <p:nvSpPr>
          <p:cNvPr id="4" name="Slide Number Placeholder 3"/>
          <p:cNvSpPr>
            <a:spLocks noGrp="1"/>
          </p:cNvSpPr>
          <p:nvPr>
            <p:ph type="sldNum" sz="quarter" idx="10"/>
          </p:nvPr>
        </p:nvSpPr>
        <p:spPr/>
        <p:txBody>
          <a:bodyPr/>
          <a:lstStyle/>
          <a:p>
            <a:fld id="{260A23C1-5025-4AB6-991C-9060E392BCA6}" type="slidenum">
              <a:rPr lang="en-US" smtClean="0"/>
              <a:t>26</a:t>
            </a:fld>
            <a:endParaRPr lang="en-US"/>
          </a:p>
        </p:txBody>
      </p:sp>
    </p:spTree>
    <p:extLst>
      <p:ext uri="{BB962C8B-B14F-4D97-AF65-F5344CB8AC3E}">
        <p14:creationId xmlns:p14="http://schemas.microsoft.com/office/powerpoint/2010/main" val="33434597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Trigger</a:t>
            </a:r>
            <a:r>
              <a:rPr lang="en-US" baseline="0" dirty="0" smtClean="0"/>
              <a:t> has been used here.</a:t>
            </a:r>
            <a:endParaRPr lang="en-US" dirty="0"/>
          </a:p>
        </p:txBody>
      </p:sp>
      <p:sp>
        <p:nvSpPr>
          <p:cNvPr id="4" name="Slide Number Placeholder 3"/>
          <p:cNvSpPr>
            <a:spLocks noGrp="1"/>
          </p:cNvSpPr>
          <p:nvPr>
            <p:ph type="sldNum" sz="quarter" idx="10"/>
          </p:nvPr>
        </p:nvSpPr>
        <p:spPr/>
        <p:txBody>
          <a:bodyPr/>
          <a:lstStyle/>
          <a:p>
            <a:fld id="{260A23C1-5025-4AB6-991C-9060E392BCA6}" type="slidenum">
              <a:rPr lang="en-US" smtClean="0"/>
              <a:t>27</a:t>
            </a:fld>
            <a:endParaRPr lang="en-US"/>
          </a:p>
        </p:txBody>
      </p:sp>
    </p:spTree>
    <p:extLst>
      <p:ext uri="{BB962C8B-B14F-4D97-AF65-F5344CB8AC3E}">
        <p14:creationId xmlns:p14="http://schemas.microsoft.com/office/powerpoint/2010/main" val="34489515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Trigger</a:t>
            </a:r>
            <a:r>
              <a:rPr lang="en-US" baseline="0" dirty="0" smtClean="0"/>
              <a:t> has been used here.</a:t>
            </a:r>
            <a:endParaRPr lang="en-US" dirty="0"/>
          </a:p>
        </p:txBody>
      </p:sp>
      <p:sp>
        <p:nvSpPr>
          <p:cNvPr id="4" name="Slide Number Placeholder 3"/>
          <p:cNvSpPr>
            <a:spLocks noGrp="1"/>
          </p:cNvSpPr>
          <p:nvPr>
            <p:ph type="sldNum" sz="quarter" idx="10"/>
          </p:nvPr>
        </p:nvSpPr>
        <p:spPr/>
        <p:txBody>
          <a:bodyPr/>
          <a:lstStyle/>
          <a:p>
            <a:fld id="{260A23C1-5025-4AB6-991C-9060E392BCA6}" type="slidenum">
              <a:rPr lang="en-US" smtClean="0"/>
              <a:t>28</a:t>
            </a:fld>
            <a:endParaRPr lang="en-US"/>
          </a:p>
        </p:txBody>
      </p:sp>
    </p:spTree>
    <p:extLst>
      <p:ext uri="{BB962C8B-B14F-4D97-AF65-F5344CB8AC3E}">
        <p14:creationId xmlns:p14="http://schemas.microsoft.com/office/powerpoint/2010/main" val="25491015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29</a:t>
            </a:fld>
            <a:endParaRPr lang="en-US"/>
          </a:p>
        </p:txBody>
      </p:sp>
    </p:spTree>
    <p:extLst>
      <p:ext uri="{BB962C8B-B14F-4D97-AF65-F5344CB8AC3E}">
        <p14:creationId xmlns:p14="http://schemas.microsoft.com/office/powerpoint/2010/main" val="331388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3</a:t>
            </a:fld>
            <a:endParaRPr lang="en-US"/>
          </a:p>
        </p:txBody>
      </p:sp>
    </p:spTree>
    <p:extLst>
      <p:ext uri="{BB962C8B-B14F-4D97-AF65-F5344CB8AC3E}">
        <p14:creationId xmlns:p14="http://schemas.microsoft.com/office/powerpoint/2010/main" val="3483692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4</a:t>
            </a:fld>
            <a:endParaRPr lang="en-US"/>
          </a:p>
        </p:txBody>
      </p:sp>
    </p:spTree>
    <p:extLst>
      <p:ext uri="{BB962C8B-B14F-4D97-AF65-F5344CB8AC3E}">
        <p14:creationId xmlns:p14="http://schemas.microsoft.com/office/powerpoint/2010/main" val="785964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5</a:t>
            </a:fld>
            <a:endParaRPr lang="en-US"/>
          </a:p>
        </p:txBody>
      </p:sp>
    </p:spTree>
    <p:extLst>
      <p:ext uri="{BB962C8B-B14F-4D97-AF65-F5344CB8AC3E}">
        <p14:creationId xmlns:p14="http://schemas.microsoft.com/office/powerpoint/2010/main" val="2646533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6</a:t>
            </a:fld>
            <a:endParaRPr lang="en-US"/>
          </a:p>
        </p:txBody>
      </p:sp>
    </p:spTree>
    <p:extLst>
      <p:ext uri="{BB962C8B-B14F-4D97-AF65-F5344CB8AC3E}">
        <p14:creationId xmlns:p14="http://schemas.microsoft.com/office/powerpoint/2010/main" val="2224388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7</a:t>
            </a:fld>
            <a:endParaRPr lang="en-US"/>
          </a:p>
        </p:txBody>
      </p:sp>
    </p:spTree>
    <p:extLst>
      <p:ext uri="{BB962C8B-B14F-4D97-AF65-F5344CB8AC3E}">
        <p14:creationId xmlns:p14="http://schemas.microsoft.com/office/powerpoint/2010/main" val="2850176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8</a:t>
            </a:fld>
            <a:endParaRPr lang="en-US"/>
          </a:p>
        </p:txBody>
      </p:sp>
    </p:spTree>
    <p:extLst>
      <p:ext uri="{BB962C8B-B14F-4D97-AF65-F5344CB8AC3E}">
        <p14:creationId xmlns:p14="http://schemas.microsoft.com/office/powerpoint/2010/main" val="3535453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260A23C1-5025-4AB6-991C-9060E392BCA6}" type="slidenum">
              <a:rPr lang="en-US" smtClean="0"/>
              <a:t>9</a:t>
            </a:fld>
            <a:endParaRPr lang="en-US"/>
          </a:p>
        </p:txBody>
      </p:sp>
    </p:spTree>
    <p:extLst>
      <p:ext uri="{BB962C8B-B14F-4D97-AF65-F5344CB8AC3E}">
        <p14:creationId xmlns:p14="http://schemas.microsoft.com/office/powerpoint/2010/main" val="449676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488851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393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033601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947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62993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259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352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408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691630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137022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4308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3/17/2020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383638"/>
      </p:ext>
    </p:extLst>
  </p:cSld>
  <p:clrMap bg1="lt1" tx1="dk1" bg2="lt2" tx2="dk2" accent1="accent1" accent2="accent2" accent3="accent3" accent4="accent4" accent5="accent5" accent6="accent6" hlink="hlink" folHlink="folHlink"/>
  <p:sldLayoutIdLst>
    <p:sldLayoutId id="2147486045" r:id="rId1"/>
    <p:sldLayoutId id="2147486046" r:id="rId2"/>
    <p:sldLayoutId id="2147486047" r:id="rId3"/>
    <p:sldLayoutId id="2147486048" r:id="rId4"/>
    <p:sldLayoutId id="2147486049" r:id="rId5"/>
    <p:sldLayoutId id="2147486050" r:id="rId6"/>
    <p:sldLayoutId id="2147486051" r:id="rId7"/>
    <p:sldLayoutId id="2147486052" r:id="rId8"/>
    <p:sldLayoutId id="2147486053" r:id="rId9"/>
    <p:sldLayoutId id="2147486054" r:id="rId10"/>
    <p:sldLayoutId id="21474860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3.jpg"/></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6.jpg"/><Relationship Id="rId4" Type="http://schemas.openxmlformats.org/officeDocument/2006/relationships/image" Target="../media/image15.jpg"/></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0.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naziz13.na@gmail.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0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249" y="283779"/>
            <a:ext cx="11650718" cy="6306208"/>
          </a:xfrm>
          <a:prstGeom prst="rect">
            <a:avLst/>
          </a:prstGeom>
          <a:ln w="38100">
            <a:solidFill>
              <a:schemeClr val="tx1"/>
            </a:solidFill>
          </a:ln>
        </p:spPr>
      </p:pic>
      <p:sp>
        <p:nvSpPr>
          <p:cNvPr id="3" name="Rectangle 2"/>
          <p:cNvSpPr/>
          <p:nvPr/>
        </p:nvSpPr>
        <p:spPr>
          <a:xfrm>
            <a:off x="6479627" y="1639613"/>
            <a:ext cx="4130566" cy="4083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t>It’s my pleasure to welcome you.</a:t>
            </a:r>
            <a:endParaRPr lang="en-US" sz="6600" dirty="0"/>
          </a:p>
        </p:txBody>
      </p:sp>
    </p:spTree>
    <p:extLst>
      <p:ext uri="{BB962C8B-B14F-4D97-AF65-F5344CB8AC3E}">
        <p14:creationId xmlns:p14="http://schemas.microsoft.com/office/powerpoint/2010/main" val="12542436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4920812" y="377968"/>
            <a:ext cx="2329355" cy="584775"/>
          </a:xfrm>
          <a:prstGeom prst="rect">
            <a:avLst/>
          </a:prstGeom>
          <a:noFill/>
          <a:ln>
            <a:noFill/>
          </a:ln>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Use of Verb</a:t>
            </a:r>
          </a:p>
        </p:txBody>
      </p:sp>
      <p:sp>
        <p:nvSpPr>
          <p:cNvPr id="5" name="TextBox 4"/>
          <p:cNvSpPr txBox="1"/>
          <p:nvPr/>
        </p:nvSpPr>
        <p:spPr>
          <a:xfrm>
            <a:off x="835572" y="1032648"/>
            <a:ext cx="10260848" cy="1815882"/>
          </a:xfrm>
          <a:prstGeom prst="rect">
            <a:avLst/>
          </a:prstGeom>
          <a:noFill/>
          <a:ln>
            <a:noFill/>
          </a:ln>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Verbs are words that are used to express an action. Every sentence must have a verb that shows what the subject is doing or explains what is going on. Generally </a:t>
            </a:r>
            <a:r>
              <a:rPr lang="en-US" sz="2800" dirty="0">
                <a:latin typeface="Times New Roman" panose="02020603050405020304" pitchFamily="18" charset="0"/>
                <a:cs typeface="Times New Roman" panose="02020603050405020304" pitchFamily="18" charset="0"/>
              </a:rPr>
              <a:t>we use a verb after a subject.</a:t>
            </a:r>
          </a:p>
          <a:p>
            <a:pPr algn="just"/>
            <a:endParaRPr lang="en-US" sz="2800" dirty="0" smtClean="0">
              <a:latin typeface="Times New Roman" panose="02020603050405020304" pitchFamily="18" charset="0"/>
              <a:cs typeface="Times New Roman" panose="02020603050405020304" pitchFamily="18" charset="0"/>
            </a:endParaRPr>
          </a:p>
        </p:txBody>
      </p:sp>
      <p:sp>
        <p:nvSpPr>
          <p:cNvPr id="7" name="TextBox 6"/>
          <p:cNvSpPr txBox="1"/>
          <p:nvPr/>
        </p:nvSpPr>
        <p:spPr>
          <a:xfrm>
            <a:off x="835571" y="2863905"/>
            <a:ext cx="5029201" cy="1323439"/>
          </a:xfrm>
          <a:prstGeom prst="rect">
            <a:avLst/>
          </a:prstGeom>
          <a:noFill/>
          <a:ln>
            <a:noFill/>
          </a:ln>
        </p:spPr>
        <p:txBody>
          <a:bodyPr wrap="square" rtlCol="0" anchor="ctr">
            <a:spAutoFit/>
          </a:bodyPr>
          <a:lstStyle/>
          <a:p>
            <a:pPr algn="just"/>
            <a:r>
              <a:rPr lang="en-US" sz="2800" dirty="0" smtClean="0">
                <a:latin typeface="Times New Roman" panose="02020603050405020304" pitchFamily="18" charset="0"/>
                <a:cs typeface="Times New Roman" panose="02020603050405020304" pitchFamily="18" charset="0"/>
              </a:rPr>
              <a:t>He </a:t>
            </a:r>
            <a:r>
              <a:rPr lang="en-US" sz="2800" b="1" u="sng" dirty="0" smtClean="0">
                <a:latin typeface="Times New Roman" panose="02020603050405020304" pitchFamily="18" charset="0"/>
                <a:cs typeface="Times New Roman" panose="02020603050405020304" pitchFamily="18" charset="0"/>
              </a:rPr>
              <a:t>plays</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cricket in the field.</a:t>
            </a:r>
          </a:p>
          <a:p>
            <a:pPr algn="just"/>
            <a:r>
              <a:rPr lang="en-US" sz="2800" dirty="0" smtClean="0">
                <a:latin typeface="Times New Roman" panose="02020603050405020304" pitchFamily="18" charset="0"/>
                <a:cs typeface="Times New Roman" panose="02020603050405020304" pitchFamily="18" charset="0"/>
              </a:rPr>
              <a:t>Here, the word </a:t>
            </a:r>
            <a:r>
              <a:rPr lang="en-US" sz="2800" b="1" dirty="0" smtClean="0">
                <a:latin typeface="Times New Roman" panose="02020603050405020304" pitchFamily="18" charset="0"/>
                <a:cs typeface="Times New Roman" panose="02020603050405020304" pitchFamily="18" charset="0"/>
              </a:rPr>
              <a:t>‘play’</a:t>
            </a:r>
            <a:r>
              <a:rPr lang="en-US" sz="2800" dirty="0" smtClean="0">
                <a:latin typeface="Times New Roman" panose="02020603050405020304" pitchFamily="18" charset="0"/>
                <a:cs typeface="Times New Roman" panose="02020603050405020304" pitchFamily="18" charset="0"/>
              </a:rPr>
              <a:t> is a verb.</a:t>
            </a:r>
          </a:p>
          <a:p>
            <a:pPr algn="just"/>
            <a:r>
              <a:rPr lang="en-US" sz="24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
        <p:nvSpPr>
          <p:cNvPr id="8" name="TextBox 7"/>
          <p:cNvSpPr txBox="1"/>
          <p:nvPr/>
        </p:nvSpPr>
        <p:spPr>
          <a:xfrm>
            <a:off x="835571" y="4871270"/>
            <a:ext cx="5029201" cy="954107"/>
          </a:xfrm>
          <a:prstGeom prst="rect">
            <a:avLst/>
          </a:prstGeom>
          <a:noFill/>
          <a:ln>
            <a:noFill/>
          </a:ln>
        </p:spPr>
        <p:txBody>
          <a:bodyPr wrap="square" rtlCol="0" anchor="ctr">
            <a:spAutoFit/>
          </a:bodyPr>
          <a:lstStyle/>
          <a:p>
            <a:pPr algn="just"/>
            <a:r>
              <a:rPr lang="en-US" sz="2800" dirty="0" smtClean="0">
                <a:latin typeface="Times New Roman" panose="02020603050405020304" pitchFamily="18" charset="0"/>
                <a:cs typeface="Times New Roman" panose="02020603050405020304" pitchFamily="18" charset="0"/>
              </a:rPr>
              <a:t>I am drawing a picture.</a:t>
            </a:r>
          </a:p>
          <a:p>
            <a:pPr algn="just"/>
            <a:r>
              <a:rPr lang="en-US" sz="2800" dirty="0" smtClean="0">
                <a:latin typeface="Times New Roman" panose="02020603050405020304" pitchFamily="18" charset="0"/>
                <a:cs typeface="Times New Roman" panose="02020603050405020304" pitchFamily="18" charset="0"/>
              </a:rPr>
              <a:t>Here, ‘</a:t>
            </a:r>
            <a:r>
              <a:rPr lang="en-US" sz="2800" b="1" dirty="0" smtClean="0">
                <a:latin typeface="Times New Roman" panose="02020603050405020304" pitchFamily="18" charset="0"/>
                <a:cs typeface="Times New Roman" panose="02020603050405020304" pitchFamily="18" charset="0"/>
              </a:rPr>
              <a:t>drawing</a:t>
            </a:r>
            <a:r>
              <a:rPr lang="en-US" sz="2800" dirty="0" smtClean="0">
                <a:latin typeface="Times New Roman" panose="02020603050405020304" pitchFamily="18" charset="0"/>
                <a:cs typeface="Times New Roman" panose="02020603050405020304" pitchFamily="18" charset="0"/>
              </a:rPr>
              <a:t>’ is a verb.</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5735" y="2586057"/>
            <a:ext cx="2114550" cy="2162175"/>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5376" y="3935192"/>
            <a:ext cx="2228850" cy="2057400"/>
          </a:xfrm>
          <a:prstGeom prst="rect">
            <a:avLst/>
          </a:prstGeom>
        </p:spPr>
      </p:pic>
    </p:spTree>
    <p:extLst>
      <p:ext uri="{BB962C8B-B14F-4D97-AF65-F5344CB8AC3E}">
        <p14:creationId xmlns:p14="http://schemas.microsoft.com/office/powerpoint/2010/main" val="25368740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4675461" y="348722"/>
            <a:ext cx="2820057" cy="584775"/>
          </a:xfrm>
          <a:prstGeom prst="rect">
            <a:avLst/>
          </a:prstGeom>
          <a:noFill/>
          <a:ln>
            <a:noFill/>
          </a:ln>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Use of Adverb</a:t>
            </a:r>
          </a:p>
        </p:txBody>
      </p:sp>
      <p:sp>
        <p:nvSpPr>
          <p:cNvPr id="5" name="TextBox 4"/>
          <p:cNvSpPr txBox="1"/>
          <p:nvPr/>
        </p:nvSpPr>
        <p:spPr>
          <a:xfrm>
            <a:off x="835572" y="1032648"/>
            <a:ext cx="10260848" cy="1384995"/>
          </a:xfrm>
          <a:prstGeom prst="rect">
            <a:avLst/>
          </a:prstGeom>
          <a:noFill/>
          <a:ln>
            <a:noFill/>
          </a:ln>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An Adverb is a word that modifies a verb, an adjective or an adverb. Therefore, an adverb modifies three kinds of words that adjectives do not modify. </a:t>
            </a:r>
          </a:p>
        </p:txBody>
      </p:sp>
      <p:sp>
        <p:nvSpPr>
          <p:cNvPr id="7" name="TextBox 6"/>
          <p:cNvSpPr txBox="1"/>
          <p:nvPr/>
        </p:nvSpPr>
        <p:spPr>
          <a:xfrm>
            <a:off x="835571" y="2863905"/>
            <a:ext cx="5959367" cy="1323439"/>
          </a:xfrm>
          <a:prstGeom prst="rect">
            <a:avLst/>
          </a:prstGeom>
          <a:noFill/>
          <a:ln>
            <a:noFill/>
          </a:ln>
        </p:spPr>
        <p:txBody>
          <a:bodyPr wrap="square" rtlCol="0" anchor="ctr">
            <a:spAutoFit/>
          </a:bodyPr>
          <a:lstStyle/>
          <a:p>
            <a:pPr algn="just"/>
            <a:r>
              <a:rPr lang="en-US" sz="2800" dirty="0" smtClean="0">
                <a:latin typeface="Times New Roman" panose="02020603050405020304" pitchFamily="18" charset="0"/>
                <a:cs typeface="Times New Roman" panose="02020603050405020304" pitchFamily="18" charset="0"/>
              </a:rPr>
              <a:t>Exercise keeps us physically fit.</a:t>
            </a:r>
          </a:p>
          <a:p>
            <a:pPr algn="just"/>
            <a:r>
              <a:rPr lang="en-US" sz="2800" dirty="0" smtClean="0">
                <a:latin typeface="Times New Roman" panose="02020603050405020304" pitchFamily="18" charset="0"/>
                <a:cs typeface="Times New Roman" panose="02020603050405020304" pitchFamily="18" charset="0"/>
              </a:rPr>
              <a:t>Here, the word </a:t>
            </a:r>
            <a:r>
              <a:rPr lang="en-US" sz="2800" b="1" dirty="0" smtClean="0">
                <a:latin typeface="Times New Roman" panose="02020603050405020304" pitchFamily="18" charset="0"/>
                <a:cs typeface="Times New Roman" panose="02020603050405020304" pitchFamily="18" charset="0"/>
              </a:rPr>
              <a:t>‘physically’</a:t>
            </a:r>
            <a:r>
              <a:rPr lang="en-US" sz="2800" dirty="0" smtClean="0">
                <a:latin typeface="Times New Roman" panose="02020603050405020304" pitchFamily="18" charset="0"/>
                <a:cs typeface="Times New Roman" panose="02020603050405020304" pitchFamily="18" charset="0"/>
              </a:rPr>
              <a:t> is a adverb.</a:t>
            </a:r>
          </a:p>
          <a:p>
            <a:pPr algn="just"/>
            <a:r>
              <a:rPr lang="en-US" sz="24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
        <p:nvSpPr>
          <p:cNvPr id="8" name="TextBox 7"/>
          <p:cNvSpPr txBox="1"/>
          <p:nvPr/>
        </p:nvSpPr>
        <p:spPr>
          <a:xfrm>
            <a:off x="835571" y="4871270"/>
            <a:ext cx="4559683" cy="954107"/>
          </a:xfrm>
          <a:prstGeom prst="rect">
            <a:avLst/>
          </a:prstGeom>
          <a:noFill/>
          <a:ln>
            <a:noFill/>
          </a:ln>
        </p:spPr>
        <p:txBody>
          <a:bodyPr wrap="square" rtlCol="0" anchor="ctr">
            <a:spAutoFit/>
          </a:bodyPr>
          <a:lstStyle/>
          <a:p>
            <a:pPr algn="just"/>
            <a:r>
              <a:rPr lang="en-US" sz="2800" dirty="0" smtClean="0">
                <a:latin typeface="Times New Roman" panose="02020603050405020304" pitchFamily="18" charset="0"/>
                <a:cs typeface="Times New Roman" panose="02020603050405020304" pitchFamily="18" charset="0"/>
              </a:rPr>
              <a:t>He is so smart.</a:t>
            </a:r>
          </a:p>
          <a:p>
            <a:pPr algn="just"/>
            <a:r>
              <a:rPr lang="en-US" sz="2800" dirty="0" smtClean="0">
                <a:latin typeface="Times New Roman" panose="02020603050405020304" pitchFamily="18" charset="0"/>
                <a:cs typeface="Times New Roman" panose="02020603050405020304" pitchFamily="18" charset="0"/>
              </a:rPr>
              <a:t>Here, ‘</a:t>
            </a:r>
            <a:r>
              <a:rPr lang="en-US" sz="2800" b="1" dirty="0" smtClean="0">
                <a:latin typeface="Times New Roman" panose="02020603050405020304" pitchFamily="18" charset="0"/>
                <a:cs typeface="Times New Roman" panose="02020603050405020304" pitchFamily="18" charset="0"/>
              </a:rPr>
              <a:t>so</a:t>
            </a:r>
            <a:r>
              <a:rPr lang="en-US" sz="2800" dirty="0" smtClean="0">
                <a:latin typeface="Times New Roman" panose="02020603050405020304" pitchFamily="18" charset="0"/>
                <a:cs typeface="Times New Roman" panose="02020603050405020304" pitchFamily="18" charset="0"/>
              </a:rPr>
              <a:t>’ is an adverb.</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3056" y="2198689"/>
            <a:ext cx="2854748" cy="2002584"/>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5489" y="4354716"/>
            <a:ext cx="2460735" cy="2076450"/>
          </a:xfrm>
          <a:prstGeom prst="rect">
            <a:avLst/>
          </a:prstGeom>
        </p:spPr>
      </p:pic>
    </p:spTree>
    <p:extLst>
      <p:ext uri="{BB962C8B-B14F-4D97-AF65-F5344CB8AC3E}">
        <p14:creationId xmlns:p14="http://schemas.microsoft.com/office/powerpoint/2010/main" val="199805111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4332069" y="317913"/>
            <a:ext cx="3506842" cy="584775"/>
          </a:xfrm>
          <a:prstGeom prst="rect">
            <a:avLst/>
          </a:prstGeom>
          <a:noFill/>
          <a:ln>
            <a:noFill/>
          </a:ln>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Use of Preposition</a:t>
            </a:r>
          </a:p>
        </p:txBody>
      </p:sp>
      <p:sp>
        <p:nvSpPr>
          <p:cNvPr id="5" name="TextBox 4"/>
          <p:cNvSpPr txBox="1"/>
          <p:nvPr/>
        </p:nvSpPr>
        <p:spPr>
          <a:xfrm>
            <a:off x="551794" y="1047455"/>
            <a:ext cx="10260848" cy="954107"/>
          </a:xfrm>
          <a:prstGeom prst="rect">
            <a:avLst/>
          </a:prstGeom>
          <a:noFill/>
          <a:ln>
            <a:noFill/>
          </a:ln>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A preposition is a word which is placed before a noun or a pronoun to show its relation with something else in the sentence.</a:t>
            </a:r>
          </a:p>
        </p:txBody>
      </p:sp>
      <p:sp>
        <p:nvSpPr>
          <p:cNvPr id="7" name="TextBox 6"/>
          <p:cNvSpPr txBox="1"/>
          <p:nvPr/>
        </p:nvSpPr>
        <p:spPr>
          <a:xfrm>
            <a:off x="551794" y="2290760"/>
            <a:ext cx="4429428" cy="1323439"/>
          </a:xfrm>
          <a:prstGeom prst="rect">
            <a:avLst/>
          </a:prstGeom>
          <a:noFill/>
          <a:ln>
            <a:noFill/>
          </a:ln>
        </p:spPr>
        <p:txBody>
          <a:bodyPr wrap="square" rtlCol="0" anchor="ctr">
            <a:spAutoFit/>
          </a:bodyPr>
          <a:lstStyle/>
          <a:p>
            <a:pPr algn="just"/>
            <a:r>
              <a:rPr lang="en-US" sz="2800" dirty="0" smtClean="0">
                <a:latin typeface="Times New Roman" panose="02020603050405020304" pitchFamily="18" charset="0"/>
                <a:cs typeface="Times New Roman" panose="02020603050405020304" pitchFamily="18" charset="0"/>
              </a:rPr>
              <a:t>The cat is </a:t>
            </a:r>
            <a:r>
              <a:rPr lang="en-US" sz="2800" b="1" dirty="0" smtClean="0">
                <a:solidFill>
                  <a:srgbClr val="0000FF"/>
                </a:solidFill>
                <a:latin typeface="Times New Roman" panose="02020603050405020304" pitchFamily="18" charset="0"/>
                <a:cs typeface="Times New Roman" panose="02020603050405020304" pitchFamily="18" charset="0"/>
              </a:rPr>
              <a:t>on</a:t>
            </a:r>
            <a:r>
              <a:rPr lang="en-US" sz="2800" dirty="0" smtClean="0">
                <a:latin typeface="Times New Roman" panose="02020603050405020304" pitchFamily="18" charset="0"/>
                <a:cs typeface="Times New Roman" panose="02020603050405020304" pitchFamily="18" charset="0"/>
              </a:rPr>
              <a:t> the table.</a:t>
            </a:r>
          </a:p>
          <a:p>
            <a:pPr algn="just"/>
            <a:r>
              <a:rPr lang="en-US" sz="2800" dirty="0" smtClean="0">
                <a:latin typeface="Times New Roman" panose="02020603050405020304" pitchFamily="18" charset="0"/>
                <a:cs typeface="Times New Roman" panose="02020603050405020304" pitchFamily="18" charset="0"/>
              </a:rPr>
              <a:t>Here </a:t>
            </a:r>
            <a:r>
              <a:rPr lang="en-US" sz="2800" b="1"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On</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a preposition.</a:t>
            </a:r>
          </a:p>
          <a:p>
            <a:pPr algn="just"/>
            <a:r>
              <a:rPr lang="en-US" sz="24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
        <p:nvSpPr>
          <p:cNvPr id="8" name="TextBox 7"/>
          <p:cNvSpPr txBox="1"/>
          <p:nvPr/>
        </p:nvSpPr>
        <p:spPr>
          <a:xfrm>
            <a:off x="551794" y="3954715"/>
            <a:ext cx="4713889" cy="954107"/>
          </a:xfrm>
          <a:prstGeom prst="rect">
            <a:avLst/>
          </a:prstGeom>
          <a:noFill/>
          <a:ln>
            <a:noFill/>
          </a:ln>
        </p:spPr>
        <p:txBody>
          <a:bodyPr wrap="square" rtlCol="0" anchor="ctr">
            <a:spAutoFit/>
          </a:bodyPr>
          <a:lstStyle/>
          <a:p>
            <a:pPr algn="just"/>
            <a:r>
              <a:rPr lang="en-US" sz="2800" dirty="0" smtClean="0">
                <a:latin typeface="Times New Roman" panose="02020603050405020304" pitchFamily="18" charset="0"/>
                <a:cs typeface="Times New Roman" panose="02020603050405020304" pitchFamily="18" charset="0"/>
              </a:rPr>
              <a:t>The boy is </a:t>
            </a:r>
            <a:r>
              <a:rPr lang="en-US" sz="2800" b="1" dirty="0" smtClean="0">
                <a:solidFill>
                  <a:srgbClr val="0000FF"/>
                </a:solidFill>
                <a:latin typeface="Times New Roman" panose="02020603050405020304" pitchFamily="18" charset="0"/>
                <a:cs typeface="Times New Roman" panose="02020603050405020304" pitchFamily="18" charset="0"/>
              </a:rPr>
              <a:t>between</a:t>
            </a:r>
            <a:r>
              <a:rPr lang="en-US" sz="2800" dirty="0" smtClean="0">
                <a:latin typeface="Times New Roman" panose="02020603050405020304" pitchFamily="18" charset="0"/>
                <a:cs typeface="Times New Roman" panose="02020603050405020304" pitchFamily="18" charset="0"/>
              </a:rPr>
              <a:t> the dogs.</a:t>
            </a:r>
          </a:p>
          <a:p>
            <a:pPr algn="just"/>
            <a:r>
              <a:rPr lang="en-US" sz="2800" dirty="0" smtClean="0">
                <a:latin typeface="Times New Roman" panose="02020603050405020304" pitchFamily="18" charset="0"/>
                <a:cs typeface="Times New Roman" panose="02020603050405020304" pitchFamily="18" charset="0"/>
              </a:rPr>
              <a:t>Here ‘between’ is a preposition.</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6084" y="2022557"/>
            <a:ext cx="1618919" cy="1700545"/>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5996" y="3469769"/>
            <a:ext cx="1955842" cy="1649020"/>
          </a:xfrm>
          <a:prstGeom prst="rect">
            <a:avLst/>
          </a:prstGeom>
        </p:spPr>
      </p:pic>
      <p:sp>
        <p:nvSpPr>
          <p:cNvPr id="11" name="TextBox 10"/>
          <p:cNvSpPr txBox="1"/>
          <p:nvPr/>
        </p:nvSpPr>
        <p:spPr>
          <a:xfrm>
            <a:off x="551794" y="5393768"/>
            <a:ext cx="4559683" cy="954107"/>
          </a:xfrm>
          <a:prstGeom prst="rect">
            <a:avLst/>
          </a:prstGeom>
          <a:noFill/>
          <a:ln>
            <a:noFill/>
          </a:ln>
        </p:spPr>
        <p:txBody>
          <a:bodyPr wrap="square" rtlCol="0" anchor="ctr">
            <a:spAutoFit/>
          </a:bodyPr>
          <a:lstStyle/>
          <a:p>
            <a:pPr algn="just"/>
            <a:r>
              <a:rPr lang="en-US" sz="2800" dirty="0" smtClean="0">
                <a:latin typeface="Times New Roman" panose="02020603050405020304" pitchFamily="18" charset="0"/>
                <a:cs typeface="Times New Roman" panose="02020603050405020304" pitchFamily="18" charset="0"/>
              </a:rPr>
              <a:t>He is leaning </a:t>
            </a:r>
            <a:r>
              <a:rPr lang="en-US" sz="2800" b="1" dirty="0" smtClean="0">
                <a:solidFill>
                  <a:srgbClr val="0000FF"/>
                </a:solidFill>
                <a:latin typeface="Times New Roman" panose="02020603050405020304" pitchFamily="18" charset="0"/>
                <a:cs typeface="Times New Roman" panose="02020603050405020304" pitchFamily="18" charset="0"/>
              </a:rPr>
              <a:t>against</a:t>
            </a:r>
            <a:r>
              <a:rPr lang="en-US" sz="2800" dirty="0" smtClean="0">
                <a:latin typeface="Times New Roman" panose="02020603050405020304" pitchFamily="18" charset="0"/>
                <a:cs typeface="Times New Roman" panose="02020603050405020304" pitchFamily="18" charset="0"/>
              </a:rPr>
              <a:t> the wall.</a:t>
            </a:r>
          </a:p>
          <a:p>
            <a:pPr algn="just"/>
            <a:r>
              <a:rPr lang="en-US" sz="2800" dirty="0" smtClean="0">
                <a:latin typeface="Times New Roman" panose="02020603050405020304" pitchFamily="18" charset="0"/>
                <a:cs typeface="Times New Roman" panose="02020603050405020304" pitchFamily="18" charset="0"/>
              </a:rPr>
              <a:t>Here ‘against’ is a preposition.</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65172" y="4212567"/>
            <a:ext cx="1969831" cy="2115072"/>
          </a:xfrm>
          <a:prstGeom prst="rect">
            <a:avLst/>
          </a:prstGeom>
        </p:spPr>
      </p:pic>
    </p:spTree>
    <p:extLst>
      <p:ext uri="{BB962C8B-B14F-4D97-AF65-F5344CB8AC3E}">
        <p14:creationId xmlns:p14="http://schemas.microsoft.com/office/powerpoint/2010/main" val="22412399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4168255" y="368085"/>
            <a:ext cx="3834470" cy="584775"/>
          </a:xfrm>
          <a:prstGeom prst="rect">
            <a:avLst/>
          </a:prstGeom>
          <a:noFill/>
          <a:ln>
            <a:noFill/>
          </a:ln>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Use of Conjunction</a:t>
            </a:r>
          </a:p>
        </p:txBody>
      </p:sp>
      <p:sp>
        <p:nvSpPr>
          <p:cNvPr id="5" name="TextBox 4"/>
          <p:cNvSpPr txBox="1"/>
          <p:nvPr/>
        </p:nvSpPr>
        <p:spPr>
          <a:xfrm>
            <a:off x="551794" y="1131759"/>
            <a:ext cx="10260848" cy="954107"/>
          </a:xfrm>
          <a:prstGeom prst="rect">
            <a:avLst/>
          </a:prstGeom>
          <a:noFill/>
          <a:ln>
            <a:noFill/>
          </a:ln>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A conjunction is a word that connects two words, phrases, clauses or sentences and show relation between them.</a:t>
            </a:r>
          </a:p>
        </p:txBody>
      </p:sp>
      <p:sp>
        <p:nvSpPr>
          <p:cNvPr id="8" name="TextBox 7"/>
          <p:cNvSpPr txBox="1"/>
          <p:nvPr/>
        </p:nvSpPr>
        <p:spPr>
          <a:xfrm>
            <a:off x="551794" y="4863885"/>
            <a:ext cx="5454868" cy="954107"/>
          </a:xfrm>
          <a:prstGeom prst="rect">
            <a:avLst/>
          </a:prstGeom>
          <a:noFill/>
          <a:ln>
            <a:noFill/>
          </a:ln>
        </p:spPr>
        <p:txBody>
          <a:bodyPr wrap="square" rtlCol="0" anchor="ctr">
            <a:spAutoFit/>
          </a:bodyPr>
          <a:lstStyle/>
          <a:p>
            <a:pPr algn="just"/>
            <a:r>
              <a:rPr lang="en-US" sz="2800" dirty="0" smtClean="0">
                <a:latin typeface="Times New Roman" panose="02020603050405020304" pitchFamily="18" charset="0"/>
                <a:cs typeface="Times New Roman" panose="02020603050405020304" pitchFamily="18" charset="0"/>
              </a:rPr>
              <a:t>He is old </a:t>
            </a:r>
            <a:r>
              <a:rPr lang="en-US" sz="2800" b="1" dirty="0" smtClean="0">
                <a:solidFill>
                  <a:srgbClr val="0000FF"/>
                </a:solidFill>
                <a:latin typeface="Times New Roman" panose="02020603050405020304" pitchFamily="18" charset="0"/>
                <a:cs typeface="Times New Roman" panose="02020603050405020304" pitchFamily="18" charset="0"/>
              </a:rPr>
              <a:t>but</a:t>
            </a:r>
            <a:r>
              <a:rPr lang="en-US" sz="2800" dirty="0" smtClean="0">
                <a:latin typeface="Times New Roman" panose="02020603050405020304" pitchFamily="18" charset="0"/>
                <a:cs typeface="Times New Roman" panose="02020603050405020304" pitchFamily="18" charset="0"/>
              </a:rPr>
              <a:t> takes exercise daily.</a:t>
            </a:r>
          </a:p>
          <a:p>
            <a:pPr algn="just"/>
            <a:r>
              <a:rPr lang="en-US" sz="2800" dirty="0" smtClean="0">
                <a:latin typeface="Times New Roman" panose="02020603050405020304" pitchFamily="18" charset="0"/>
                <a:cs typeface="Times New Roman" panose="02020603050405020304" pitchFamily="18" charset="0"/>
              </a:rPr>
              <a:t>Here ‘but’ is a conjunction.</a:t>
            </a:r>
          </a:p>
        </p:txBody>
      </p:sp>
      <p:sp>
        <p:nvSpPr>
          <p:cNvPr id="12" name="TextBox 11"/>
          <p:cNvSpPr txBox="1"/>
          <p:nvPr/>
        </p:nvSpPr>
        <p:spPr>
          <a:xfrm>
            <a:off x="551794" y="2870556"/>
            <a:ext cx="4398579" cy="954107"/>
          </a:xfrm>
          <a:prstGeom prst="rect">
            <a:avLst/>
          </a:prstGeom>
          <a:noFill/>
          <a:ln>
            <a:noFill/>
          </a:ln>
        </p:spPr>
        <p:txBody>
          <a:bodyPr wrap="square" rtlCol="0" anchor="ctr">
            <a:spAutoFit/>
          </a:bodyPr>
          <a:lstStyle/>
          <a:p>
            <a:pPr algn="just"/>
            <a:r>
              <a:rPr lang="en-US" sz="2800" dirty="0">
                <a:latin typeface="Times New Roman" panose="02020603050405020304" pitchFamily="18" charset="0"/>
                <a:cs typeface="Times New Roman" panose="02020603050405020304" pitchFamily="18" charset="0"/>
              </a:rPr>
              <a:t>Two </a:t>
            </a:r>
            <a:r>
              <a:rPr lang="en-US" sz="2800" b="1" dirty="0">
                <a:solidFill>
                  <a:srgbClr val="0000FF"/>
                </a:solidFill>
                <a:latin typeface="Times New Roman" panose="02020603050405020304" pitchFamily="18" charset="0"/>
                <a:cs typeface="Times New Roman" panose="02020603050405020304" pitchFamily="18" charset="0"/>
              </a:rPr>
              <a:t>and</a:t>
            </a:r>
            <a:r>
              <a:rPr lang="en-US" sz="2800" dirty="0">
                <a:latin typeface="Times New Roman" panose="02020603050405020304" pitchFamily="18" charset="0"/>
                <a:cs typeface="Times New Roman" panose="02020603050405020304" pitchFamily="18" charset="0"/>
              </a:rPr>
              <a:t> two make four.</a:t>
            </a:r>
          </a:p>
          <a:p>
            <a:pPr algn="just"/>
            <a:r>
              <a:rPr lang="en-US" sz="2800" dirty="0">
                <a:latin typeface="Times New Roman" panose="02020603050405020304" pitchFamily="18" charset="0"/>
                <a:cs typeface="Times New Roman" panose="02020603050405020304" pitchFamily="18" charset="0"/>
              </a:rPr>
              <a:t>Here ‘and’ is a conjunction.</a:t>
            </a:r>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b="6650"/>
          <a:stretch/>
        </p:blipFill>
        <p:spPr>
          <a:xfrm>
            <a:off x="8237347" y="4189599"/>
            <a:ext cx="2231870" cy="2053952"/>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6849" y="2406745"/>
            <a:ext cx="2019300" cy="2044526"/>
          </a:xfrm>
          <a:prstGeom prst="rect">
            <a:avLst/>
          </a:prstGeom>
        </p:spPr>
      </p:pic>
    </p:spTree>
    <p:extLst>
      <p:ext uri="{BB962C8B-B14F-4D97-AF65-F5344CB8AC3E}">
        <p14:creationId xmlns:p14="http://schemas.microsoft.com/office/powerpoint/2010/main" val="123922809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4168255" y="368085"/>
            <a:ext cx="3619911" cy="584775"/>
          </a:xfrm>
          <a:prstGeom prst="rect">
            <a:avLst/>
          </a:prstGeom>
          <a:noFill/>
          <a:ln>
            <a:noFill/>
          </a:ln>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Use of Interjection</a:t>
            </a:r>
          </a:p>
        </p:txBody>
      </p:sp>
      <p:sp>
        <p:nvSpPr>
          <p:cNvPr id="5" name="TextBox 4"/>
          <p:cNvSpPr txBox="1"/>
          <p:nvPr/>
        </p:nvSpPr>
        <p:spPr>
          <a:xfrm>
            <a:off x="1800348" y="1196277"/>
            <a:ext cx="8355723" cy="523220"/>
          </a:xfrm>
          <a:prstGeom prst="rect">
            <a:avLst/>
          </a:prstGeom>
          <a:noFill/>
          <a:ln>
            <a:noFill/>
          </a:ln>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Interjections are words used to express sudden feeling.</a:t>
            </a:r>
          </a:p>
        </p:txBody>
      </p:sp>
      <p:sp>
        <p:nvSpPr>
          <p:cNvPr id="8" name="TextBox 7"/>
          <p:cNvSpPr txBox="1"/>
          <p:nvPr/>
        </p:nvSpPr>
        <p:spPr>
          <a:xfrm>
            <a:off x="551794" y="5079328"/>
            <a:ext cx="5454868" cy="523220"/>
          </a:xfrm>
          <a:prstGeom prst="rect">
            <a:avLst/>
          </a:prstGeom>
          <a:noFill/>
          <a:ln>
            <a:noFill/>
          </a:ln>
        </p:spPr>
        <p:txBody>
          <a:bodyPr wrap="square" rtlCol="0" anchor="ctr">
            <a:spAutoFit/>
          </a:bodyPr>
          <a:lstStyle/>
          <a:p>
            <a:pPr algn="just"/>
            <a:r>
              <a:rPr lang="en-US" sz="2800" b="1" dirty="0" smtClean="0">
                <a:solidFill>
                  <a:srgbClr val="990033"/>
                </a:solidFill>
                <a:latin typeface="Times New Roman" panose="02020603050405020304" pitchFamily="18" charset="0"/>
                <a:cs typeface="Times New Roman" panose="02020603050405020304" pitchFamily="18" charset="0"/>
              </a:rPr>
              <a:t>Wow! </a:t>
            </a:r>
            <a:r>
              <a:rPr lang="en-US" sz="2800" dirty="0" smtClean="0">
                <a:latin typeface="Times New Roman" panose="02020603050405020304" pitchFamily="18" charset="0"/>
                <a:cs typeface="Times New Roman" panose="02020603050405020304" pitchFamily="18" charset="0"/>
              </a:rPr>
              <a:t>that’s really a good news.</a:t>
            </a:r>
          </a:p>
        </p:txBody>
      </p:sp>
      <p:sp>
        <p:nvSpPr>
          <p:cNvPr id="12" name="TextBox 11"/>
          <p:cNvSpPr txBox="1"/>
          <p:nvPr/>
        </p:nvSpPr>
        <p:spPr>
          <a:xfrm>
            <a:off x="551794" y="3085999"/>
            <a:ext cx="5076496" cy="523220"/>
          </a:xfrm>
          <a:prstGeom prst="rect">
            <a:avLst/>
          </a:prstGeom>
          <a:noFill/>
          <a:ln>
            <a:noFill/>
          </a:ln>
        </p:spPr>
        <p:txBody>
          <a:bodyPr wrap="square" rtlCol="0" anchor="ctr">
            <a:spAutoFit/>
          </a:bodyPr>
          <a:lstStyle/>
          <a:p>
            <a:pPr algn="just"/>
            <a:r>
              <a:rPr lang="en-US" sz="2800" b="1" dirty="0" smtClean="0">
                <a:solidFill>
                  <a:srgbClr val="990033"/>
                </a:solidFill>
                <a:latin typeface="Times New Roman" panose="02020603050405020304" pitchFamily="18" charset="0"/>
                <a:cs typeface="Times New Roman" panose="02020603050405020304" pitchFamily="18" charset="0"/>
              </a:rPr>
              <a:t>Hurrah! </a:t>
            </a:r>
            <a:r>
              <a:rPr lang="en-US" sz="2800" dirty="0" smtClean="0">
                <a:latin typeface="Times New Roman" panose="02020603050405020304" pitchFamily="18" charset="0"/>
                <a:cs typeface="Times New Roman" panose="02020603050405020304" pitchFamily="18" charset="0"/>
              </a:rPr>
              <a:t>I have passed the exam.</a:t>
            </a:r>
            <a:endParaRPr lang="en-US" sz="28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0687" y="2403423"/>
            <a:ext cx="1570865" cy="2402890"/>
          </a:xfrm>
          <a:prstGeom prst="rect">
            <a:avLst/>
          </a:prstGeom>
        </p:spPr>
      </p:pic>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b="6124"/>
          <a:stretch/>
        </p:blipFill>
        <p:spPr>
          <a:xfrm>
            <a:off x="9421312" y="4233590"/>
            <a:ext cx="2066925" cy="2074479"/>
          </a:xfrm>
          <a:prstGeom prst="rect">
            <a:avLst/>
          </a:prstGeom>
          <a:ln w="31750">
            <a:solidFill>
              <a:schemeClr val="tx1"/>
            </a:solidFill>
          </a:ln>
        </p:spPr>
      </p:pic>
    </p:spTree>
    <p:extLst>
      <p:ext uri="{BB962C8B-B14F-4D97-AF65-F5344CB8AC3E}">
        <p14:creationId xmlns:p14="http://schemas.microsoft.com/office/powerpoint/2010/main" val="289890777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819805" y="1515508"/>
            <a:ext cx="10279116" cy="4247317"/>
          </a:xfrm>
          <a:prstGeom prst="rect">
            <a:avLst/>
          </a:prstGeom>
          <a:noFill/>
          <a:ln>
            <a:solidFill>
              <a:srgbClr val="002060"/>
            </a:solidFill>
          </a:ln>
        </p:spPr>
        <p:txBody>
          <a:bodyPr wrap="square" rtlCol="0">
            <a:spAutoFit/>
          </a:bodyPr>
          <a:lstStyle/>
          <a:p>
            <a:pPr algn="just"/>
            <a:r>
              <a:rPr lang="en-US" sz="5400" b="1" dirty="0" smtClean="0"/>
              <a:t>1. </a:t>
            </a:r>
            <a:r>
              <a:rPr lang="en-US" sz="5400" b="1" dirty="0" smtClean="0">
                <a:solidFill>
                  <a:srgbClr val="0000FF"/>
                </a:solidFill>
              </a:rPr>
              <a:t>Fill in the blanks</a:t>
            </a:r>
            <a:r>
              <a:rPr lang="en-US" sz="5400" b="1" dirty="0" smtClean="0"/>
              <a:t> with words from the box. You may </a:t>
            </a:r>
            <a:r>
              <a:rPr lang="en-US" sz="5400" b="1" dirty="0" smtClean="0">
                <a:solidFill>
                  <a:srgbClr val="0000FF"/>
                </a:solidFill>
              </a:rPr>
              <a:t>need to change </a:t>
            </a:r>
            <a:r>
              <a:rPr lang="en-US" sz="5400" b="1" dirty="0" smtClean="0"/>
              <a:t>the forms of some of the words. You may </a:t>
            </a:r>
            <a:r>
              <a:rPr lang="en-US" sz="5400" b="1" dirty="0" smtClean="0">
                <a:solidFill>
                  <a:srgbClr val="990033"/>
                </a:solidFill>
              </a:rPr>
              <a:t>need to use one word more than once.</a:t>
            </a:r>
            <a:endParaRPr lang="en-US" sz="5400" b="1" dirty="0">
              <a:solidFill>
                <a:srgbClr val="990033"/>
              </a:solidFill>
            </a:endParaRPr>
          </a:p>
        </p:txBody>
      </p:sp>
      <p:sp>
        <p:nvSpPr>
          <p:cNvPr id="2" name="Rectangle 1"/>
          <p:cNvSpPr/>
          <p:nvPr/>
        </p:nvSpPr>
        <p:spPr>
          <a:xfrm>
            <a:off x="4548352" y="418795"/>
            <a:ext cx="3074275" cy="637495"/>
          </a:xfrm>
          <a:prstGeom prst="rect">
            <a:avLst/>
          </a:prstGeom>
          <a:solidFill>
            <a:srgbClr val="99CC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Pair Work </a:t>
            </a:r>
            <a:endParaRPr lang="en-US" sz="4800" b="1" dirty="0">
              <a:solidFill>
                <a:schemeClr val="tx1"/>
              </a:solidFill>
            </a:endParaRPr>
          </a:p>
        </p:txBody>
      </p:sp>
    </p:spTree>
    <p:extLst>
      <p:ext uri="{BB962C8B-B14F-4D97-AF65-F5344CB8AC3E}">
        <p14:creationId xmlns:p14="http://schemas.microsoft.com/office/powerpoint/2010/main" val="182698301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45929" y="2309055"/>
            <a:ext cx="10279116" cy="2308324"/>
          </a:xfrm>
          <a:prstGeom prst="rect">
            <a:avLst/>
          </a:prstGeom>
          <a:noFill/>
          <a:ln>
            <a:solidFill>
              <a:srgbClr val="002060"/>
            </a:solidFill>
          </a:ln>
        </p:spPr>
        <p:txBody>
          <a:bodyPr wrap="square" rtlCol="0">
            <a:spAutoFit/>
          </a:bodyPr>
          <a:lstStyle/>
          <a:p>
            <a:pPr algn="just"/>
            <a:r>
              <a:rPr lang="en-US" sz="2400" dirty="0" smtClean="0"/>
              <a:t>The issue of food 								has drawn the attention (b)____general people. We (c)____find any food in our country (d)____is not adulterated in one way (e)____other. (f)____present, sub-standard foods are sold in most of (g)___hotels. Very recently government has directed a mobile court to look (h)____the matter of food. They are catching dishonest hoteliers red handed (</a:t>
            </a:r>
            <a:r>
              <a:rPr lang="en-US" sz="2400" dirty="0" err="1" smtClean="0"/>
              <a:t>i</a:t>
            </a:r>
            <a:r>
              <a:rPr lang="en-US" sz="2400" dirty="0" smtClean="0"/>
              <a:t>)____using unhygienic ingredients (j)____are really harmful for human body.</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3343827463"/>
              </p:ext>
            </p:extLst>
          </p:nvPr>
        </p:nvGraphicFramePr>
        <p:xfrm>
          <a:off x="1308534" y="1025148"/>
          <a:ext cx="9553905" cy="565935"/>
        </p:xfrm>
        <a:graphic>
          <a:graphicData uri="http://schemas.openxmlformats.org/drawingml/2006/table">
            <a:tbl>
              <a:tblPr firstRow="1" bandRow="1">
                <a:tableStyleId>{5C22544A-7EE6-4342-B048-85BDC9FD1C3A}</a:tableStyleId>
              </a:tblPr>
              <a:tblGrid>
                <a:gridCol w="851340"/>
                <a:gridCol w="772510"/>
                <a:gridCol w="851338"/>
                <a:gridCol w="788276"/>
                <a:gridCol w="1371600"/>
                <a:gridCol w="1891862"/>
                <a:gridCol w="1245476"/>
                <a:gridCol w="677917"/>
                <a:gridCol w="1103586"/>
              </a:tblGrid>
              <a:tr h="565935">
                <a:tc>
                  <a:txBody>
                    <a:bodyPr/>
                    <a:lstStyle/>
                    <a:p>
                      <a:r>
                        <a:rPr lang="en-US" sz="2800" baseline="0" dirty="0" smtClean="0">
                          <a:solidFill>
                            <a:schemeClr val="tx1"/>
                          </a:solidFill>
                        </a:rPr>
                        <a:t>  of</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The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for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at</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which</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adulterate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hardly</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into</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 name="Rectangle 15"/>
          <p:cNvSpPr/>
          <p:nvPr/>
        </p:nvSpPr>
        <p:spPr>
          <a:xfrm>
            <a:off x="4071727" y="2420354"/>
            <a:ext cx="2175642"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adulteration</a:t>
            </a:r>
            <a:endParaRPr lang="en-US" sz="2800" b="1" dirty="0">
              <a:solidFill>
                <a:schemeClr val="tx1"/>
              </a:solidFill>
            </a:endParaRPr>
          </a:p>
        </p:txBody>
      </p:sp>
      <p:sp>
        <p:nvSpPr>
          <p:cNvPr id="17" name="TextBox 16"/>
          <p:cNvSpPr txBox="1"/>
          <p:nvPr/>
        </p:nvSpPr>
        <p:spPr>
          <a:xfrm>
            <a:off x="945931" y="4925519"/>
            <a:ext cx="10279116" cy="1631216"/>
          </a:xfrm>
          <a:prstGeom prst="rect">
            <a:avLst/>
          </a:prstGeom>
          <a:noFill/>
          <a:ln>
            <a:solidFill>
              <a:srgbClr val="002060"/>
            </a:solidFill>
          </a:ln>
        </p:spPr>
        <p:txBody>
          <a:bodyPr wrap="square" rtlCol="0">
            <a:spAutoFit/>
          </a:bodyPr>
          <a:lstStyle/>
          <a:p>
            <a:pPr algn="just"/>
            <a:r>
              <a:rPr lang="en-US" sz="2400" b="1" dirty="0" smtClean="0"/>
              <a:t>a) Rule </a:t>
            </a:r>
            <a:r>
              <a:rPr lang="en-US" sz="2400" dirty="0" smtClean="0"/>
              <a:t>: After article, adjective, preposition, possessive , we use nominal compound (one or more nouns / noun phrase). We need to change the verb </a:t>
            </a:r>
            <a:r>
              <a:rPr lang="en-US" sz="2400" b="1" dirty="0" smtClean="0"/>
              <a:t>adulterate</a:t>
            </a:r>
            <a:r>
              <a:rPr lang="en-US" sz="2400" dirty="0" smtClean="0"/>
              <a:t> into Noun </a:t>
            </a:r>
            <a:r>
              <a:rPr lang="en-US" sz="2400" b="1" dirty="0" smtClean="0"/>
              <a:t>adulteration</a:t>
            </a:r>
            <a:r>
              <a:rPr lang="en-US" sz="2400" dirty="0" smtClean="0"/>
              <a:t>.</a:t>
            </a:r>
            <a:r>
              <a:rPr lang="en-US" sz="2400" dirty="0"/>
              <a:t> </a:t>
            </a:r>
            <a:r>
              <a:rPr lang="en-US" sz="2400" dirty="0" smtClean="0"/>
              <a:t>Here </a:t>
            </a:r>
            <a:r>
              <a:rPr lang="en-US" sz="2800" b="1" dirty="0" smtClean="0"/>
              <a:t>food adulteration </a:t>
            </a:r>
            <a:r>
              <a:rPr lang="en-US" sz="2400" dirty="0" smtClean="0"/>
              <a:t>is a nominal compound.</a:t>
            </a:r>
            <a:endParaRPr lang="en-US" sz="2800" b="1" dirty="0"/>
          </a:p>
        </p:txBody>
      </p:sp>
      <p:sp>
        <p:nvSpPr>
          <p:cNvPr id="19" name="Rectangle 18"/>
          <p:cNvSpPr/>
          <p:nvPr/>
        </p:nvSpPr>
        <p:spPr>
          <a:xfrm>
            <a:off x="3388803" y="2420354"/>
            <a:ext cx="570063"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 </a:t>
            </a:r>
            <a:endParaRPr lang="en-US" sz="2400" b="1" dirty="0">
              <a:solidFill>
                <a:schemeClr val="tx1"/>
              </a:solidFill>
            </a:endParaRPr>
          </a:p>
        </p:txBody>
      </p:sp>
    </p:spTree>
    <p:extLst>
      <p:ext uri="{BB962C8B-B14F-4D97-AF65-F5344CB8AC3E}">
        <p14:creationId xmlns:p14="http://schemas.microsoft.com/office/powerpoint/2010/main" val="38172523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plus(in)">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9"/>
                  </p:tgtEl>
                </p:cond>
              </p:nextCondLst>
            </p:seq>
          </p:childTnLst>
        </p:cTn>
      </p:par>
    </p:tnLst>
    <p:bldLst>
      <p:bldP spid="16" grpId="0"/>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45929" y="2309055"/>
            <a:ext cx="10279116" cy="2308324"/>
          </a:xfrm>
          <a:prstGeom prst="rect">
            <a:avLst/>
          </a:prstGeom>
          <a:noFill/>
          <a:ln>
            <a:solidFill>
              <a:srgbClr val="002060"/>
            </a:solidFill>
          </a:ln>
        </p:spPr>
        <p:txBody>
          <a:bodyPr wrap="square" rtlCol="0">
            <a:spAutoFit/>
          </a:bodyPr>
          <a:lstStyle/>
          <a:p>
            <a:pPr algn="just"/>
            <a:r>
              <a:rPr lang="en-US" sz="2400" dirty="0" smtClean="0"/>
              <a:t>The issue of food (a) ___ has drawn the attention  	</a:t>
            </a:r>
            <a:r>
              <a:rPr lang="en-US" sz="2000" b="1" dirty="0" smtClean="0"/>
              <a:t>	</a:t>
            </a:r>
            <a:r>
              <a:rPr lang="en-US" sz="2400" dirty="0" smtClean="0"/>
              <a:t>			general people. We (c)____find any food in our country (d)____is not adulterated in one way (e)____other. (f)____present, sub-standard foods are sold in most of (g)___hotels. Very recently government has directed a mobile court to look (h)____the matter of food. They are catching dishonest hoteliers red handed (</a:t>
            </a:r>
            <a:r>
              <a:rPr lang="en-US" sz="2400" dirty="0" err="1" smtClean="0"/>
              <a:t>i</a:t>
            </a:r>
            <a:r>
              <a:rPr lang="en-US" sz="2400" dirty="0" smtClean="0"/>
              <a:t>)____using unhygienic ingredients (j)____are really harmful for human body.</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2108185916"/>
              </p:ext>
            </p:extLst>
          </p:nvPr>
        </p:nvGraphicFramePr>
        <p:xfrm>
          <a:off x="1308534" y="1118190"/>
          <a:ext cx="9553905" cy="565935"/>
        </p:xfrm>
        <a:graphic>
          <a:graphicData uri="http://schemas.openxmlformats.org/drawingml/2006/table">
            <a:tbl>
              <a:tblPr firstRow="1" bandRow="1">
                <a:tableStyleId>{5C22544A-7EE6-4342-B048-85BDC9FD1C3A}</a:tableStyleId>
              </a:tblPr>
              <a:tblGrid>
                <a:gridCol w="851340"/>
                <a:gridCol w="772510"/>
                <a:gridCol w="851338"/>
                <a:gridCol w="788276"/>
                <a:gridCol w="1371600"/>
                <a:gridCol w="1891862"/>
                <a:gridCol w="1245476"/>
                <a:gridCol w="677917"/>
                <a:gridCol w="1103586"/>
              </a:tblGrid>
              <a:tr h="565935">
                <a:tc>
                  <a:txBody>
                    <a:bodyPr/>
                    <a:lstStyle/>
                    <a:p>
                      <a:r>
                        <a:rPr lang="en-US" sz="2800" baseline="0" dirty="0" smtClean="0">
                          <a:solidFill>
                            <a:schemeClr val="tx1"/>
                          </a:solidFill>
                        </a:rPr>
                        <a:t>  of</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the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for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at</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which</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adulterate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hardly</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into</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Box 16"/>
          <p:cNvSpPr txBox="1"/>
          <p:nvPr/>
        </p:nvSpPr>
        <p:spPr>
          <a:xfrm>
            <a:off x="945931" y="4925519"/>
            <a:ext cx="10279116" cy="1631216"/>
          </a:xfrm>
          <a:prstGeom prst="rect">
            <a:avLst/>
          </a:prstGeom>
          <a:noFill/>
          <a:ln>
            <a:solidFill>
              <a:srgbClr val="002060"/>
            </a:solidFill>
          </a:ln>
        </p:spPr>
        <p:txBody>
          <a:bodyPr wrap="square" rtlCol="0">
            <a:spAutoFit/>
          </a:bodyPr>
          <a:lstStyle/>
          <a:p>
            <a:pPr algn="just"/>
            <a:r>
              <a:rPr lang="en-US" sz="2400" b="1" dirty="0"/>
              <a:t>b</a:t>
            </a:r>
            <a:r>
              <a:rPr lang="en-US" sz="2400" b="1" dirty="0" smtClean="0"/>
              <a:t>) Rule </a:t>
            </a:r>
            <a:r>
              <a:rPr lang="en-US" sz="2400" dirty="0" smtClean="0"/>
              <a:t>: Generally we use a preposition to show relation of a noun or pronoun with the rest of the words in a sentence.</a:t>
            </a:r>
          </a:p>
          <a:p>
            <a:pPr algn="just"/>
            <a:r>
              <a:rPr lang="en-US" sz="2400" dirty="0" smtClean="0"/>
              <a:t>To ask , whose attention to be drawn , we say.. </a:t>
            </a:r>
            <a:r>
              <a:rPr lang="en-US" sz="2800" b="1" dirty="0" smtClean="0"/>
              <a:t>Of general people. </a:t>
            </a:r>
            <a:r>
              <a:rPr lang="en-US" sz="2400" dirty="0" smtClean="0"/>
              <a:t>So the answer is preposition</a:t>
            </a:r>
            <a:r>
              <a:rPr lang="en-US" sz="2400" b="1" dirty="0" smtClean="0"/>
              <a:t> ‘of’ .</a:t>
            </a:r>
            <a:endParaRPr lang="en-US" sz="2800" b="1" dirty="0"/>
          </a:p>
        </p:txBody>
      </p:sp>
      <p:sp>
        <p:nvSpPr>
          <p:cNvPr id="4" name="Rectangle 3"/>
          <p:cNvSpPr/>
          <p:nvPr/>
        </p:nvSpPr>
        <p:spPr>
          <a:xfrm>
            <a:off x="8125874" y="2376050"/>
            <a:ext cx="740977" cy="3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of</a:t>
            </a:r>
            <a:endParaRPr lang="en-US" sz="2800" b="1" dirty="0">
              <a:solidFill>
                <a:schemeClr val="tx1"/>
              </a:solidFill>
            </a:endParaRPr>
          </a:p>
        </p:txBody>
      </p:sp>
      <p:sp>
        <p:nvSpPr>
          <p:cNvPr id="18" name="Rectangle 17"/>
          <p:cNvSpPr/>
          <p:nvPr/>
        </p:nvSpPr>
        <p:spPr>
          <a:xfrm>
            <a:off x="7218104" y="2364828"/>
            <a:ext cx="696186" cy="3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(b)</a:t>
            </a:r>
            <a:endParaRPr lang="en-US" sz="2800" b="1" dirty="0">
              <a:solidFill>
                <a:schemeClr val="tx1"/>
              </a:solidFill>
            </a:endParaRPr>
          </a:p>
        </p:txBody>
      </p:sp>
    </p:spTree>
    <p:extLst>
      <p:ext uri="{BB962C8B-B14F-4D97-AF65-F5344CB8AC3E}">
        <p14:creationId xmlns:p14="http://schemas.microsoft.com/office/powerpoint/2010/main" val="220025514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8"/>
                    </p:tgtEl>
                  </p:cond>
                </p:stCondLst>
                <p:endSync evt="end" delay="0">
                  <p:rtn val="all"/>
                </p:endSync>
                <p:childTnLst>
                  <p:par>
                    <p:cTn id="9" fill="hold">
                      <p:stCondLst>
                        <p:cond delay="0"/>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8"/>
                  </p:tgtEl>
                </p:cond>
              </p:nextCondLst>
            </p:seq>
          </p:childTnLst>
        </p:cTn>
      </p:par>
    </p:tnLst>
    <p:bldLst>
      <p:bldP spid="17" grpId="0" animBg="1"/>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45929" y="2309055"/>
            <a:ext cx="10279116" cy="2308324"/>
          </a:xfrm>
          <a:prstGeom prst="rect">
            <a:avLst/>
          </a:prstGeom>
          <a:noFill/>
          <a:ln>
            <a:solidFill>
              <a:srgbClr val="002060"/>
            </a:solidFill>
          </a:ln>
        </p:spPr>
        <p:txBody>
          <a:bodyPr wrap="square" rtlCol="0">
            <a:spAutoFit/>
          </a:bodyPr>
          <a:lstStyle/>
          <a:p>
            <a:pPr algn="just"/>
            <a:r>
              <a:rPr lang="en-US" sz="2400" dirty="0" smtClean="0"/>
              <a:t>The issue of food (a)____has drawn the attention (b)____	</a:t>
            </a:r>
            <a:r>
              <a:rPr lang="en-US" sz="2400" dirty="0"/>
              <a:t> </a:t>
            </a:r>
            <a:r>
              <a:rPr lang="en-US" sz="2400" dirty="0" smtClean="0"/>
              <a:t>general people. We 						find any food in our country (d)____is not adulterated in one way (e)____other. (f)____present, sub-standard foods are sold in most of (g)___hotels. Very recently government has directed a mobile court to look (h)____the matter of food. They are catching dishonest hoteliers red handed (</a:t>
            </a:r>
            <a:r>
              <a:rPr lang="en-US" sz="2400" dirty="0" err="1" smtClean="0"/>
              <a:t>i</a:t>
            </a:r>
            <a:r>
              <a:rPr lang="en-US" sz="2400" dirty="0" smtClean="0"/>
              <a:t>)____using unhygienic ingredients (j)____are really harmful for human body.</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3745514414"/>
              </p:ext>
            </p:extLst>
          </p:nvPr>
        </p:nvGraphicFramePr>
        <p:xfrm>
          <a:off x="1308534" y="1025148"/>
          <a:ext cx="9553905" cy="565935"/>
        </p:xfrm>
        <a:graphic>
          <a:graphicData uri="http://schemas.openxmlformats.org/drawingml/2006/table">
            <a:tbl>
              <a:tblPr firstRow="1" bandRow="1">
                <a:tableStyleId>{5C22544A-7EE6-4342-B048-85BDC9FD1C3A}</a:tableStyleId>
              </a:tblPr>
              <a:tblGrid>
                <a:gridCol w="851340"/>
                <a:gridCol w="772510"/>
                <a:gridCol w="851338"/>
                <a:gridCol w="788276"/>
                <a:gridCol w="1371600"/>
                <a:gridCol w="1891862"/>
                <a:gridCol w="1245476"/>
                <a:gridCol w="677917"/>
                <a:gridCol w="1103586"/>
              </a:tblGrid>
              <a:tr h="565935">
                <a:tc>
                  <a:txBody>
                    <a:bodyPr/>
                    <a:lstStyle/>
                    <a:p>
                      <a:r>
                        <a:rPr lang="en-US" sz="2800" baseline="0" dirty="0" smtClean="0">
                          <a:solidFill>
                            <a:schemeClr val="tx1"/>
                          </a:solidFill>
                        </a:rPr>
                        <a:t>  of</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the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for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at</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which</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adulterate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hardly</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into</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Box 16"/>
          <p:cNvSpPr txBox="1"/>
          <p:nvPr/>
        </p:nvSpPr>
        <p:spPr>
          <a:xfrm>
            <a:off x="945931" y="4925519"/>
            <a:ext cx="10279116" cy="1261884"/>
          </a:xfrm>
          <a:prstGeom prst="rect">
            <a:avLst/>
          </a:prstGeom>
          <a:noFill/>
          <a:ln>
            <a:solidFill>
              <a:srgbClr val="002060"/>
            </a:solidFill>
          </a:ln>
        </p:spPr>
        <p:txBody>
          <a:bodyPr wrap="square" rtlCol="0">
            <a:spAutoFit/>
          </a:bodyPr>
          <a:lstStyle/>
          <a:p>
            <a:pPr algn="just"/>
            <a:r>
              <a:rPr lang="en-US" sz="2400" b="1" dirty="0" smtClean="0"/>
              <a:t>c) Rule </a:t>
            </a:r>
            <a:r>
              <a:rPr lang="en-US" sz="2400" dirty="0" smtClean="0"/>
              <a:t>: We can use an adverb between the subject and the verb in a sentence to modify the verb. Here </a:t>
            </a:r>
            <a:r>
              <a:rPr lang="en-US" sz="2800" b="1" dirty="0" smtClean="0"/>
              <a:t>‘Hardly’</a:t>
            </a:r>
            <a:r>
              <a:rPr lang="en-US" sz="2400" dirty="0" smtClean="0"/>
              <a:t> is an adverb to show we find good food in our country in no time.</a:t>
            </a:r>
            <a:endParaRPr lang="en-US" sz="2800" b="1" dirty="0"/>
          </a:p>
        </p:txBody>
      </p:sp>
      <p:sp>
        <p:nvSpPr>
          <p:cNvPr id="10" name="Rectangle 9"/>
          <p:cNvSpPr/>
          <p:nvPr/>
        </p:nvSpPr>
        <p:spPr>
          <a:xfrm>
            <a:off x="1061088" y="2735102"/>
            <a:ext cx="570063"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 </a:t>
            </a:r>
            <a:endParaRPr lang="en-US" sz="2400" b="1" dirty="0">
              <a:solidFill>
                <a:schemeClr val="tx1"/>
              </a:solidFill>
            </a:endParaRPr>
          </a:p>
        </p:txBody>
      </p:sp>
      <p:sp>
        <p:nvSpPr>
          <p:cNvPr id="11" name="Rectangle 10"/>
          <p:cNvSpPr/>
          <p:nvPr/>
        </p:nvSpPr>
        <p:spPr>
          <a:xfrm>
            <a:off x="1782458" y="2735102"/>
            <a:ext cx="1179340"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hardly </a:t>
            </a:r>
            <a:endParaRPr lang="en-US" sz="2800" b="1" dirty="0">
              <a:solidFill>
                <a:schemeClr val="tx1"/>
              </a:solidFill>
            </a:endParaRPr>
          </a:p>
        </p:txBody>
      </p:sp>
    </p:spTree>
    <p:extLst>
      <p:ext uri="{BB962C8B-B14F-4D97-AF65-F5344CB8AC3E}">
        <p14:creationId xmlns:p14="http://schemas.microsoft.com/office/powerpoint/2010/main" val="268903381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0"/>
                  </p:tgtEl>
                </p:cond>
              </p:nextCondLst>
            </p:seq>
          </p:childTnLst>
        </p:cTn>
      </p:par>
    </p:tnLst>
    <p:bldLst>
      <p:bldP spid="17"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45929" y="2309055"/>
            <a:ext cx="10279116" cy="2308324"/>
          </a:xfrm>
          <a:prstGeom prst="rect">
            <a:avLst/>
          </a:prstGeom>
          <a:noFill/>
          <a:ln>
            <a:solidFill>
              <a:srgbClr val="002060"/>
            </a:solidFill>
          </a:ln>
        </p:spPr>
        <p:txBody>
          <a:bodyPr wrap="square" rtlCol="0">
            <a:spAutoFit/>
          </a:bodyPr>
          <a:lstStyle/>
          <a:p>
            <a:pPr algn="just"/>
            <a:r>
              <a:rPr lang="en-US" sz="2400" dirty="0" smtClean="0"/>
              <a:t>The issue of food (a)____has drawn the attention (b)____	</a:t>
            </a:r>
            <a:r>
              <a:rPr lang="en-US" sz="2400" dirty="0"/>
              <a:t> </a:t>
            </a:r>
            <a:r>
              <a:rPr lang="en-US" sz="2400" dirty="0" smtClean="0"/>
              <a:t>general people. We (c)  find any food in our country						is not adulterated in one way (e)____other. (f)____present, sub-standard foods are sold in most of (g)___hotels. Very recently government has directed a mobile court to look (h)____the matter of food. They are catching dishonest hoteliers red handed (</a:t>
            </a:r>
            <a:r>
              <a:rPr lang="en-US" sz="2400" dirty="0" err="1" smtClean="0"/>
              <a:t>i</a:t>
            </a:r>
            <a:r>
              <a:rPr lang="en-US" sz="2400" dirty="0" smtClean="0"/>
              <a:t>)____using unhygienic ingredients (j)____are really harmful for human body.</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3158515324"/>
              </p:ext>
            </p:extLst>
          </p:nvPr>
        </p:nvGraphicFramePr>
        <p:xfrm>
          <a:off x="1308534" y="1025148"/>
          <a:ext cx="9553905" cy="565935"/>
        </p:xfrm>
        <a:graphic>
          <a:graphicData uri="http://schemas.openxmlformats.org/drawingml/2006/table">
            <a:tbl>
              <a:tblPr firstRow="1" bandRow="1">
                <a:tableStyleId>{5C22544A-7EE6-4342-B048-85BDC9FD1C3A}</a:tableStyleId>
              </a:tblPr>
              <a:tblGrid>
                <a:gridCol w="851340"/>
                <a:gridCol w="772510"/>
                <a:gridCol w="851338"/>
                <a:gridCol w="788276"/>
                <a:gridCol w="1371600"/>
                <a:gridCol w="1891862"/>
                <a:gridCol w="1245476"/>
                <a:gridCol w="677917"/>
                <a:gridCol w="1103586"/>
              </a:tblGrid>
              <a:tr h="565935">
                <a:tc>
                  <a:txBody>
                    <a:bodyPr/>
                    <a:lstStyle/>
                    <a:p>
                      <a:r>
                        <a:rPr lang="en-US" sz="2800" baseline="0" dirty="0" smtClean="0">
                          <a:solidFill>
                            <a:schemeClr val="tx1"/>
                          </a:solidFill>
                        </a:rPr>
                        <a:t>  of</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the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for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at</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which</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adulterate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hardly</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into</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Box 16"/>
          <p:cNvSpPr txBox="1"/>
          <p:nvPr/>
        </p:nvSpPr>
        <p:spPr>
          <a:xfrm>
            <a:off x="945931" y="4925519"/>
            <a:ext cx="10279116" cy="1261884"/>
          </a:xfrm>
          <a:prstGeom prst="rect">
            <a:avLst/>
          </a:prstGeom>
          <a:noFill/>
          <a:ln>
            <a:solidFill>
              <a:srgbClr val="002060"/>
            </a:solidFill>
          </a:ln>
        </p:spPr>
        <p:txBody>
          <a:bodyPr wrap="square" rtlCol="0">
            <a:spAutoFit/>
          </a:bodyPr>
          <a:lstStyle/>
          <a:p>
            <a:pPr algn="just"/>
            <a:r>
              <a:rPr lang="en-US" sz="2400" b="1" dirty="0"/>
              <a:t>d</a:t>
            </a:r>
            <a:r>
              <a:rPr lang="en-US" sz="2400" b="1" dirty="0" smtClean="0"/>
              <a:t>) Rule </a:t>
            </a:r>
            <a:r>
              <a:rPr lang="en-US" sz="2400" dirty="0" smtClean="0"/>
              <a:t>: The word that joins the principal clause and the subordinate clause is called subordinating conjunction. Here the </a:t>
            </a:r>
            <a:r>
              <a:rPr lang="en-US" sz="2800" b="1" dirty="0" smtClean="0"/>
              <a:t>‘Which’ </a:t>
            </a:r>
            <a:r>
              <a:rPr lang="en-US" sz="2400" dirty="0" smtClean="0"/>
              <a:t>works a subordinating conjunction.</a:t>
            </a:r>
            <a:endParaRPr lang="en-US" sz="2400" dirty="0"/>
          </a:p>
        </p:txBody>
      </p:sp>
      <p:sp>
        <p:nvSpPr>
          <p:cNvPr id="10" name="Rectangle 9"/>
          <p:cNvSpPr/>
          <p:nvPr/>
        </p:nvSpPr>
        <p:spPr>
          <a:xfrm>
            <a:off x="4567948" y="2751304"/>
            <a:ext cx="570063"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(d) </a:t>
            </a:r>
            <a:endParaRPr lang="en-US" sz="2400" b="1" dirty="0">
              <a:solidFill>
                <a:schemeClr val="tx1"/>
              </a:solidFill>
            </a:endParaRPr>
          </a:p>
        </p:txBody>
      </p:sp>
      <p:sp>
        <p:nvSpPr>
          <p:cNvPr id="11" name="Rectangle 10"/>
          <p:cNvSpPr/>
          <p:nvPr/>
        </p:nvSpPr>
        <p:spPr>
          <a:xfrm>
            <a:off x="5495817" y="2735102"/>
            <a:ext cx="1179340"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which </a:t>
            </a:r>
            <a:endParaRPr lang="en-US" sz="2800" b="1" dirty="0">
              <a:solidFill>
                <a:schemeClr val="tx1"/>
              </a:solidFill>
            </a:endParaRPr>
          </a:p>
        </p:txBody>
      </p:sp>
    </p:spTree>
    <p:extLst>
      <p:ext uri="{BB962C8B-B14F-4D97-AF65-F5344CB8AC3E}">
        <p14:creationId xmlns:p14="http://schemas.microsoft.com/office/powerpoint/2010/main" val="14892749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0"/>
                  </p:tgtEl>
                </p:cond>
              </p:nextCondLst>
            </p:seq>
          </p:childTnLst>
        </p:cTn>
      </p:par>
    </p:tnLst>
    <p:bldLst>
      <p:bldP spid="17"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10" name="Rectangle 9"/>
          <p:cNvSpPr/>
          <p:nvPr/>
        </p:nvSpPr>
        <p:spPr>
          <a:xfrm>
            <a:off x="6154017" y="3989364"/>
            <a:ext cx="2256462" cy="2176811"/>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English Grammar and Composition</a:t>
            </a:r>
          </a:p>
          <a:p>
            <a:pPr algn="ctr"/>
            <a:r>
              <a:rPr lang="en-US" sz="2000" b="1" dirty="0">
                <a:solidFill>
                  <a:schemeClr val="tx1"/>
                </a:solidFill>
                <a:latin typeface="Times New Roman" panose="02020603050405020304" pitchFamily="18" charset="0"/>
                <a:cs typeface="Times New Roman" panose="02020603050405020304" pitchFamily="18" charset="0"/>
              </a:rPr>
              <a:t>Class IX</a:t>
            </a:r>
          </a:p>
          <a:p>
            <a:pPr algn="ctr"/>
            <a:r>
              <a:rPr lang="en-US" sz="2000" b="1" dirty="0">
                <a:solidFill>
                  <a:schemeClr val="tx1"/>
                </a:solidFill>
                <a:latin typeface="Times New Roman" panose="02020603050405020304" pitchFamily="18" charset="0"/>
                <a:cs typeface="Times New Roman" panose="02020603050405020304" pitchFamily="18" charset="0"/>
              </a:rPr>
              <a:t>Time : 45 Minutes</a:t>
            </a:r>
          </a:p>
          <a:p>
            <a:pPr algn="ctr"/>
            <a:r>
              <a:rPr lang="en-US" sz="2000" b="1" dirty="0">
                <a:solidFill>
                  <a:schemeClr val="tx1"/>
                </a:solidFill>
                <a:latin typeface="Times New Roman" panose="02020603050405020304" pitchFamily="18" charset="0"/>
                <a:cs typeface="Times New Roman" panose="02020603050405020304" pitchFamily="18" charset="0"/>
              </a:rPr>
              <a:t>Date : </a:t>
            </a:r>
            <a:r>
              <a:rPr lang="en-US" sz="2000" b="1" dirty="0" smtClean="0">
                <a:solidFill>
                  <a:schemeClr val="tx1"/>
                </a:solidFill>
                <a:latin typeface="Times New Roman" panose="02020603050405020304" pitchFamily="18" charset="0"/>
                <a:cs typeface="Times New Roman" panose="02020603050405020304" pitchFamily="18" charset="0"/>
              </a:rPr>
              <a:t>16/03/2020</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6083644" y="873112"/>
            <a:ext cx="3714563" cy="268180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Nurul Aziz</a:t>
            </a:r>
            <a:r>
              <a:rPr lang="en-US" sz="2000" b="1" i="1" dirty="0">
                <a:solidFill>
                  <a:schemeClr val="tx1"/>
                </a:solidFill>
                <a:latin typeface="Times New Roman" panose="02020603050405020304" pitchFamily="18" charset="0"/>
                <a:cs typeface="Times New Roman" panose="02020603050405020304" pitchFamily="18" charset="0"/>
              </a:rPr>
              <a:t>		</a:t>
            </a:r>
          </a:p>
          <a:p>
            <a:r>
              <a:rPr lang="en-US" sz="2000" b="1" i="1" dirty="0">
                <a:solidFill>
                  <a:schemeClr val="tx1"/>
                </a:solidFill>
                <a:latin typeface="Times New Roman" panose="02020603050405020304" pitchFamily="18" charset="0"/>
                <a:cs typeface="Times New Roman" panose="02020603050405020304" pitchFamily="18" charset="0"/>
              </a:rPr>
              <a:t>Assistant Teacher</a:t>
            </a:r>
            <a:r>
              <a:rPr lang="en-US" sz="2000" b="1" dirty="0">
                <a:solidFill>
                  <a:schemeClr val="tx1"/>
                </a:solidFill>
                <a:latin typeface="Times New Roman" panose="02020603050405020304" pitchFamily="18" charset="0"/>
                <a:cs typeface="Times New Roman" panose="02020603050405020304" pitchFamily="18" charset="0"/>
              </a:rPr>
              <a:t> </a:t>
            </a:r>
          </a:p>
          <a:p>
            <a:r>
              <a:rPr lang="en-US" sz="2000" b="1" dirty="0">
                <a:solidFill>
                  <a:schemeClr val="tx1"/>
                </a:solidFill>
                <a:latin typeface="Times New Roman" panose="02020603050405020304" pitchFamily="18" charset="0"/>
                <a:cs typeface="Times New Roman" panose="02020603050405020304" pitchFamily="18" charset="0"/>
              </a:rPr>
              <a:t>Krishnakumari City Corporation Girls’ High School,</a:t>
            </a:r>
          </a:p>
          <a:p>
            <a:r>
              <a:rPr lang="en-US" sz="2000" b="1" dirty="0">
                <a:solidFill>
                  <a:schemeClr val="tx1"/>
                </a:solidFill>
                <a:latin typeface="Times New Roman" panose="02020603050405020304" pitchFamily="18" charset="0"/>
                <a:cs typeface="Times New Roman" panose="02020603050405020304" pitchFamily="18" charset="0"/>
              </a:rPr>
              <a:t>Nandankanan, Chittagong</a:t>
            </a:r>
          </a:p>
          <a:p>
            <a:r>
              <a:rPr lang="en-US" sz="2000" b="1" dirty="0">
                <a:solidFill>
                  <a:schemeClr val="tx1"/>
                </a:solidFill>
                <a:latin typeface="Times New Roman" panose="02020603050405020304" pitchFamily="18" charset="0"/>
                <a:cs typeface="Times New Roman" panose="02020603050405020304" pitchFamily="18" charset="0"/>
              </a:rPr>
              <a:t>E mail : </a:t>
            </a:r>
            <a:r>
              <a:rPr lang="en-US" sz="2000" b="1" dirty="0">
                <a:solidFill>
                  <a:schemeClr val="tx1"/>
                </a:solidFill>
                <a:latin typeface="Times New Roman" panose="02020603050405020304" pitchFamily="18" charset="0"/>
                <a:cs typeface="Times New Roman" panose="02020603050405020304" pitchFamily="18" charset="0"/>
                <a:hlinkClick r:id="rId3"/>
              </a:rPr>
              <a:t>naziz13.na@gmail.com</a:t>
            </a:r>
            <a:endParaRPr lang="en-US" sz="2000" b="1" dirty="0">
              <a:solidFill>
                <a:schemeClr val="tx1"/>
              </a:solidFill>
              <a:latin typeface="Times New Roman" panose="02020603050405020304" pitchFamily="18" charset="0"/>
              <a:cs typeface="Times New Roman" panose="02020603050405020304" pitchFamily="18" charset="0"/>
            </a:endParaRPr>
          </a:p>
          <a:p>
            <a:r>
              <a:rPr lang="en-US" sz="2000" b="1" dirty="0">
                <a:solidFill>
                  <a:schemeClr val="tx1"/>
                </a:solidFill>
                <a:latin typeface="Times New Roman" panose="02020603050405020304" pitchFamily="18" charset="0"/>
                <a:cs typeface="Times New Roman" panose="02020603050405020304" pitchFamily="18" charset="0"/>
              </a:rPr>
              <a:t>Mobile : 01843773924</a:t>
            </a:r>
          </a:p>
        </p:txBody>
      </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t="8370" r="23621"/>
          <a:stretch/>
        </p:blipFill>
        <p:spPr>
          <a:xfrm>
            <a:off x="2148469" y="1106144"/>
            <a:ext cx="1784840" cy="1941333"/>
          </a:xfrm>
          <a:prstGeom prst="rect">
            <a:avLst/>
          </a:prstGeom>
          <a:ln w="22225">
            <a:solidFill>
              <a:schemeClr val="tx1"/>
            </a:solidFill>
          </a:ln>
        </p:spPr>
      </p:pic>
      <p:pic>
        <p:nvPicPr>
          <p:cNvPr id="2" name="Picture 1"/>
          <p:cNvPicPr>
            <a:picLocks noChangeAspect="1"/>
          </p:cNvPicPr>
          <p:nvPr/>
        </p:nvPicPr>
        <p:blipFill rotWithShape="1">
          <a:blip r:embed="rId5">
            <a:extLst>
              <a:ext uri="{28A0092B-C50C-407E-A947-70E740481C1C}">
                <a14:useLocalDpi xmlns:a14="http://schemas.microsoft.com/office/drawing/2010/main" val="0"/>
              </a:ext>
            </a:extLst>
          </a:blip>
          <a:srcRect l="2703" t="4518" r="2703" b="28336"/>
          <a:stretch/>
        </p:blipFill>
        <p:spPr>
          <a:xfrm>
            <a:off x="2178379" y="3989364"/>
            <a:ext cx="1725019" cy="2176811"/>
          </a:xfrm>
          <a:prstGeom prst="rect">
            <a:avLst/>
          </a:prstGeom>
        </p:spPr>
      </p:pic>
    </p:spTree>
    <p:extLst>
      <p:ext uri="{BB962C8B-B14F-4D97-AF65-F5344CB8AC3E}">
        <p14:creationId xmlns:p14="http://schemas.microsoft.com/office/powerpoint/2010/main" val="17590731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edg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edge">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45929" y="2309055"/>
            <a:ext cx="10279116" cy="2308324"/>
          </a:xfrm>
          <a:prstGeom prst="rect">
            <a:avLst/>
          </a:prstGeom>
          <a:noFill/>
          <a:ln>
            <a:solidFill>
              <a:srgbClr val="002060"/>
            </a:solidFill>
          </a:ln>
        </p:spPr>
        <p:txBody>
          <a:bodyPr wrap="square" rtlCol="0">
            <a:spAutoFit/>
          </a:bodyPr>
          <a:lstStyle/>
          <a:p>
            <a:pPr algn="just"/>
            <a:r>
              <a:rPr lang="en-US" sz="2400" dirty="0" smtClean="0"/>
              <a:t>The issue of food (a)____has drawn the attention (b)____	</a:t>
            </a:r>
            <a:r>
              <a:rPr lang="en-US" sz="2400" dirty="0"/>
              <a:t> </a:t>
            </a:r>
            <a:r>
              <a:rPr lang="en-US" sz="2400" dirty="0" smtClean="0"/>
              <a:t>general people. We (c)  find any food in our country</a:t>
            </a:r>
            <a:r>
              <a:rPr lang="bn-IN" sz="2400" dirty="0" smtClean="0"/>
              <a:t> (</a:t>
            </a:r>
            <a:r>
              <a:rPr lang="en-US" sz="2400" dirty="0" smtClean="0"/>
              <a:t>d)____is not adulterated in one way </a:t>
            </a:r>
            <a:r>
              <a:rPr lang="bn-IN" sz="2400" dirty="0" smtClean="0"/>
              <a:t>			</a:t>
            </a:r>
            <a:r>
              <a:rPr lang="en-US" sz="2400" dirty="0"/>
              <a:t>	</a:t>
            </a:r>
            <a:r>
              <a:rPr lang="en-US" sz="2400" dirty="0" smtClean="0"/>
              <a:t>other. (f)____present, sub-standard foods are sold in most of (g)___hotels. Very recently government has directed a mobile court to look (h)____the matter of food. They are catching dishonest hoteliers red handed (</a:t>
            </a:r>
            <a:r>
              <a:rPr lang="en-US" sz="2400" dirty="0" err="1" smtClean="0"/>
              <a:t>i</a:t>
            </a:r>
            <a:r>
              <a:rPr lang="en-US" sz="2400" dirty="0" smtClean="0"/>
              <a:t>)____using unhygienic ingredients (j)____are really harmful for human body.</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1616036937"/>
              </p:ext>
            </p:extLst>
          </p:nvPr>
        </p:nvGraphicFramePr>
        <p:xfrm>
          <a:off x="1308534" y="1080089"/>
          <a:ext cx="9553905" cy="565935"/>
        </p:xfrm>
        <a:graphic>
          <a:graphicData uri="http://schemas.openxmlformats.org/drawingml/2006/table">
            <a:tbl>
              <a:tblPr firstRow="1" bandRow="1">
                <a:tableStyleId>{5C22544A-7EE6-4342-B048-85BDC9FD1C3A}</a:tableStyleId>
              </a:tblPr>
              <a:tblGrid>
                <a:gridCol w="851340"/>
                <a:gridCol w="772510"/>
                <a:gridCol w="851338"/>
                <a:gridCol w="788276"/>
                <a:gridCol w="1371600"/>
                <a:gridCol w="1891862"/>
                <a:gridCol w="1245476"/>
                <a:gridCol w="677917"/>
                <a:gridCol w="1103586"/>
              </a:tblGrid>
              <a:tr h="565935">
                <a:tc>
                  <a:txBody>
                    <a:bodyPr/>
                    <a:lstStyle/>
                    <a:p>
                      <a:r>
                        <a:rPr lang="en-US" sz="2800" baseline="0" dirty="0" smtClean="0">
                          <a:solidFill>
                            <a:schemeClr val="tx1"/>
                          </a:solidFill>
                        </a:rPr>
                        <a:t>  of</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the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for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at</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which</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adulterate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hardly</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into</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Box 16"/>
          <p:cNvSpPr txBox="1"/>
          <p:nvPr/>
        </p:nvSpPr>
        <p:spPr>
          <a:xfrm>
            <a:off x="945929" y="5036726"/>
            <a:ext cx="10279116" cy="830997"/>
          </a:xfrm>
          <a:prstGeom prst="rect">
            <a:avLst/>
          </a:prstGeom>
          <a:noFill/>
          <a:ln>
            <a:solidFill>
              <a:srgbClr val="002060"/>
            </a:solidFill>
          </a:ln>
        </p:spPr>
        <p:txBody>
          <a:bodyPr wrap="square" rtlCol="0">
            <a:spAutoFit/>
          </a:bodyPr>
          <a:lstStyle/>
          <a:p>
            <a:pPr algn="just"/>
            <a:r>
              <a:rPr lang="en-US" sz="2400" b="1" dirty="0"/>
              <a:t>e</a:t>
            </a:r>
            <a:r>
              <a:rPr lang="en-US" sz="2400" b="1" dirty="0" smtClean="0"/>
              <a:t>) Rule </a:t>
            </a:r>
            <a:r>
              <a:rPr lang="en-US" sz="2400" dirty="0" smtClean="0"/>
              <a:t>: The word that joins similar type of words, clauses or sentences is called Coordinating Conjunctions. Here we need a coordinating conjunction that is </a:t>
            </a:r>
            <a:r>
              <a:rPr lang="en-US" sz="2400" b="1" dirty="0" smtClean="0"/>
              <a:t>‘Or’.</a:t>
            </a:r>
            <a:endParaRPr lang="en-US" sz="2400" b="1" dirty="0"/>
          </a:p>
        </p:txBody>
      </p:sp>
      <p:sp>
        <p:nvSpPr>
          <p:cNvPr id="10" name="Rectangle 9"/>
          <p:cNvSpPr/>
          <p:nvPr/>
        </p:nvSpPr>
        <p:spPr>
          <a:xfrm>
            <a:off x="9191294" y="2735102"/>
            <a:ext cx="570063"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(e) </a:t>
            </a:r>
            <a:endParaRPr lang="en-US" sz="2400" b="1" dirty="0">
              <a:solidFill>
                <a:schemeClr val="tx1"/>
              </a:solidFill>
            </a:endParaRPr>
          </a:p>
        </p:txBody>
      </p:sp>
      <p:sp>
        <p:nvSpPr>
          <p:cNvPr id="11" name="Rectangle 10"/>
          <p:cNvSpPr/>
          <p:nvPr/>
        </p:nvSpPr>
        <p:spPr>
          <a:xfrm>
            <a:off x="10105788" y="2751305"/>
            <a:ext cx="625522" cy="32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or </a:t>
            </a:r>
            <a:endParaRPr lang="en-US" sz="2800" b="1" dirty="0">
              <a:solidFill>
                <a:schemeClr val="tx1"/>
              </a:solidFill>
            </a:endParaRPr>
          </a:p>
        </p:txBody>
      </p:sp>
    </p:spTree>
    <p:extLst>
      <p:ext uri="{BB962C8B-B14F-4D97-AF65-F5344CB8AC3E}">
        <p14:creationId xmlns:p14="http://schemas.microsoft.com/office/powerpoint/2010/main" val="1298015415"/>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0"/>
                  </p:tgtEl>
                </p:cond>
              </p:nextCondLst>
            </p:seq>
          </p:childTnLst>
        </p:cTn>
      </p:par>
    </p:tnLst>
    <p:bldLst>
      <p:bldP spid="17" grpId="0" animBg="1"/>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45929" y="2309055"/>
            <a:ext cx="10279116" cy="2308324"/>
          </a:xfrm>
          <a:prstGeom prst="rect">
            <a:avLst/>
          </a:prstGeom>
          <a:noFill/>
          <a:ln>
            <a:solidFill>
              <a:srgbClr val="002060"/>
            </a:solidFill>
          </a:ln>
        </p:spPr>
        <p:txBody>
          <a:bodyPr wrap="square" rtlCol="0">
            <a:spAutoFit/>
          </a:bodyPr>
          <a:lstStyle/>
          <a:p>
            <a:pPr algn="just"/>
            <a:r>
              <a:rPr lang="en-US" sz="2400" dirty="0" smtClean="0"/>
              <a:t>The issue of food (a)____has drawn the attention (b)____	</a:t>
            </a:r>
            <a:r>
              <a:rPr lang="en-US" sz="2400" dirty="0"/>
              <a:t> </a:t>
            </a:r>
            <a:r>
              <a:rPr lang="en-US" sz="2400" dirty="0" smtClean="0"/>
              <a:t>general people. We (c)  find any food in our country</a:t>
            </a:r>
            <a:r>
              <a:rPr lang="bn-IN" sz="2400" dirty="0" smtClean="0"/>
              <a:t> (</a:t>
            </a:r>
            <a:r>
              <a:rPr lang="en-US" sz="2400" dirty="0" smtClean="0"/>
              <a:t>d)____is not adulterated in one way (e)____</a:t>
            </a:r>
            <a:r>
              <a:rPr lang="en-US" sz="2400" dirty="0"/>
              <a:t> </a:t>
            </a:r>
            <a:r>
              <a:rPr lang="en-US" sz="2400" dirty="0" smtClean="0"/>
              <a:t> other.					present, sub-standard foods are sold in most of (g)___hotels. Very recently government has directed a mobile court to look (h)____the matter of food. They are catching dishonest hoteliers red handed (</a:t>
            </a:r>
            <a:r>
              <a:rPr lang="en-US" sz="2400" dirty="0" err="1" smtClean="0"/>
              <a:t>i</a:t>
            </a:r>
            <a:r>
              <a:rPr lang="en-US" sz="2400" dirty="0" smtClean="0"/>
              <a:t>)____using unhygienic ingredients (j)____are really harmful for human body.</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2451712292"/>
              </p:ext>
            </p:extLst>
          </p:nvPr>
        </p:nvGraphicFramePr>
        <p:xfrm>
          <a:off x="1308534" y="1118190"/>
          <a:ext cx="9553905" cy="565935"/>
        </p:xfrm>
        <a:graphic>
          <a:graphicData uri="http://schemas.openxmlformats.org/drawingml/2006/table">
            <a:tbl>
              <a:tblPr firstRow="1" bandRow="1">
                <a:tableStyleId>{5C22544A-7EE6-4342-B048-85BDC9FD1C3A}</a:tableStyleId>
              </a:tblPr>
              <a:tblGrid>
                <a:gridCol w="851340"/>
                <a:gridCol w="772510"/>
                <a:gridCol w="851338"/>
                <a:gridCol w="788276"/>
                <a:gridCol w="1371600"/>
                <a:gridCol w="1891862"/>
                <a:gridCol w="1245476"/>
                <a:gridCol w="677917"/>
                <a:gridCol w="1103586"/>
              </a:tblGrid>
              <a:tr h="565935">
                <a:tc>
                  <a:txBody>
                    <a:bodyPr/>
                    <a:lstStyle/>
                    <a:p>
                      <a:r>
                        <a:rPr lang="en-US" sz="2800" baseline="0" dirty="0" smtClean="0">
                          <a:solidFill>
                            <a:schemeClr val="tx1"/>
                          </a:solidFill>
                        </a:rPr>
                        <a:t>  of</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the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for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at</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which</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adulterate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hardly</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into</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Box 16"/>
          <p:cNvSpPr txBox="1"/>
          <p:nvPr/>
        </p:nvSpPr>
        <p:spPr>
          <a:xfrm>
            <a:off x="945929" y="5036726"/>
            <a:ext cx="10279116" cy="1200329"/>
          </a:xfrm>
          <a:prstGeom prst="rect">
            <a:avLst/>
          </a:prstGeom>
          <a:noFill/>
          <a:ln>
            <a:solidFill>
              <a:srgbClr val="002060"/>
            </a:solidFill>
          </a:ln>
        </p:spPr>
        <p:txBody>
          <a:bodyPr wrap="square" rtlCol="0">
            <a:spAutoFit/>
          </a:bodyPr>
          <a:lstStyle/>
          <a:p>
            <a:pPr algn="just"/>
            <a:r>
              <a:rPr lang="en-US" sz="2400" b="1" dirty="0"/>
              <a:t>f</a:t>
            </a:r>
            <a:r>
              <a:rPr lang="en-US" sz="2400" b="1" dirty="0" smtClean="0"/>
              <a:t>) Rule </a:t>
            </a:r>
            <a:r>
              <a:rPr lang="en-US" sz="2400" dirty="0" smtClean="0"/>
              <a:t>: Sometimes we need to use linkers in the beginning of a sentence to keep the coherence of meaning. If we add ‘</a:t>
            </a:r>
            <a:r>
              <a:rPr lang="en-US" sz="2400" b="1" dirty="0" smtClean="0"/>
              <a:t>At’ </a:t>
            </a:r>
            <a:r>
              <a:rPr lang="en-US" sz="2400" dirty="0" smtClean="0"/>
              <a:t>here, it becomes </a:t>
            </a:r>
            <a:r>
              <a:rPr lang="en-US" sz="2400" b="1" dirty="0" smtClean="0"/>
              <a:t>at present  and it’s a linking phrase.</a:t>
            </a:r>
            <a:endParaRPr lang="en-US" sz="2400" b="1" dirty="0"/>
          </a:p>
        </p:txBody>
      </p:sp>
      <p:sp>
        <p:nvSpPr>
          <p:cNvPr id="10" name="Rectangle 9"/>
          <p:cNvSpPr/>
          <p:nvPr/>
        </p:nvSpPr>
        <p:spPr>
          <a:xfrm>
            <a:off x="1082911" y="3102824"/>
            <a:ext cx="570063"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(f) </a:t>
            </a:r>
            <a:endParaRPr lang="en-US" sz="2400" b="1" dirty="0">
              <a:solidFill>
                <a:schemeClr val="tx1"/>
              </a:solidFill>
            </a:endParaRPr>
          </a:p>
        </p:txBody>
      </p:sp>
      <p:sp>
        <p:nvSpPr>
          <p:cNvPr id="11" name="Rectangle 10"/>
          <p:cNvSpPr/>
          <p:nvPr/>
        </p:nvSpPr>
        <p:spPr>
          <a:xfrm>
            <a:off x="1997412" y="3102824"/>
            <a:ext cx="625522" cy="32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At </a:t>
            </a:r>
            <a:endParaRPr lang="en-US" sz="2800" b="1" dirty="0">
              <a:solidFill>
                <a:schemeClr val="tx1"/>
              </a:solidFill>
            </a:endParaRPr>
          </a:p>
        </p:txBody>
      </p:sp>
    </p:spTree>
    <p:extLst>
      <p:ext uri="{BB962C8B-B14F-4D97-AF65-F5344CB8AC3E}">
        <p14:creationId xmlns:p14="http://schemas.microsoft.com/office/powerpoint/2010/main" val="29984169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0"/>
                  </p:tgtEl>
                </p:cond>
              </p:nextCondLst>
            </p:seq>
          </p:childTnLst>
        </p:cTn>
      </p:par>
    </p:tnLst>
    <p:bldLst>
      <p:bldP spid="17" grpId="0" animBg="1"/>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45929" y="2309055"/>
            <a:ext cx="10279116" cy="2308324"/>
          </a:xfrm>
          <a:prstGeom prst="rect">
            <a:avLst/>
          </a:prstGeom>
          <a:noFill/>
          <a:ln>
            <a:solidFill>
              <a:srgbClr val="002060"/>
            </a:solidFill>
          </a:ln>
        </p:spPr>
        <p:txBody>
          <a:bodyPr wrap="square" rtlCol="0">
            <a:spAutoFit/>
          </a:bodyPr>
          <a:lstStyle/>
          <a:p>
            <a:pPr algn="just"/>
            <a:r>
              <a:rPr lang="en-US" sz="2400" dirty="0" smtClean="0"/>
              <a:t>The issue of food (a)____has drawn the attention (b)____	</a:t>
            </a:r>
            <a:r>
              <a:rPr lang="en-US" sz="2400" dirty="0"/>
              <a:t> </a:t>
            </a:r>
            <a:r>
              <a:rPr lang="en-US" sz="2400" dirty="0" smtClean="0"/>
              <a:t>general people. We (c)  find any food in our country</a:t>
            </a:r>
            <a:r>
              <a:rPr lang="bn-IN" sz="2400" dirty="0" smtClean="0"/>
              <a:t> (</a:t>
            </a:r>
            <a:r>
              <a:rPr lang="en-US" sz="2400" dirty="0" smtClean="0"/>
              <a:t>d)____is not adulterated in one way (e)____</a:t>
            </a:r>
            <a:r>
              <a:rPr lang="en-US" sz="2400" dirty="0"/>
              <a:t> </a:t>
            </a:r>
            <a:r>
              <a:rPr lang="en-US" sz="2400" dirty="0" smtClean="0"/>
              <a:t> other.</a:t>
            </a:r>
            <a:r>
              <a:rPr lang="en-US" sz="2400" dirty="0"/>
              <a:t> </a:t>
            </a:r>
            <a:r>
              <a:rPr lang="en-US" sz="2400" dirty="0" smtClean="0"/>
              <a:t>(f)_____present, sub-standard foods are sold in most of				</a:t>
            </a:r>
            <a:r>
              <a:rPr lang="en-US" sz="2400" dirty="0"/>
              <a:t>	</a:t>
            </a:r>
            <a:r>
              <a:rPr lang="en-US" sz="2400" dirty="0" smtClean="0"/>
              <a:t>hotels. Very recently government has directed a mobile court to look (h)____the matter of food. They are catching dishonest hoteliers red handed (</a:t>
            </a:r>
            <a:r>
              <a:rPr lang="en-US" sz="2400" dirty="0" err="1" smtClean="0"/>
              <a:t>i</a:t>
            </a:r>
            <a:r>
              <a:rPr lang="en-US" sz="2400" dirty="0" smtClean="0"/>
              <a:t>)____using unhygienic ingredients (j)____are really harmful for human body.</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713036425"/>
              </p:ext>
            </p:extLst>
          </p:nvPr>
        </p:nvGraphicFramePr>
        <p:xfrm>
          <a:off x="1308534" y="1025148"/>
          <a:ext cx="9553905" cy="565935"/>
        </p:xfrm>
        <a:graphic>
          <a:graphicData uri="http://schemas.openxmlformats.org/drawingml/2006/table">
            <a:tbl>
              <a:tblPr firstRow="1" bandRow="1">
                <a:tableStyleId>{5C22544A-7EE6-4342-B048-85BDC9FD1C3A}</a:tableStyleId>
              </a:tblPr>
              <a:tblGrid>
                <a:gridCol w="851340"/>
                <a:gridCol w="772510"/>
                <a:gridCol w="851338"/>
                <a:gridCol w="788276"/>
                <a:gridCol w="1371600"/>
                <a:gridCol w="1891862"/>
                <a:gridCol w="1245476"/>
                <a:gridCol w="677917"/>
                <a:gridCol w="1103586"/>
              </a:tblGrid>
              <a:tr h="565935">
                <a:tc>
                  <a:txBody>
                    <a:bodyPr/>
                    <a:lstStyle/>
                    <a:p>
                      <a:r>
                        <a:rPr lang="en-US" sz="2800" baseline="0" dirty="0" smtClean="0">
                          <a:solidFill>
                            <a:schemeClr val="tx1"/>
                          </a:solidFill>
                        </a:rPr>
                        <a:t>  of</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the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for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at</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which</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adulterate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hardly</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into</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Box 16"/>
          <p:cNvSpPr txBox="1"/>
          <p:nvPr/>
        </p:nvSpPr>
        <p:spPr>
          <a:xfrm>
            <a:off x="945929" y="5036726"/>
            <a:ext cx="10279116" cy="1261884"/>
          </a:xfrm>
          <a:prstGeom prst="rect">
            <a:avLst/>
          </a:prstGeom>
          <a:noFill/>
          <a:ln>
            <a:solidFill>
              <a:srgbClr val="002060"/>
            </a:solidFill>
          </a:ln>
        </p:spPr>
        <p:txBody>
          <a:bodyPr wrap="square" rtlCol="0">
            <a:spAutoFit/>
          </a:bodyPr>
          <a:lstStyle/>
          <a:p>
            <a:pPr algn="just"/>
            <a:r>
              <a:rPr lang="en-US" sz="2400" b="1" dirty="0"/>
              <a:t>g</a:t>
            </a:r>
            <a:r>
              <a:rPr lang="en-US" sz="2400" b="1" dirty="0" smtClean="0"/>
              <a:t>) Rule </a:t>
            </a:r>
            <a:r>
              <a:rPr lang="en-US" sz="2400" dirty="0" smtClean="0"/>
              <a:t>: If we want to indicate any place, person or things, we need to use article, </a:t>
            </a:r>
            <a:r>
              <a:rPr lang="en-US" sz="2800" b="1" dirty="0" smtClean="0"/>
              <a:t>‘the’ . </a:t>
            </a:r>
            <a:r>
              <a:rPr lang="en-US" sz="2400" dirty="0" smtClean="0"/>
              <a:t>Here we are talking about the hotels that serve sub-standard foods.</a:t>
            </a:r>
            <a:endParaRPr lang="en-US" sz="2800" dirty="0"/>
          </a:p>
        </p:txBody>
      </p:sp>
      <p:sp>
        <p:nvSpPr>
          <p:cNvPr id="10" name="Rectangle 9"/>
          <p:cNvSpPr/>
          <p:nvPr/>
        </p:nvSpPr>
        <p:spPr>
          <a:xfrm>
            <a:off x="8011946" y="3102824"/>
            <a:ext cx="570063"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(g) </a:t>
            </a:r>
            <a:endParaRPr lang="en-US" sz="2400" b="1" dirty="0">
              <a:solidFill>
                <a:schemeClr val="tx1"/>
              </a:solidFill>
            </a:endParaRPr>
          </a:p>
        </p:txBody>
      </p:sp>
      <p:sp>
        <p:nvSpPr>
          <p:cNvPr id="11" name="Rectangle 10"/>
          <p:cNvSpPr/>
          <p:nvPr/>
        </p:nvSpPr>
        <p:spPr>
          <a:xfrm>
            <a:off x="8760338" y="3102824"/>
            <a:ext cx="762034" cy="32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the </a:t>
            </a:r>
            <a:endParaRPr lang="en-US" sz="2800" b="1" dirty="0">
              <a:solidFill>
                <a:schemeClr val="tx1"/>
              </a:solidFill>
            </a:endParaRPr>
          </a:p>
        </p:txBody>
      </p:sp>
    </p:spTree>
    <p:extLst>
      <p:ext uri="{BB962C8B-B14F-4D97-AF65-F5344CB8AC3E}">
        <p14:creationId xmlns:p14="http://schemas.microsoft.com/office/powerpoint/2010/main" val="15614678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0"/>
                  </p:tgtEl>
                </p:cond>
              </p:nextCondLst>
            </p:seq>
          </p:childTnLst>
        </p:cTn>
      </p:par>
    </p:tnLst>
    <p:bldLst>
      <p:bldP spid="17" grpId="0" animBg="1"/>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45929" y="2309055"/>
            <a:ext cx="10279116" cy="2308324"/>
          </a:xfrm>
          <a:prstGeom prst="rect">
            <a:avLst/>
          </a:prstGeom>
          <a:noFill/>
          <a:ln>
            <a:solidFill>
              <a:srgbClr val="002060"/>
            </a:solidFill>
          </a:ln>
        </p:spPr>
        <p:txBody>
          <a:bodyPr wrap="square" rtlCol="0">
            <a:spAutoFit/>
          </a:bodyPr>
          <a:lstStyle/>
          <a:p>
            <a:pPr algn="just"/>
            <a:r>
              <a:rPr lang="en-US" sz="2400" dirty="0" smtClean="0"/>
              <a:t>The issue of food (a)____has drawn the attention (b)____	</a:t>
            </a:r>
            <a:r>
              <a:rPr lang="en-US" sz="2400" dirty="0"/>
              <a:t> </a:t>
            </a:r>
            <a:r>
              <a:rPr lang="en-US" sz="2400" dirty="0" smtClean="0"/>
              <a:t>general people. We (c)  find any food in our country</a:t>
            </a:r>
            <a:r>
              <a:rPr lang="bn-IN" sz="2400" dirty="0" smtClean="0"/>
              <a:t> (</a:t>
            </a:r>
            <a:r>
              <a:rPr lang="en-US" sz="2400" dirty="0" smtClean="0"/>
              <a:t>d)____is not adulterated in one way (e)____</a:t>
            </a:r>
            <a:r>
              <a:rPr lang="en-US" sz="2400" dirty="0"/>
              <a:t> </a:t>
            </a:r>
            <a:r>
              <a:rPr lang="en-US" sz="2400" dirty="0" smtClean="0"/>
              <a:t> other.</a:t>
            </a:r>
            <a:r>
              <a:rPr lang="en-US" sz="2400" dirty="0"/>
              <a:t> </a:t>
            </a:r>
            <a:r>
              <a:rPr lang="en-US" sz="2400" dirty="0" smtClean="0"/>
              <a:t>(f)_____present, sub-standard foods are sold in most of (g)______hotels. Very recently government has directed a mobile court to look </a:t>
            </a:r>
            <a:r>
              <a:rPr lang="en-US" sz="2400" dirty="0"/>
              <a:t>	</a:t>
            </a:r>
            <a:r>
              <a:rPr lang="en-US" sz="2400" dirty="0" smtClean="0"/>
              <a:t>					the matter of food. They are catching dishonest hoteliers red handed (</a:t>
            </a:r>
            <a:r>
              <a:rPr lang="en-US" sz="2400" dirty="0" err="1" smtClean="0"/>
              <a:t>i</a:t>
            </a:r>
            <a:r>
              <a:rPr lang="en-US" sz="2400" dirty="0" smtClean="0"/>
              <a:t>)____using unhygienic ingredients (j)____are really harmful for human body.</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3751857735"/>
              </p:ext>
            </p:extLst>
          </p:nvPr>
        </p:nvGraphicFramePr>
        <p:xfrm>
          <a:off x="1308534" y="1080089"/>
          <a:ext cx="9553905" cy="565935"/>
        </p:xfrm>
        <a:graphic>
          <a:graphicData uri="http://schemas.openxmlformats.org/drawingml/2006/table">
            <a:tbl>
              <a:tblPr firstRow="1" bandRow="1">
                <a:tableStyleId>{5C22544A-7EE6-4342-B048-85BDC9FD1C3A}</a:tableStyleId>
              </a:tblPr>
              <a:tblGrid>
                <a:gridCol w="851340"/>
                <a:gridCol w="772510"/>
                <a:gridCol w="851338"/>
                <a:gridCol w="788276"/>
                <a:gridCol w="1371600"/>
                <a:gridCol w="1891862"/>
                <a:gridCol w="1245476"/>
                <a:gridCol w="677917"/>
                <a:gridCol w="1103586"/>
              </a:tblGrid>
              <a:tr h="565935">
                <a:tc>
                  <a:txBody>
                    <a:bodyPr/>
                    <a:lstStyle/>
                    <a:p>
                      <a:r>
                        <a:rPr lang="en-US" sz="2800" baseline="0" dirty="0" smtClean="0">
                          <a:solidFill>
                            <a:schemeClr val="tx1"/>
                          </a:solidFill>
                        </a:rPr>
                        <a:t>  of</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the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for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at</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which</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adulterate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hardly</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into</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Box 16"/>
          <p:cNvSpPr txBox="1"/>
          <p:nvPr/>
        </p:nvSpPr>
        <p:spPr>
          <a:xfrm>
            <a:off x="945929" y="5036726"/>
            <a:ext cx="10279116" cy="892552"/>
          </a:xfrm>
          <a:prstGeom prst="rect">
            <a:avLst/>
          </a:prstGeom>
          <a:noFill/>
          <a:ln>
            <a:solidFill>
              <a:srgbClr val="002060"/>
            </a:solidFill>
          </a:ln>
        </p:spPr>
        <p:txBody>
          <a:bodyPr wrap="square" rtlCol="0">
            <a:spAutoFit/>
          </a:bodyPr>
          <a:lstStyle/>
          <a:p>
            <a:pPr algn="just"/>
            <a:r>
              <a:rPr lang="en-US" sz="2400" b="1" dirty="0"/>
              <a:t>h</a:t>
            </a:r>
            <a:r>
              <a:rPr lang="en-US" sz="2400" b="1" dirty="0" smtClean="0"/>
              <a:t>) Rule </a:t>
            </a:r>
            <a:r>
              <a:rPr lang="en-US" sz="2400" dirty="0" smtClean="0"/>
              <a:t>: Here the act of mobile court is to inspect the substandard food items. </a:t>
            </a:r>
            <a:r>
              <a:rPr lang="en-US" sz="2400" b="1" dirty="0" smtClean="0"/>
              <a:t>‘Look into’</a:t>
            </a:r>
            <a:r>
              <a:rPr lang="en-US" sz="2400" dirty="0" smtClean="0"/>
              <a:t> is a phrase verb. So we need to use</a:t>
            </a:r>
            <a:r>
              <a:rPr lang="en-US" sz="2800" b="1" dirty="0" smtClean="0"/>
              <a:t> into</a:t>
            </a:r>
            <a:r>
              <a:rPr lang="en-US" sz="2400" dirty="0" smtClean="0"/>
              <a:t> in this gap.</a:t>
            </a:r>
            <a:endParaRPr lang="en-US" sz="2800" dirty="0"/>
          </a:p>
        </p:txBody>
      </p:sp>
      <p:sp>
        <p:nvSpPr>
          <p:cNvPr id="10" name="Rectangle 9"/>
          <p:cNvSpPr/>
          <p:nvPr/>
        </p:nvSpPr>
        <p:spPr>
          <a:xfrm>
            <a:off x="8129797" y="3463217"/>
            <a:ext cx="570063"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(h) </a:t>
            </a:r>
            <a:endParaRPr lang="en-US" sz="2400" b="1" dirty="0">
              <a:solidFill>
                <a:schemeClr val="tx1"/>
              </a:solidFill>
            </a:endParaRPr>
          </a:p>
        </p:txBody>
      </p:sp>
      <p:sp>
        <p:nvSpPr>
          <p:cNvPr id="11" name="Rectangle 10"/>
          <p:cNvSpPr/>
          <p:nvPr/>
        </p:nvSpPr>
        <p:spPr>
          <a:xfrm>
            <a:off x="8943242" y="3463217"/>
            <a:ext cx="995190"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into </a:t>
            </a:r>
            <a:endParaRPr lang="en-US" sz="2800" b="1" dirty="0">
              <a:solidFill>
                <a:schemeClr val="tx1"/>
              </a:solidFill>
            </a:endParaRPr>
          </a:p>
        </p:txBody>
      </p:sp>
    </p:spTree>
    <p:extLst>
      <p:ext uri="{BB962C8B-B14F-4D97-AF65-F5344CB8AC3E}">
        <p14:creationId xmlns:p14="http://schemas.microsoft.com/office/powerpoint/2010/main" val="330380177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0"/>
                  </p:tgtEl>
                </p:cond>
              </p:nextCondLst>
            </p:seq>
          </p:childTnLst>
        </p:cTn>
      </p:par>
    </p:tnLst>
    <p:bldLst>
      <p:bldP spid="17" grpId="0" animBg="1"/>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45929" y="2309055"/>
            <a:ext cx="10279116" cy="2308324"/>
          </a:xfrm>
          <a:prstGeom prst="rect">
            <a:avLst/>
          </a:prstGeom>
          <a:noFill/>
          <a:ln>
            <a:solidFill>
              <a:srgbClr val="002060"/>
            </a:solidFill>
          </a:ln>
        </p:spPr>
        <p:txBody>
          <a:bodyPr wrap="square" rtlCol="0">
            <a:spAutoFit/>
          </a:bodyPr>
          <a:lstStyle/>
          <a:p>
            <a:pPr algn="just"/>
            <a:r>
              <a:rPr lang="en-US" sz="2400" dirty="0" smtClean="0"/>
              <a:t>The issue of food (a)____has drawn the attention (b)____	</a:t>
            </a:r>
            <a:r>
              <a:rPr lang="en-US" sz="2400" dirty="0"/>
              <a:t> </a:t>
            </a:r>
            <a:r>
              <a:rPr lang="en-US" sz="2400" dirty="0" smtClean="0"/>
              <a:t>general people. We (c)  find any food in our country</a:t>
            </a:r>
            <a:r>
              <a:rPr lang="bn-IN" sz="2400" dirty="0" smtClean="0"/>
              <a:t> (</a:t>
            </a:r>
            <a:r>
              <a:rPr lang="en-US" sz="2400" dirty="0" smtClean="0"/>
              <a:t>d)____is not adulterated in one way (e)____</a:t>
            </a:r>
            <a:r>
              <a:rPr lang="en-US" sz="2400" dirty="0"/>
              <a:t> </a:t>
            </a:r>
            <a:r>
              <a:rPr lang="en-US" sz="2400" dirty="0" smtClean="0"/>
              <a:t> other.</a:t>
            </a:r>
            <a:r>
              <a:rPr lang="en-US" sz="2400" dirty="0"/>
              <a:t> </a:t>
            </a:r>
            <a:r>
              <a:rPr lang="en-US" sz="2400" dirty="0" smtClean="0"/>
              <a:t>(f)_____present, sub-standard foods are sold in most of (g)______hotels. Very recently government has directed a mobile court to look (h)____the matter of food. They are catching dishonest hoteliers red handed					using unhygienic ingredients (j)____are really harmful for human body.</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1069079234"/>
              </p:ext>
            </p:extLst>
          </p:nvPr>
        </p:nvGraphicFramePr>
        <p:xfrm>
          <a:off x="1308534" y="1025148"/>
          <a:ext cx="9553905" cy="565935"/>
        </p:xfrm>
        <a:graphic>
          <a:graphicData uri="http://schemas.openxmlformats.org/drawingml/2006/table">
            <a:tbl>
              <a:tblPr firstRow="1" bandRow="1">
                <a:tableStyleId>{5C22544A-7EE6-4342-B048-85BDC9FD1C3A}</a:tableStyleId>
              </a:tblPr>
              <a:tblGrid>
                <a:gridCol w="851340"/>
                <a:gridCol w="772510"/>
                <a:gridCol w="851338"/>
                <a:gridCol w="788276"/>
                <a:gridCol w="1371600"/>
                <a:gridCol w="1891862"/>
                <a:gridCol w="1245476"/>
                <a:gridCol w="677917"/>
                <a:gridCol w="1103586"/>
              </a:tblGrid>
              <a:tr h="565935">
                <a:tc>
                  <a:txBody>
                    <a:bodyPr/>
                    <a:lstStyle/>
                    <a:p>
                      <a:r>
                        <a:rPr lang="en-US" sz="2800" baseline="0" dirty="0" smtClean="0">
                          <a:solidFill>
                            <a:schemeClr val="tx1"/>
                          </a:solidFill>
                        </a:rPr>
                        <a:t>  of</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the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for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at</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which</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adulterate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hardly</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into</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Box 16"/>
          <p:cNvSpPr txBox="1"/>
          <p:nvPr/>
        </p:nvSpPr>
        <p:spPr>
          <a:xfrm>
            <a:off x="945929" y="5036726"/>
            <a:ext cx="10279116" cy="1261884"/>
          </a:xfrm>
          <a:prstGeom prst="rect">
            <a:avLst/>
          </a:prstGeom>
          <a:noFill/>
          <a:ln>
            <a:solidFill>
              <a:srgbClr val="002060"/>
            </a:solidFill>
          </a:ln>
        </p:spPr>
        <p:txBody>
          <a:bodyPr wrap="square" rtlCol="0">
            <a:spAutoFit/>
          </a:bodyPr>
          <a:lstStyle/>
          <a:p>
            <a:pPr algn="just"/>
            <a:r>
              <a:rPr lang="en-US" sz="2400" b="1" dirty="0"/>
              <a:t>i</a:t>
            </a:r>
            <a:r>
              <a:rPr lang="en-US" sz="2400" b="1" dirty="0" smtClean="0"/>
              <a:t>) Rule </a:t>
            </a:r>
            <a:r>
              <a:rPr lang="en-US" sz="2400" dirty="0" smtClean="0"/>
              <a:t>: To show any reason we use preposition for before a noun/gerund/pronoun. Here we need</a:t>
            </a:r>
            <a:r>
              <a:rPr lang="en-US" sz="2400" b="1" dirty="0" smtClean="0"/>
              <a:t> </a:t>
            </a:r>
            <a:r>
              <a:rPr lang="en-US" sz="2800" b="1" dirty="0" smtClean="0"/>
              <a:t>‘for’ </a:t>
            </a:r>
            <a:r>
              <a:rPr lang="en-US" sz="2400" dirty="0" smtClean="0"/>
              <a:t>to mean the reason of catching the dishonest hoteliers.</a:t>
            </a:r>
            <a:endParaRPr lang="en-US" sz="2800" dirty="0"/>
          </a:p>
        </p:txBody>
      </p:sp>
      <p:sp>
        <p:nvSpPr>
          <p:cNvPr id="10" name="Rectangle 9"/>
          <p:cNvSpPr/>
          <p:nvPr/>
        </p:nvSpPr>
        <p:spPr>
          <a:xfrm>
            <a:off x="7910329" y="3860326"/>
            <a:ext cx="570063" cy="326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err="1" smtClean="0">
                <a:solidFill>
                  <a:schemeClr val="tx1"/>
                </a:solidFill>
              </a:rPr>
              <a:t>i</a:t>
            </a:r>
            <a:r>
              <a:rPr lang="en-US" sz="2400" b="1" dirty="0" smtClean="0">
                <a:solidFill>
                  <a:schemeClr val="tx1"/>
                </a:solidFill>
              </a:rPr>
              <a:t>) </a:t>
            </a:r>
            <a:endParaRPr lang="en-US" sz="2400" b="1" dirty="0">
              <a:solidFill>
                <a:schemeClr val="tx1"/>
              </a:solidFill>
            </a:endParaRPr>
          </a:p>
        </p:txBody>
      </p:sp>
      <p:sp>
        <p:nvSpPr>
          <p:cNvPr id="11" name="Rectangle 10"/>
          <p:cNvSpPr/>
          <p:nvPr/>
        </p:nvSpPr>
        <p:spPr>
          <a:xfrm>
            <a:off x="8712459" y="3860327"/>
            <a:ext cx="902526" cy="32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for </a:t>
            </a:r>
            <a:endParaRPr lang="en-US" sz="2800" b="1" dirty="0">
              <a:solidFill>
                <a:schemeClr val="tx1"/>
              </a:solidFill>
            </a:endParaRPr>
          </a:p>
        </p:txBody>
      </p:sp>
    </p:spTree>
    <p:extLst>
      <p:ext uri="{BB962C8B-B14F-4D97-AF65-F5344CB8AC3E}">
        <p14:creationId xmlns:p14="http://schemas.microsoft.com/office/powerpoint/2010/main" val="185294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0"/>
                  </p:tgtEl>
                </p:cond>
              </p:nextCondLst>
            </p:seq>
          </p:childTnLst>
        </p:cTn>
      </p:par>
    </p:tnLst>
    <p:bldLst>
      <p:bldP spid="17" grpId="0" animBg="1"/>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45929" y="2309055"/>
            <a:ext cx="10279116" cy="2308324"/>
          </a:xfrm>
          <a:prstGeom prst="rect">
            <a:avLst/>
          </a:prstGeom>
          <a:noFill/>
          <a:ln>
            <a:solidFill>
              <a:srgbClr val="002060"/>
            </a:solidFill>
          </a:ln>
        </p:spPr>
        <p:txBody>
          <a:bodyPr wrap="square" rtlCol="0">
            <a:spAutoFit/>
          </a:bodyPr>
          <a:lstStyle/>
          <a:p>
            <a:pPr algn="just"/>
            <a:r>
              <a:rPr lang="en-US" sz="2400" dirty="0" smtClean="0"/>
              <a:t>The issue of food (a)____has drawn the attention (b)____	</a:t>
            </a:r>
            <a:r>
              <a:rPr lang="en-US" sz="2400" dirty="0"/>
              <a:t> </a:t>
            </a:r>
            <a:r>
              <a:rPr lang="en-US" sz="2400" dirty="0" smtClean="0"/>
              <a:t>general people. We (c)  find any food in our country</a:t>
            </a:r>
            <a:r>
              <a:rPr lang="bn-IN" sz="2400" dirty="0" smtClean="0"/>
              <a:t> (</a:t>
            </a:r>
            <a:r>
              <a:rPr lang="en-US" sz="2400" dirty="0" smtClean="0"/>
              <a:t>d)____is not adulterated in one way (e)____</a:t>
            </a:r>
            <a:r>
              <a:rPr lang="en-US" sz="2400" dirty="0"/>
              <a:t> </a:t>
            </a:r>
            <a:r>
              <a:rPr lang="en-US" sz="2400" dirty="0" smtClean="0"/>
              <a:t> other.</a:t>
            </a:r>
            <a:r>
              <a:rPr lang="en-US" sz="2400" dirty="0"/>
              <a:t> </a:t>
            </a:r>
            <a:r>
              <a:rPr lang="en-US" sz="2400" dirty="0" smtClean="0"/>
              <a:t>(f)_____present, sub-standard foods are sold in most of (g)______hotels. Very recently government has directed a mobile court to look (h)____the matter of food. They are catching dishonest hoteliers red handed</a:t>
            </a:r>
            <a:r>
              <a:rPr lang="en-US" sz="2400" dirty="0"/>
              <a:t> </a:t>
            </a:r>
            <a:r>
              <a:rPr lang="en-US" sz="2400" dirty="0" smtClean="0"/>
              <a:t>(</a:t>
            </a:r>
            <a:r>
              <a:rPr lang="en-US" sz="2400" dirty="0" err="1" smtClean="0"/>
              <a:t>i</a:t>
            </a:r>
            <a:r>
              <a:rPr lang="en-US" sz="2400" dirty="0" smtClean="0"/>
              <a:t>)____using unhygienic ingredients </a:t>
            </a:r>
            <a:r>
              <a:rPr lang="en-US" sz="2400" dirty="0"/>
              <a:t>	</a:t>
            </a:r>
            <a:r>
              <a:rPr lang="en-US" sz="2400" dirty="0" smtClean="0"/>
              <a:t>			</a:t>
            </a:r>
            <a:r>
              <a:rPr lang="en-US" sz="2400" dirty="0"/>
              <a:t>	</a:t>
            </a:r>
            <a:r>
              <a:rPr lang="en-US" sz="2400" dirty="0" smtClean="0"/>
              <a:t>are really harmful for human body.</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1193029591"/>
              </p:ext>
            </p:extLst>
          </p:nvPr>
        </p:nvGraphicFramePr>
        <p:xfrm>
          <a:off x="1308534" y="1061796"/>
          <a:ext cx="9553905" cy="565935"/>
        </p:xfrm>
        <a:graphic>
          <a:graphicData uri="http://schemas.openxmlformats.org/drawingml/2006/table">
            <a:tbl>
              <a:tblPr firstRow="1" bandRow="1">
                <a:tableStyleId>{5C22544A-7EE6-4342-B048-85BDC9FD1C3A}</a:tableStyleId>
              </a:tblPr>
              <a:tblGrid>
                <a:gridCol w="851340"/>
                <a:gridCol w="772510"/>
                <a:gridCol w="851338"/>
                <a:gridCol w="788276"/>
                <a:gridCol w="1371600"/>
                <a:gridCol w="1891862"/>
                <a:gridCol w="1245476"/>
                <a:gridCol w="677917"/>
                <a:gridCol w="1103586"/>
              </a:tblGrid>
              <a:tr h="565935">
                <a:tc>
                  <a:txBody>
                    <a:bodyPr/>
                    <a:lstStyle/>
                    <a:p>
                      <a:r>
                        <a:rPr lang="en-US" sz="2800" baseline="0" dirty="0" smtClean="0">
                          <a:solidFill>
                            <a:schemeClr val="tx1"/>
                          </a:solidFill>
                        </a:rPr>
                        <a:t>  of</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the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for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at</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which</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adulterate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hardly</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or</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into</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Box 16"/>
          <p:cNvSpPr txBox="1"/>
          <p:nvPr/>
        </p:nvSpPr>
        <p:spPr>
          <a:xfrm>
            <a:off x="945929" y="5036726"/>
            <a:ext cx="10279116" cy="1261884"/>
          </a:xfrm>
          <a:prstGeom prst="rect">
            <a:avLst/>
          </a:prstGeom>
          <a:noFill/>
          <a:ln>
            <a:solidFill>
              <a:srgbClr val="002060"/>
            </a:solidFill>
          </a:ln>
        </p:spPr>
        <p:txBody>
          <a:bodyPr wrap="square" rtlCol="0">
            <a:spAutoFit/>
          </a:bodyPr>
          <a:lstStyle/>
          <a:p>
            <a:pPr algn="just"/>
            <a:r>
              <a:rPr lang="en-US" sz="2400" b="1" dirty="0"/>
              <a:t>j</a:t>
            </a:r>
            <a:r>
              <a:rPr lang="en-US" sz="2400" b="1" dirty="0" smtClean="0"/>
              <a:t>) Rule </a:t>
            </a:r>
            <a:r>
              <a:rPr lang="en-US" sz="2400" dirty="0"/>
              <a:t>: The word that joins the principal clause and the subordinate clause is called subordinating conjunction. Here the </a:t>
            </a:r>
            <a:r>
              <a:rPr lang="en-US" sz="2800" b="1" dirty="0"/>
              <a:t>‘Which’ </a:t>
            </a:r>
            <a:r>
              <a:rPr lang="en-US" sz="2400" dirty="0"/>
              <a:t>works a subordinating conjunction.</a:t>
            </a:r>
          </a:p>
        </p:txBody>
      </p:sp>
      <p:sp>
        <p:nvSpPr>
          <p:cNvPr id="10" name="Rectangle 9"/>
          <p:cNvSpPr/>
          <p:nvPr/>
        </p:nvSpPr>
        <p:spPr>
          <a:xfrm>
            <a:off x="2447794" y="4237639"/>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err="1" smtClean="0">
                <a:solidFill>
                  <a:schemeClr val="tx1"/>
                </a:solidFill>
              </a:rPr>
              <a:t>i</a:t>
            </a:r>
            <a:r>
              <a:rPr lang="en-US" sz="2400" b="1" dirty="0" smtClean="0">
                <a:solidFill>
                  <a:schemeClr val="tx1"/>
                </a:solidFill>
              </a:rPr>
              <a:t>) </a:t>
            </a:r>
            <a:endParaRPr lang="en-US" sz="2400" b="1" dirty="0">
              <a:solidFill>
                <a:schemeClr val="tx1"/>
              </a:solidFill>
            </a:endParaRPr>
          </a:p>
        </p:txBody>
      </p:sp>
      <p:sp>
        <p:nvSpPr>
          <p:cNvPr id="11" name="Rectangle 10"/>
          <p:cNvSpPr/>
          <p:nvPr/>
        </p:nvSpPr>
        <p:spPr>
          <a:xfrm>
            <a:off x="3123428" y="4237639"/>
            <a:ext cx="1130980" cy="32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which</a:t>
            </a:r>
            <a:endParaRPr lang="en-US" sz="2800" b="1" dirty="0">
              <a:solidFill>
                <a:schemeClr val="tx1"/>
              </a:solidFill>
            </a:endParaRPr>
          </a:p>
        </p:txBody>
      </p:sp>
    </p:spTree>
    <p:extLst>
      <p:ext uri="{BB962C8B-B14F-4D97-AF65-F5344CB8AC3E}">
        <p14:creationId xmlns:p14="http://schemas.microsoft.com/office/powerpoint/2010/main" val="19459786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0"/>
                  </p:tgtEl>
                </p:cond>
              </p:nextCondLst>
            </p:seq>
          </p:childTnLst>
        </p:cTn>
      </p:par>
    </p:tnLst>
    <p:bldLst>
      <p:bldP spid="17" grpId="0" animBg="1"/>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3" name="TextBox 2"/>
          <p:cNvSpPr txBox="1"/>
          <p:nvPr/>
        </p:nvSpPr>
        <p:spPr>
          <a:xfrm>
            <a:off x="963046" y="4092308"/>
            <a:ext cx="10279116" cy="1938992"/>
          </a:xfrm>
          <a:prstGeom prst="rect">
            <a:avLst/>
          </a:prstGeom>
          <a:noFill/>
          <a:ln>
            <a:solidFill>
              <a:srgbClr val="002060"/>
            </a:solidFill>
          </a:ln>
        </p:spPr>
        <p:txBody>
          <a:bodyPr wrap="square" rtlCol="0">
            <a:spAutoFit/>
          </a:bodyPr>
          <a:lstStyle/>
          <a:p>
            <a:pPr algn="just"/>
            <a:r>
              <a:rPr lang="en-US" sz="2400" dirty="0" smtClean="0"/>
              <a:t>Morning walk is an exercise						for the people of all					. It gives us 							benefits.					people who wake up					and go out for			</a:t>
            </a:r>
            <a:r>
              <a:rPr lang="en-US" sz="2400" dirty="0"/>
              <a:t>	</a:t>
            </a:r>
            <a:r>
              <a:rPr lang="en-US" sz="2400" dirty="0" smtClean="0"/>
              <a:t>walk, can enjoy 					morning air. 						</a:t>
            </a:r>
            <a:r>
              <a:rPr lang="en-US" sz="2400" dirty="0"/>
              <a:t>	</a:t>
            </a:r>
            <a:r>
              <a:rPr lang="en-US" sz="2400" dirty="0" smtClean="0"/>
              <a:t>these exercise helps	them  					good health. Again, they can 					a good start of their work.</a:t>
            </a:r>
            <a:endParaRPr lang="en-US" sz="2400" dirty="0"/>
          </a:p>
        </p:txBody>
      </p:sp>
      <p:graphicFrame>
        <p:nvGraphicFramePr>
          <p:cNvPr id="15" name="Table 14"/>
          <p:cNvGraphicFramePr>
            <a:graphicFrameLocks noGrp="1"/>
          </p:cNvGraphicFramePr>
          <p:nvPr>
            <p:extLst>
              <p:ext uri="{D42A27DB-BD31-4B8C-83A1-F6EECF244321}">
                <p14:modId xmlns:p14="http://schemas.microsoft.com/office/powerpoint/2010/main" val="2518461567"/>
              </p:ext>
            </p:extLst>
          </p:nvPr>
        </p:nvGraphicFramePr>
        <p:xfrm>
          <a:off x="963048" y="2991869"/>
          <a:ext cx="10279114" cy="565935"/>
        </p:xfrm>
        <a:graphic>
          <a:graphicData uri="http://schemas.openxmlformats.org/drawingml/2006/table">
            <a:tbl>
              <a:tblPr firstRow="1" bandRow="1">
                <a:tableStyleId>{5C22544A-7EE6-4342-B048-85BDC9FD1C3A}</a:tableStyleId>
              </a:tblPr>
              <a:tblGrid>
                <a:gridCol w="1481960"/>
                <a:gridCol w="835572"/>
                <a:gridCol w="409904"/>
                <a:gridCol w="677917"/>
                <a:gridCol w="1213945"/>
                <a:gridCol w="1466193"/>
                <a:gridCol w="1403131"/>
                <a:gridCol w="914400"/>
                <a:gridCol w="1008993"/>
                <a:gridCol w="867099"/>
              </a:tblGrid>
              <a:tr h="565935">
                <a:tc>
                  <a:txBody>
                    <a:bodyPr/>
                    <a:lstStyle/>
                    <a:p>
                      <a:r>
                        <a:rPr lang="en-US" sz="2400" dirty="0" smtClean="0">
                          <a:solidFill>
                            <a:schemeClr val="tx1"/>
                          </a:solidFill>
                        </a:rPr>
                        <a:t>numerous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early</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a</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the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suitable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moreover</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maintain</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make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fresh</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ages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0" name="TextBox 19"/>
          <p:cNvSpPr txBox="1"/>
          <p:nvPr/>
        </p:nvSpPr>
        <p:spPr>
          <a:xfrm>
            <a:off x="945932" y="1422154"/>
            <a:ext cx="10279116" cy="1384995"/>
          </a:xfrm>
          <a:prstGeom prst="rect">
            <a:avLst/>
          </a:prstGeom>
          <a:noFill/>
          <a:ln>
            <a:solidFill>
              <a:srgbClr val="002060"/>
            </a:solidFill>
          </a:ln>
        </p:spPr>
        <p:txBody>
          <a:bodyPr wrap="square" rtlCol="0">
            <a:spAutoFit/>
          </a:bodyPr>
          <a:lstStyle/>
          <a:p>
            <a:pPr algn="just"/>
            <a:r>
              <a:rPr lang="en-US" sz="2800" b="1" dirty="0" smtClean="0"/>
              <a:t>Fill in the blanks with words from the box. You may need to change the forms of some of the words. You may need to use one word more than once.</a:t>
            </a:r>
            <a:endParaRPr lang="en-US" sz="2800" b="1" dirty="0"/>
          </a:p>
        </p:txBody>
      </p:sp>
      <p:sp>
        <p:nvSpPr>
          <p:cNvPr id="10" name="Rectangle 9"/>
          <p:cNvSpPr/>
          <p:nvPr/>
        </p:nvSpPr>
        <p:spPr>
          <a:xfrm>
            <a:off x="4519714" y="4119528"/>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a:solidFill>
                  <a:schemeClr val="tx1"/>
                </a:solidFill>
              </a:rPr>
              <a:t>a</a:t>
            </a:r>
            <a:r>
              <a:rPr lang="en-US" sz="2400" b="1" dirty="0" smtClean="0">
                <a:solidFill>
                  <a:schemeClr val="tx1"/>
                </a:solidFill>
              </a:rPr>
              <a:t>) </a:t>
            </a:r>
            <a:endParaRPr lang="en-US" sz="2400" b="1" dirty="0">
              <a:solidFill>
                <a:schemeClr val="tx1"/>
              </a:solidFill>
            </a:endParaRPr>
          </a:p>
        </p:txBody>
      </p:sp>
      <p:sp>
        <p:nvSpPr>
          <p:cNvPr id="11" name="Rectangle 10"/>
          <p:cNvSpPr/>
          <p:nvPr/>
        </p:nvSpPr>
        <p:spPr>
          <a:xfrm>
            <a:off x="5215469" y="4156881"/>
            <a:ext cx="1519210"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suitable</a:t>
            </a:r>
            <a:endParaRPr lang="en-US" sz="2800" b="1" dirty="0">
              <a:solidFill>
                <a:schemeClr val="tx1"/>
              </a:solidFill>
            </a:endParaRPr>
          </a:p>
        </p:txBody>
      </p:sp>
      <p:sp>
        <p:nvSpPr>
          <p:cNvPr id="12" name="Rectangle 11"/>
          <p:cNvSpPr/>
          <p:nvPr/>
        </p:nvSpPr>
        <p:spPr>
          <a:xfrm>
            <a:off x="9424067" y="4163954"/>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a:solidFill>
                  <a:schemeClr val="tx1"/>
                </a:solidFill>
              </a:rPr>
              <a:t>b</a:t>
            </a:r>
            <a:r>
              <a:rPr lang="en-US" sz="2400" b="1" dirty="0" smtClean="0">
                <a:solidFill>
                  <a:schemeClr val="tx1"/>
                </a:solidFill>
              </a:rPr>
              <a:t>) </a:t>
            </a:r>
            <a:endParaRPr lang="en-US" sz="2400" b="1" dirty="0">
              <a:solidFill>
                <a:schemeClr val="tx1"/>
              </a:solidFill>
            </a:endParaRPr>
          </a:p>
        </p:txBody>
      </p:sp>
      <p:sp>
        <p:nvSpPr>
          <p:cNvPr id="13" name="Rectangle 12"/>
          <p:cNvSpPr/>
          <p:nvPr/>
        </p:nvSpPr>
        <p:spPr>
          <a:xfrm>
            <a:off x="10172010" y="4183030"/>
            <a:ext cx="968888" cy="3273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ages</a:t>
            </a:r>
            <a:endParaRPr lang="en-US" sz="2800" b="1" dirty="0">
              <a:solidFill>
                <a:schemeClr val="tx1"/>
              </a:solidFill>
            </a:endParaRPr>
          </a:p>
        </p:txBody>
      </p:sp>
      <p:sp>
        <p:nvSpPr>
          <p:cNvPr id="14" name="Rectangle 13"/>
          <p:cNvSpPr/>
          <p:nvPr/>
        </p:nvSpPr>
        <p:spPr>
          <a:xfrm>
            <a:off x="3754199" y="4510413"/>
            <a:ext cx="1747280" cy="3225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numerous</a:t>
            </a:r>
            <a:endParaRPr lang="en-US" sz="2800" b="1" dirty="0">
              <a:solidFill>
                <a:schemeClr val="tx1"/>
              </a:solidFill>
            </a:endParaRPr>
          </a:p>
        </p:txBody>
      </p:sp>
      <p:sp>
        <p:nvSpPr>
          <p:cNvPr id="16" name="Rectangle 15"/>
          <p:cNvSpPr/>
          <p:nvPr/>
        </p:nvSpPr>
        <p:spPr>
          <a:xfrm>
            <a:off x="2920464" y="4495027"/>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a:solidFill>
                  <a:schemeClr val="tx1"/>
                </a:solidFill>
              </a:rPr>
              <a:t>c</a:t>
            </a:r>
            <a:r>
              <a:rPr lang="en-US" sz="2400" b="1" dirty="0" smtClean="0">
                <a:solidFill>
                  <a:schemeClr val="tx1"/>
                </a:solidFill>
              </a:rPr>
              <a:t>) </a:t>
            </a:r>
            <a:endParaRPr lang="en-US" sz="2400" b="1" dirty="0">
              <a:solidFill>
                <a:schemeClr val="tx1"/>
              </a:solidFill>
            </a:endParaRPr>
          </a:p>
        </p:txBody>
      </p:sp>
      <p:sp>
        <p:nvSpPr>
          <p:cNvPr id="18" name="Rectangle 17"/>
          <p:cNvSpPr/>
          <p:nvPr/>
        </p:nvSpPr>
        <p:spPr>
          <a:xfrm>
            <a:off x="6734679" y="4539302"/>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a:solidFill>
                  <a:schemeClr val="tx1"/>
                </a:solidFill>
              </a:rPr>
              <a:t>d</a:t>
            </a:r>
            <a:r>
              <a:rPr lang="en-US" sz="2400" b="1" dirty="0" smtClean="0">
                <a:solidFill>
                  <a:schemeClr val="tx1"/>
                </a:solidFill>
              </a:rPr>
              <a:t>) </a:t>
            </a:r>
            <a:endParaRPr lang="en-US" sz="2400" b="1" dirty="0">
              <a:solidFill>
                <a:schemeClr val="tx1"/>
              </a:solidFill>
            </a:endParaRPr>
          </a:p>
        </p:txBody>
      </p:sp>
      <p:sp>
        <p:nvSpPr>
          <p:cNvPr id="19" name="Rectangle 18"/>
          <p:cNvSpPr/>
          <p:nvPr/>
        </p:nvSpPr>
        <p:spPr>
          <a:xfrm>
            <a:off x="7477326" y="4542728"/>
            <a:ext cx="883736" cy="339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the</a:t>
            </a:r>
            <a:endParaRPr lang="en-US" sz="2800" b="1" dirty="0">
              <a:solidFill>
                <a:schemeClr val="tx1"/>
              </a:solidFill>
            </a:endParaRPr>
          </a:p>
        </p:txBody>
      </p:sp>
      <p:sp>
        <p:nvSpPr>
          <p:cNvPr id="21" name="Rectangle 20"/>
          <p:cNvSpPr/>
          <p:nvPr/>
        </p:nvSpPr>
        <p:spPr>
          <a:xfrm>
            <a:off x="1707707" y="4906740"/>
            <a:ext cx="1130980" cy="32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early</a:t>
            </a:r>
            <a:endParaRPr lang="en-US" sz="2800" b="1" dirty="0">
              <a:solidFill>
                <a:schemeClr val="tx1"/>
              </a:solidFill>
            </a:endParaRPr>
          </a:p>
        </p:txBody>
      </p:sp>
      <p:sp>
        <p:nvSpPr>
          <p:cNvPr id="22" name="Rectangle 21"/>
          <p:cNvSpPr/>
          <p:nvPr/>
        </p:nvSpPr>
        <p:spPr>
          <a:xfrm>
            <a:off x="1003029" y="4906740"/>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a:solidFill>
                  <a:schemeClr val="tx1"/>
                </a:solidFill>
              </a:rPr>
              <a:t>e</a:t>
            </a:r>
            <a:r>
              <a:rPr lang="en-US" sz="2400" b="1" dirty="0" smtClean="0">
                <a:solidFill>
                  <a:schemeClr val="tx1"/>
                </a:solidFill>
              </a:rPr>
              <a:t>) </a:t>
            </a:r>
            <a:endParaRPr lang="en-US" sz="2400" b="1" dirty="0">
              <a:solidFill>
                <a:schemeClr val="tx1"/>
              </a:solidFill>
            </a:endParaRPr>
          </a:p>
        </p:txBody>
      </p:sp>
      <p:sp>
        <p:nvSpPr>
          <p:cNvPr id="23" name="Rectangle 22"/>
          <p:cNvSpPr/>
          <p:nvPr/>
        </p:nvSpPr>
        <p:spPr>
          <a:xfrm>
            <a:off x="4958474" y="4864466"/>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a:solidFill>
                  <a:schemeClr val="tx1"/>
                </a:solidFill>
              </a:rPr>
              <a:t>f</a:t>
            </a:r>
            <a:r>
              <a:rPr lang="en-US" sz="2400" b="1" dirty="0" smtClean="0">
                <a:solidFill>
                  <a:schemeClr val="tx1"/>
                </a:solidFill>
              </a:rPr>
              <a:t>) </a:t>
            </a:r>
            <a:endParaRPr lang="en-US" sz="2400" b="1" dirty="0">
              <a:solidFill>
                <a:schemeClr val="tx1"/>
              </a:solidFill>
            </a:endParaRPr>
          </a:p>
        </p:txBody>
      </p:sp>
      <p:sp>
        <p:nvSpPr>
          <p:cNvPr id="24" name="Rectangle 23"/>
          <p:cNvSpPr/>
          <p:nvPr/>
        </p:nvSpPr>
        <p:spPr>
          <a:xfrm>
            <a:off x="5694746" y="4906740"/>
            <a:ext cx="624490" cy="32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a</a:t>
            </a:r>
          </a:p>
        </p:txBody>
      </p:sp>
      <p:sp>
        <p:nvSpPr>
          <p:cNvPr id="26" name="Rectangle 25"/>
          <p:cNvSpPr/>
          <p:nvPr/>
        </p:nvSpPr>
        <p:spPr>
          <a:xfrm>
            <a:off x="9528940" y="4882688"/>
            <a:ext cx="1130980" cy="32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fresh</a:t>
            </a:r>
            <a:endParaRPr lang="en-US" sz="2800" b="1" dirty="0">
              <a:solidFill>
                <a:schemeClr val="tx1"/>
              </a:solidFill>
            </a:endParaRPr>
          </a:p>
        </p:txBody>
      </p:sp>
      <p:sp>
        <p:nvSpPr>
          <p:cNvPr id="27" name="Rectangle 26"/>
          <p:cNvSpPr/>
          <p:nvPr/>
        </p:nvSpPr>
        <p:spPr>
          <a:xfrm>
            <a:off x="9569633" y="5275859"/>
            <a:ext cx="1571266" cy="313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maintain</a:t>
            </a:r>
            <a:endParaRPr lang="en-US" sz="2800" b="1" dirty="0">
              <a:solidFill>
                <a:schemeClr val="tx1"/>
              </a:solidFill>
            </a:endParaRPr>
          </a:p>
        </p:txBody>
      </p:sp>
      <p:sp>
        <p:nvSpPr>
          <p:cNvPr id="28" name="Rectangle 27"/>
          <p:cNvSpPr/>
          <p:nvPr/>
        </p:nvSpPr>
        <p:spPr>
          <a:xfrm>
            <a:off x="3736855" y="5218724"/>
            <a:ext cx="1805835" cy="352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Moreover</a:t>
            </a:r>
            <a:endParaRPr lang="en-US" sz="2800" b="1" dirty="0">
              <a:solidFill>
                <a:schemeClr val="tx1"/>
              </a:solidFill>
            </a:endParaRPr>
          </a:p>
        </p:txBody>
      </p:sp>
      <p:sp>
        <p:nvSpPr>
          <p:cNvPr id="29" name="Rectangle 28"/>
          <p:cNvSpPr/>
          <p:nvPr/>
        </p:nvSpPr>
        <p:spPr>
          <a:xfrm>
            <a:off x="5666067" y="5628290"/>
            <a:ext cx="1097340" cy="297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make</a:t>
            </a:r>
            <a:endParaRPr lang="en-US" sz="2800" b="1" dirty="0">
              <a:solidFill>
                <a:schemeClr val="tx1"/>
              </a:solidFill>
            </a:endParaRPr>
          </a:p>
        </p:txBody>
      </p:sp>
      <p:sp>
        <p:nvSpPr>
          <p:cNvPr id="30" name="Rectangle 29"/>
          <p:cNvSpPr/>
          <p:nvPr/>
        </p:nvSpPr>
        <p:spPr>
          <a:xfrm>
            <a:off x="8463306" y="4874573"/>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a:solidFill>
                  <a:schemeClr val="tx1"/>
                </a:solidFill>
              </a:rPr>
              <a:t>g</a:t>
            </a:r>
            <a:r>
              <a:rPr lang="en-US" sz="2400" b="1" dirty="0" smtClean="0">
                <a:solidFill>
                  <a:schemeClr val="tx1"/>
                </a:solidFill>
              </a:rPr>
              <a:t>) </a:t>
            </a:r>
            <a:endParaRPr lang="en-US" sz="2400" b="1" dirty="0">
              <a:solidFill>
                <a:schemeClr val="tx1"/>
              </a:solidFill>
            </a:endParaRPr>
          </a:p>
        </p:txBody>
      </p:sp>
      <p:sp>
        <p:nvSpPr>
          <p:cNvPr id="31" name="Rectangle 30"/>
          <p:cNvSpPr/>
          <p:nvPr/>
        </p:nvSpPr>
        <p:spPr>
          <a:xfrm>
            <a:off x="5001208" y="5618475"/>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a:solidFill>
                  <a:schemeClr val="tx1"/>
                </a:solidFill>
              </a:rPr>
              <a:t>j</a:t>
            </a:r>
            <a:r>
              <a:rPr lang="en-US" sz="2400" b="1" dirty="0" smtClean="0">
                <a:solidFill>
                  <a:schemeClr val="tx1"/>
                </a:solidFill>
              </a:rPr>
              <a:t>) </a:t>
            </a:r>
            <a:endParaRPr lang="en-US" sz="2400" b="1" dirty="0">
              <a:solidFill>
                <a:schemeClr val="tx1"/>
              </a:solidFill>
            </a:endParaRPr>
          </a:p>
        </p:txBody>
      </p:sp>
      <p:sp>
        <p:nvSpPr>
          <p:cNvPr id="32" name="Rectangle 31"/>
          <p:cNvSpPr/>
          <p:nvPr/>
        </p:nvSpPr>
        <p:spPr>
          <a:xfrm>
            <a:off x="8873098" y="5275859"/>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err="1" smtClean="0">
                <a:solidFill>
                  <a:schemeClr val="tx1"/>
                </a:solidFill>
              </a:rPr>
              <a:t>i</a:t>
            </a:r>
            <a:r>
              <a:rPr lang="en-US" sz="2400" b="1" dirty="0" smtClean="0">
                <a:solidFill>
                  <a:schemeClr val="tx1"/>
                </a:solidFill>
              </a:rPr>
              <a:t>) </a:t>
            </a:r>
            <a:endParaRPr lang="en-US" sz="2400" b="1" dirty="0">
              <a:solidFill>
                <a:schemeClr val="tx1"/>
              </a:solidFill>
            </a:endParaRPr>
          </a:p>
        </p:txBody>
      </p:sp>
      <p:sp>
        <p:nvSpPr>
          <p:cNvPr id="33" name="Rectangle 32"/>
          <p:cNvSpPr/>
          <p:nvPr/>
        </p:nvSpPr>
        <p:spPr>
          <a:xfrm>
            <a:off x="2970898" y="5232924"/>
            <a:ext cx="584217" cy="33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r>
              <a:rPr lang="en-US" sz="2400" b="1" dirty="0">
                <a:solidFill>
                  <a:schemeClr val="tx1"/>
                </a:solidFill>
              </a:rPr>
              <a:t>h</a:t>
            </a:r>
            <a:r>
              <a:rPr lang="en-US" sz="2400" b="1" dirty="0" smtClean="0">
                <a:solidFill>
                  <a:schemeClr val="tx1"/>
                </a:solidFill>
              </a:rPr>
              <a:t>) </a:t>
            </a:r>
            <a:endParaRPr lang="en-US" sz="2400" b="1" dirty="0">
              <a:solidFill>
                <a:schemeClr val="tx1"/>
              </a:solidFill>
            </a:endParaRPr>
          </a:p>
        </p:txBody>
      </p:sp>
      <p:sp>
        <p:nvSpPr>
          <p:cNvPr id="2" name="Rectangle 1"/>
          <p:cNvSpPr/>
          <p:nvPr/>
        </p:nvSpPr>
        <p:spPr>
          <a:xfrm>
            <a:off x="4750869" y="510372"/>
            <a:ext cx="2960378" cy="569819"/>
          </a:xfrm>
          <a:prstGeom prst="rect">
            <a:avLst/>
          </a:prstGeom>
          <a:solidFill>
            <a:srgbClr val="99CC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Group Work</a:t>
            </a:r>
            <a:endParaRPr lang="en-US" sz="4000" b="1" dirty="0">
              <a:solidFill>
                <a:schemeClr val="tx1"/>
              </a:solidFill>
            </a:endParaRPr>
          </a:p>
        </p:txBody>
      </p:sp>
    </p:spTree>
    <p:extLst>
      <p:ext uri="{BB962C8B-B14F-4D97-AF65-F5344CB8AC3E}">
        <p14:creationId xmlns:p14="http://schemas.microsoft.com/office/powerpoint/2010/main" val="24283948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0"/>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16"/>
                    </p:tgtEl>
                  </p:cond>
                </p:stCondLst>
                <p:endSync evt="end" delay="0">
                  <p:rtn val="all"/>
                </p:endSync>
                <p:childTnLst>
                  <p:par>
                    <p:cTn id="17" fill="hold">
                      <p:stCondLst>
                        <p:cond delay="0"/>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6"/>
                  </p:tgtEl>
                </p:cond>
              </p:nextCondLst>
            </p:seq>
            <p:seq concurrent="1" nextAc="seek">
              <p:cTn id="23" restart="whenNotActive" fill="hold" evtFilter="cancelBubble" nodeType="interactiveSeq">
                <p:stCondLst>
                  <p:cond evt="onClick" delay="0">
                    <p:tgtEl>
                      <p:spTgt spid="18"/>
                    </p:tgtEl>
                  </p:cond>
                </p:stCondLst>
                <p:endSync evt="end" delay="0">
                  <p:rtn val="all"/>
                </p:endSync>
                <p:childTnLst>
                  <p:par>
                    <p:cTn id="24" fill="hold">
                      <p:stCondLst>
                        <p:cond delay="0"/>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8"/>
                  </p:tgtEl>
                </p:cond>
              </p:nextCondLst>
            </p:seq>
            <p:seq concurrent="1" nextAc="seek">
              <p:cTn id="30" restart="whenNotActive" fill="hold" evtFilter="cancelBubble" nodeType="interactiveSeq">
                <p:stCondLst>
                  <p:cond evt="onClick" delay="0">
                    <p:tgtEl>
                      <p:spTgt spid="22"/>
                    </p:tgtEl>
                  </p:cond>
                </p:stCondLst>
                <p:endSync evt="end" delay="0">
                  <p:rtn val="all"/>
                </p:endSync>
                <p:childTnLst>
                  <p:par>
                    <p:cTn id="31" fill="hold">
                      <p:stCondLst>
                        <p:cond delay="0"/>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500" fill="hold"/>
                                        <p:tgtEl>
                                          <p:spTgt spid="21"/>
                                        </p:tgtEl>
                                        <p:attrNameLst>
                                          <p:attrName>ppt_w</p:attrName>
                                        </p:attrNameLst>
                                      </p:cBhvr>
                                      <p:tavLst>
                                        <p:tav tm="0">
                                          <p:val>
                                            <p:fltVal val="0"/>
                                          </p:val>
                                        </p:tav>
                                        <p:tav tm="100000">
                                          <p:val>
                                            <p:strVal val="#ppt_w"/>
                                          </p:val>
                                        </p:tav>
                                      </p:tavLst>
                                    </p:anim>
                                    <p:anim calcmode="lin" valueType="num">
                                      <p:cBhvr>
                                        <p:cTn id="36" dur="500" fill="hold"/>
                                        <p:tgtEl>
                                          <p:spTgt spid="2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22"/>
                  </p:tgtEl>
                </p:cond>
              </p:nextCondLst>
            </p:seq>
            <p:seq concurrent="1" nextAc="seek">
              <p:cTn id="37" restart="whenNotActive" fill="hold" evtFilter="cancelBubble" nodeType="interactiveSeq">
                <p:stCondLst>
                  <p:cond evt="onClick" delay="0">
                    <p:tgtEl>
                      <p:spTgt spid="23"/>
                    </p:tgtEl>
                  </p:cond>
                </p:stCondLst>
                <p:endSync evt="end" delay="0">
                  <p:rtn val="all"/>
                </p:endSync>
                <p:childTnLst>
                  <p:par>
                    <p:cTn id="38" fill="hold">
                      <p:stCondLst>
                        <p:cond delay="0"/>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23"/>
                  </p:tgtEl>
                </p:cond>
              </p:nextCondLst>
            </p:seq>
            <p:seq concurrent="1" nextAc="seek">
              <p:cTn id="44" restart="whenNotActive" fill="hold" evtFilter="cancelBubble" nodeType="interactiveSeq">
                <p:stCondLst>
                  <p:cond evt="onClick" delay="0">
                    <p:tgtEl>
                      <p:spTgt spid="30"/>
                    </p:tgtEl>
                  </p:cond>
                </p:stCondLst>
                <p:endSync evt="end" delay="0">
                  <p:rtn val="all"/>
                </p:endSync>
                <p:childTnLst>
                  <p:par>
                    <p:cTn id="45" fill="hold">
                      <p:stCondLst>
                        <p:cond delay="0"/>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0"/>
                  </p:tgtEl>
                </p:cond>
              </p:nextCondLst>
            </p:seq>
            <p:seq concurrent="1" nextAc="seek">
              <p:cTn id="51" restart="whenNotActive" fill="hold" evtFilter="cancelBubble" nodeType="interactiveSeq">
                <p:stCondLst>
                  <p:cond evt="onClick" delay="0">
                    <p:tgtEl>
                      <p:spTgt spid="33"/>
                    </p:tgtEl>
                  </p:cond>
                </p:stCondLst>
                <p:endSync evt="end" delay="0">
                  <p:rtn val="all"/>
                </p:endSync>
                <p:childTnLst>
                  <p:par>
                    <p:cTn id="52" fill="hold">
                      <p:stCondLst>
                        <p:cond delay="0"/>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3"/>
                  </p:tgtEl>
                </p:cond>
              </p:nextCondLst>
            </p:seq>
            <p:seq concurrent="1" nextAc="seek">
              <p:cTn id="58" restart="whenNotActive" fill="hold" evtFilter="cancelBubble" nodeType="interactiveSeq">
                <p:stCondLst>
                  <p:cond evt="onClick" delay="0">
                    <p:tgtEl>
                      <p:spTgt spid="32"/>
                    </p:tgtEl>
                  </p:cond>
                </p:stCondLst>
                <p:endSync evt="end" delay="0">
                  <p:rtn val="all"/>
                </p:endSync>
                <p:childTnLst>
                  <p:par>
                    <p:cTn id="59" fill="hold">
                      <p:stCondLst>
                        <p:cond delay="0"/>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2"/>
                  </p:tgtEl>
                </p:cond>
              </p:nextCondLst>
            </p:seq>
            <p:seq concurrent="1" nextAc="seek">
              <p:cTn id="65" restart="whenNotActive" fill="hold" evtFilter="cancelBubble" nodeType="interactiveSeq">
                <p:stCondLst>
                  <p:cond evt="onClick" delay="0">
                    <p:tgtEl>
                      <p:spTgt spid="31"/>
                    </p:tgtEl>
                  </p:cond>
                </p:stCondLst>
                <p:endSync evt="end" delay="0">
                  <p:rtn val="all"/>
                </p:endSync>
                <p:childTnLst>
                  <p:par>
                    <p:cTn id="66" fill="hold">
                      <p:stCondLst>
                        <p:cond delay="0"/>
                      </p:stCondLst>
                      <p:childTnLst>
                        <p:par>
                          <p:cTn id="67" fill="hold">
                            <p:stCondLst>
                              <p:cond delay="0"/>
                            </p:stCondLst>
                            <p:childTnLst>
                              <p:par>
                                <p:cTn id="68" presetID="23" presetClass="entr" presetSubtype="16" fill="hold" grpId="0" nodeType="clickEffect">
                                  <p:stCondLst>
                                    <p:cond delay="0"/>
                                  </p:stCondLst>
                                  <p:childTnLst>
                                    <p:set>
                                      <p:cBhvr>
                                        <p:cTn id="69" dur="1" fill="hold">
                                          <p:stCondLst>
                                            <p:cond delay="0"/>
                                          </p:stCondLst>
                                        </p:cTn>
                                        <p:tgtEl>
                                          <p:spTgt spid="29"/>
                                        </p:tgtEl>
                                        <p:attrNameLst>
                                          <p:attrName>style.visibility</p:attrName>
                                        </p:attrNameLst>
                                      </p:cBhvr>
                                      <p:to>
                                        <p:strVal val="visible"/>
                                      </p:to>
                                    </p:set>
                                    <p:anim calcmode="lin" valueType="num">
                                      <p:cBhvr>
                                        <p:cTn id="70" dur="500" fill="hold"/>
                                        <p:tgtEl>
                                          <p:spTgt spid="29"/>
                                        </p:tgtEl>
                                        <p:attrNameLst>
                                          <p:attrName>ppt_w</p:attrName>
                                        </p:attrNameLst>
                                      </p:cBhvr>
                                      <p:tavLst>
                                        <p:tav tm="0">
                                          <p:val>
                                            <p:fltVal val="0"/>
                                          </p:val>
                                        </p:tav>
                                        <p:tav tm="100000">
                                          <p:val>
                                            <p:strVal val="#ppt_w"/>
                                          </p:val>
                                        </p:tav>
                                      </p:tavLst>
                                    </p:anim>
                                    <p:anim calcmode="lin" valueType="num">
                                      <p:cBhvr>
                                        <p:cTn id="71" dur="500" fill="hold"/>
                                        <p:tgtEl>
                                          <p:spTgt spid="29"/>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1"/>
                  </p:tgtEl>
                </p:cond>
              </p:nextCondLst>
            </p:seq>
          </p:childTnLst>
        </p:cTn>
      </p:par>
    </p:tnLst>
    <p:bldLst>
      <p:bldP spid="11" grpId="0"/>
      <p:bldP spid="13" grpId="0"/>
      <p:bldP spid="14" grpId="0"/>
      <p:bldP spid="19" grpId="0"/>
      <p:bldP spid="21" grpId="0"/>
      <p:bldP spid="24" grpId="0"/>
      <p:bldP spid="26" grpId="0"/>
      <p:bldP spid="27" grpId="0"/>
      <p:bldP spid="28" grpId="0"/>
      <p:bldP spid="2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11" name="Rectangle 10"/>
          <p:cNvSpPr/>
          <p:nvPr/>
        </p:nvSpPr>
        <p:spPr>
          <a:xfrm>
            <a:off x="3021104" y="1543424"/>
            <a:ext cx="6419907" cy="5869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Fill in the blanks with appropriate words.</a:t>
            </a:r>
            <a:endParaRPr lang="en-US" sz="2800" b="1" dirty="0">
              <a:solidFill>
                <a:schemeClr val="tx1"/>
              </a:solidFill>
            </a:endParaRPr>
          </a:p>
        </p:txBody>
      </p:sp>
      <p:sp>
        <p:nvSpPr>
          <p:cNvPr id="13" name="Rectangle 12"/>
          <p:cNvSpPr/>
          <p:nvPr/>
        </p:nvSpPr>
        <p:spPr>
          <a:xfrm>
            <a:off x="9262618" y="2529122"/>
            <a:ext cx="2337996" cy="5493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understanding</a:t>
            </a:r>
            <a:endParaRPr lang="en-US" sz="2400" b="1" dirty="0">
              <a:solidFill>
                <a:schemeClr val="tx1"/>
              </a:solidFill>
            </a:endParaRPr>
          </a:p>
        </p:txBody>
      </p:sp>
      <p:sp>
        <p:nvSpPr>
          <p:cNvPr id="14" name="Rectangle 13"/>
          <p:cNvSpPr/>
          <p:nvPr/>
        </p:nvSpPr>
        <p:spPr>
          <a:xfrm>
            <a:off x="576314" y="3522353"/>
            <a:ext cx="6250359" cy="5493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2. Sometimes they drive night coach (reckless).</a:t>
            </a:r>
            <a:endParaRPr lang="en-US" sz="2400" b="1" dirty="0">
              <a:solidFill>
                <a:schemeClr val="tx1"/>
              </a:solidFill>
            </a:endParaRPr>
          </a:p>
        </p:txBody>
      </p:sp>
      <p:sp>
        <p:nvSpPr>
          <p:cNvPr id="2" name="Rectangle 1"/>
          <p:cNvSpPr/>
          <p:nvPr/>
        </p:nvSpPr>
        <p:spPr>
          <a:xfrm>
            <a:off x="4870064" y="495869"/>
            <a:ext cx="2721986" cy="569819"/>
          </a:xfrm>
          <a:prstGeom prst="rect">
            <a:avLst/>
          </a:prstGeom>
          <a:solidFill>
            <a:srgbClr val="99CC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Evaluation</a:t>
            </a:r>
            <a:endParaRPr lang="en-US" sz="4000" b="1" dirty="0">
              <a:solidFill>
                <a:schemeClr val="tx1"/>
              </a:solidFill>
            </a:endParaRPr>
          </a:p>
        </p:txBody>
      </p:sp>
      <p:sp>
        <p:nvSpPr>
          <p:cNvPr id="34" name="Rectangle 33"/>
          <p:cNvSpPr/>
          <p:nvPr/>
        </p:nvSpPr>
        <p:spPr>
          <a:xfrm>
            <a:off x="576313" y="2529123"/>
            <a:ext cx="7678415" cy="5493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1.We must not memorize anything without (understand).</a:t>
            </a:r>
            <a:endParaRPr lang="en-US" sz="2400" b="1" dirty="0">
              <a:solidFill>
                <a:schemeClr val="tx1"/>
              </a:solidFill>
            </a:endParaRPr>
          </a:p>
        </p:txBody>
      </p:sp>
      <p:sp>
        <p:nvSpPr>
          <p:cNvPr id="35" name="Rectangle 34"/>
          <p:cNvSpPr/>
          <p:nvPr/>
        </p:nvSpPr>
        <p:spPr>
          <a:xfrm>
            <a:off x="9330632" y="3522353"/>
            <a:ext cx="2076718" cy="5493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recklessly</a:t>
            </a:r>
            <a:endParaRPr lang="en-US" sz="2400" b="1" dirty="0">
              <a:solidFill>
                <a:schemeClr val="tx1"/>
              </a:solidFill>
            </a:endParaRPr>
          </a:p>
        </p:txBody>
      </p:sp>
      <p:sp>
        <p:nvSpPr>
          <p:cNvPr id="36" name="Rectangle 35"/>
          <p:cNvSpPr/>
          <p:nvPr/>
        </p:nvSpPr>
        <p:spPr>
          <a:xfrm>
            <a:off x="576314" y="4460067"/>
            <a:ext cx="3997670" cy="5493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a:t>
            </a:r>
            <a:r>
              <a:rPr lang="en-US" sz="2400" b="1" dirty="0" smtClean="0">
                <a:solidFill>
                  <a:schemeClr val="tx1"/>
                </a:solidFill>
              </a:rPr>
              <a:t>. He is an (intellect) person.</a:t>
            </a:r>
            <a:endParaRPr lang="en-US" sz="2400" b="1" dirty="0">
              <a:solidFill>
                <a:schemeClr val="tx1"/>
              </a:solidFill>
            </a:endParaRPr>
          </a:p>
        </p:txBody>
      </p:sp>
      <p:sp>
        <p:nvSpPr>
          <p:cNvPr id="37" name="Rectangle 36"/>
          <p:cNvSpPr/>
          <p:nvPr/>
        </p:nvSpPr>
        <p:spPr>
          <a:xfrm>
            <a:off x="9271852" y="4460066"/>
            <a:ext cx="2437088" cy="5493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intellectual</a:t>
            </a:r>
            <a:endParaRPr lang="en-US" sz="2400" b="1" dirty="0">
              <a:solidFill>
                <a:schemeClr val="tx1"/>
              </a:solidFill>
            </a:endParaRPr>
          </a:p>
        </p:txBody>
      </p:sp>
      <p:sp>
        <p:nvSpPr>
          <p:cNvPr id="38" name="Rectangle 37"/>
          <p:cNvSpPr/>
          <p:nvPr/>
        </p:nvSpPr>
        <p:spPr>
          <a:xfrm>
            <a:off x="467987" y="5435539"/>
            <a:ext cx="6342716" cy="5493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4. Modern civilization is the (bless) of science.</a:t>
            </a:r>
            <a:endParaRPr lang="en-US" sz="2400" b="1" dirty="0">
              <a:solidFill>
                <a:schemeClr val="tx1"/>
              </a:solidFill>
            </a:endParaRPr>
          </a:p>
        </p:txBody>
      </p:sp>
      <p:sp>
        <p:nvSpPr>
          <p:cNvPr id="39" name="Rectangle 38"/>
          <p:cNvSpPr/>
          <p:nvPr/>
        </p:nvSpPr>
        <p:spPr>
          <a:xfrm>
            <a:off x="9262618" y="5433104"/>
            <a:ext cx="2085952" cy="5493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blessing</a:t>
            </a:r>
            <a:endParaRPr lang="en-US" sz="2400" b="1" dirty="0">
              <a:solidFill>
                <a:schemeClr val="tx1"/>
              </a:solidFill>
            </a:endParaRPr>
          </a:p>
        </p:txBody>
      </p:sp>
    </p:spTree>
    <p:extLst>
      <p:ext uri="{BB962C8B-B14F-4D97-AF65-F5344CB8AC3E}">
        <p14:creationId xmlns:p14="http://schemas.microsoft.com/office/powerpoint/2010/main" val="2125441108"/>
      </p:ext>
    </p:extLst>
  </p:cSld>
  <p:clrMapOvr>
    <a:masterClrMapping/>
  </p:clrMapOvr>
  <p:transition spd="slow">
    <p:wheel spokes="1"/>
  </p:transition>
  <p:timing>
    <p:tnLst>
      <p:par>
        <p:cTn id="1" dur="indefinite" restart="never" nodeType="tmRoot">
          <p:childTnLst>
            <p:seq concurrent="1" nextAc="seek">
              <p:cTn id="2" restart="whenNotActive" fill="hold" evtFilter="cancelBubble" nodeType="interactiveSeq">
                <p:stCondLst>
                  <p:cond evt="onClick" delay="0">
                    <p:tgtEl>
                      <p:spTgt spid="34"/>
                    </p:tgtEl>
                  </p:cond>
                </p:stCondLst>
                <p:endSync evt="end" delay="0">
                  <p:rtn val="all"/>
                </p:endSync>
                <p:childTnLst>
                  <p:par>
                    <p:cTn id="3" fill="hold">
                      <p:stCondLst>
                        <p:cond delay="0"/>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4"/>
                  </p:tgtEl>
                </p:cond>
              </p:nextCondLst>
            </p:seq>
            <p:seq concurrent="1" nextAc="seek">
              <p:cTn id="9" restart="whenNotActive" fill="hold" evtFilter="cancelBubble" nodeType="interactiveSeq">
                <p:stCondLst>
                  <p:cond evt="onClick" delay="0">
                    <p:tgtEl>
                      <p:spTgt spid="14"/>
                    </p:tgtEl>
                  </p:cond>
                </p:stCondLst>
                <p:endSync evt="end" delay="0">
                  <p:rtn val="all"/>
                </p:endSync>
                <p:childTnLst>
                  <p:par>
                    <p:cTn id="10" fill="hold">
                      <p:stCondLst>
                        <p:cond delay="0"/>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 calcmode="lin" valueType="num">
                                      <p:cBhvr>
                                        <p:cTn id="14" dur="500" fill="hold"/>
                                        <p:tgtEl>
                                          <p:spTgt spid="35"/>
                                        </p:tgtEl>
                                        <p:attrNameLst>
                                          <p:attrName>ppt_w</p:attrName>
                                        </p:attrNameLst>
                                      </p:cBhvr>
                                      <p:tavLst>
                                        <p:tav tm="0">
                                          <p:val>
                                            <p:fltVal val="0"/>
                                          </p:val>
                                        </p:tav>
                                        <p:tav tm="100000">
                                          <p:val>
                                            <p:strVal val="#ppt_w"/>
                                          </p:val>
                                        </p:tav>
                                      </p:tavLst>
                                    </p:anim>
                                    <p:anim calcmode="lin" valueType="num">
                                      <p:cBhvr>
                                        <p:cTn id="15" dur="500" fill="hold"/>
                                        <p:tgtEl>
                                          <p:spTgt spid="35"/>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4"/>
                  </p:tgtEl>
                </p:cond>
              </p:nextCondLst>
            </p:seq>
            <p:seq concurrent="1" nextAc="seek">
              <p:cTn id="16" restart="whenNotActive" fill="hold" evtFilter="cancelBubble" nodeType="interactiveSeq">
                <p:stCondLst>
                  <p:cond evt="onClick" delay="0">
                    <p:tgtEl>
                      <p:spTgt spid="36"/>
                    </p:tgtEl>
                  </p:cond>
                </p:stCondLst>
                <p:endSync evt="end" delay="0">
                  <p:rtn val="all"/>
                </p:endSync>
                <p:childTnLst>
                  <p:par>
                    <p:cTn id="17" fill="hold">
                      <p:stCondLst>
                        <p:cond delay="0"/>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500" fill="hold"/>
                                        <p:tgtEl>
                                          <p:spTgt spid="37"/>
                                        </p:tgtEl>
                                        <p:attrNameLst>
                                          <p:attrName>ppt_w</p:attrName>
                                        </p:attrNameLst>
                                      </p:cBhvr>
                                      <p:tavLst>
                                        <p:tav tm="0">
                                          <p:val>
                                            <p:fltVal val="0"/>
                                          </p:val>
                                        </p:tav>
                                        <p:tav tm="100000">
                                          <p:val>
                                            <p:strVal val="#ppt_w"/>
                                          </p:val>
                                        </p:tav>
                                      </p:tavLst>
                                    </p:anim>
                                    <p:anim calcmode="lin" valueType="num">
                                      <p:cBhvr>
                                        <p:cTn id="22" dur="500" fill="hold"/>
                                        <p:tgtEl>
                                          <p:spTgt spid="37"/>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6"/>
                  </p:tgtEl>
                </p:cond>
              </p:nextCondLst>
            </p:seq>
            <p:seq concurrent="1" nextAc="seek">
              <p:cTn id="23" restart="whenNotActive" fill="hold" evtFilter="cancelBubble" nodeType="interactiveSeq">
                <p:stCondLst>
                  <p:cond evt="onClick" delay="0">
                    <p:tgtEl>
                      <p:spTgt spid="38"/>
                    </p:tgtEl>
                  </p:cond>
                </p:stCondLst>
                <p:endSync evt="end" delay="0">
                  <p:rtn val="all"/>
                </p:endSync>
                <p:childTnLst>
                  <p:par>
                    <p:cTn id="24" fill="hold">
                      <p:stCondLst>
                        <p:cond delay="0"/>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500" fill="hold"/>
                                        <p:tgtEl>
                                          <p:spTgt spid="39"/>
                                        </p:tgtEl>
                                        <p:attrNameLst>
                                          <p:attrName>ppt_w</p:attrName>
                                        </p:attrNameLst>
                                      </p:cBhvr>
                                      <p:tavLst>
                                        <p:tav tm="0">
                                          <p:val>
                                            <p:fltVal val="0"/>
                                          </p:val>
                                        </p:tav>
                                        <p:tav tm="100000">
                                          <p:val>
                                            <p:strVal val="#ppt_w"/>
                                          </p:val>
                                        </p:tav>
                                      </p:tavLst>
                                    </p:anim>
                                    <p:anim calcmode="lin" valueType="num">
                                      <p:cBhvr>
                                        <p:cTn id="29" dur="500" fill="hold"/>
                                        <p:tgtEl>
                                          <p:spTgt spid="39"/>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8"/>
                  </p:tgtEl>
                </p:cond>
              </p:nextCondLst>
            </p:seq>
          </p:childTnLst>
        </p:cTn>
      </p:par>
    </p:tnLst>
    <p:bldLst>
      <p:bldP spid="13" grpId="0"/>
      <p:bldP spid="35" grpId="0"/>
      <p:bldP spid="37" grpId="0"/>
      <p:bldP spid="3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2634670591"/>
              </p:ext>
            </p:extLst>
          </p:nvPr>
        </p:nvGraphicFramePr>
        <p:xfrm>
          <a:off x="963048" y="3096898"/>
          <a:ext cx="10279114" cy="565935"/>
        </p:xfrm>
        <a:graphic>
          <a:graphicData uri="http://schemas.openxmlformats.org/drawingml/2006/table">
            <a:tbl>
              <a:tblPr firstRow="1" bandRow="1">
                <a:tableStyleId>{5C22544A-7EE6-4342-B048-85BDC9FD1C3A}</a:tableStyleId>
              </a:tblPr>
              <a:tblGrid>
                <a:gridCol w="518911"/>
                <a:gridCol w="1481958"/>
                <a:gridCol w="488731"/>
                <a:gridCol w="1072055"/>
                <a:gridCol w="709449"/>
                <a:gridCol w="1450427"/>
                <a:gridCol w="1560787"/>
                <a:gridCol w="1120704"/>
                <a:gridCol w="1008993"/>
                <a:gridCol w="867099"/>
              </a:tblGrid>
              <a:tr h="565935">
                <a:tc>
                  <a:txBody>
                    <a:bodyPr/>
                    <a:lstStyle/>
                    <a:p>
                      <a:r>
                        <a:rPr lang="en-US" sz="2400" dirty="0" smtClean="0">
                          <a:solidFill>
                            <a:schemeClr val="tx1"/>
                          </a:solidFill>
                        </a:rPr>
                        <a:t>Of </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necessary</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in</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danger</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had</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protect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repent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wise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so</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the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0" name="TextBox 19"/>
          <p:cNvSpPr txBox="1"/>
          <p:nvPr/>
        </p:nvSpPr>
        <p:spPr>
          <a:xfrm>
            <a:off x="945932" y="1422154"/>
            <a:ext cx="10279116" cy="1384995"/>
          </a:xfrm>
          <a:prstGeom prst="rect">
            <a:avLst/>
          </a:prstGeom>
          <a:noFill/>
          <a:ln>
            <a:solidFill>
              <a:srgbClr val="002060"/>
            </a:solidFill>
          </a:ln>
        </p:spPr>
        <p:txBody>
          <a:bodyPr wrap="square" rtlCol="0">
            <a:spAutoFit/>
          </a:bodyPr>
          <a:lstStyle/>
          <a:p>
            <a:pPr algn="just"/>
            <a:r>
              <a:rPr lang="en-US" sz="2800" b="1" dirty="0" smtClean="0"/>
              <a:t>Fill in the blanks with words from the box. You may need to change the forms of some of the words. You may need to use one word more than once.</a:t>
            </a:r>
            <a:endParaRPr lang="en-US" sz="2800" b="1" dirty="0"/>
          </a:p>
        </p:txBody>
      </p:sp>
      <p:sp useBgFill="1">
        <p:nvSpPr>
          <p:cNvPr id="2" name="Rectangle 1"/>
          <p:cNvSpPr/>
          <p:nvPr/>
        </p:nvSpPr>
        <p:spPr>
          <a:xfrm>
            <a:off x="4750869" y="510372"/>
            <a:ext cx="2960378" cy="569819"/>
          </a:xfrm>
          <a:prstGeom prst="rect">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Home</a:t>
            </a:r>
            <a:r>
              <a:rPr lang="en-US" sz="4000" b="1" dirty="0" smtClean="0">
                <a:solidFill>
                  <a:schemeClr val="tx1"/>
                </a:solidFill>
              </a:rPr>
              <a:t> </a:t>
            </a:r>
            <a:r>
              <a:rPr lang="en-US" sz="4000" b="1" dirty="0" smtClean="0">
                <a:solidFill>
                  <a:schemeClr val="tx1"/>
                </a:solidFill>
              </a:rPr>
              <a:t>Work</a:t>
            </a:r>
            <a:endParaRPr lang="en-US" sz="4000" b="1" dirty="0">
              <a:solidFill>
                <a:schemeClr val="tx1"/>
              </a:solidFill>
            </a:endParaRPr>
          </a:p>
        </p:txBody>
      </p:sp>
      <p:sp>
        <p:nvSpPr>
          <p:cNvPr id="34" name="TextBox 33"/>
          <p:cNvSpPr txBox="1"/>
          <p:nvPr/>
        </p:nvSpPr>
        <p:spPr>
          <a:xfrm>
            <a:off x="963048" y="4095094"/>
            <a:ext cx="10279116" cy="1815882"/>
          </a:xfrm>
          <a:prstGeom prst="rect">
            <a:avLst/>
          </a:prstGeom>
          <a:noFill/>
          <a:ln>
            <a:solidFill>
              <a:srgbClr val="002060"/>
            </a:solidFill>
          </a:ln>
        </p:spPr>
        <p:txBody>
          <a:bodyPr wrap="square" rtlCol="0">
            <a:spAutoFit/>
          </a:bodyPr>
          <a:lstStyle/>
          <a:p>
            <a:pPr algn="just"/>
            <a:r>
              <a:rPr lang="en-US" sz="2800" dirty="0" smtClean="0"/>
              <a:t>Our environment is polluted (a)___many ways. We often do (b)___things and (c) our lives. We (d)___to think about (e)___harmful effect (f)___our activities. To (g)___the environment, we must take some (h)___steps. If not (</a:t>
            </a:r>
            <a:r>
              <a:rPr lang="en-US" sz="2800" dirty="0" err="1" smtClean="0"/>
              <a:t>i</a:t>
            </a:r>
            <a:r>
              <a:rPr lang="en-US" sz="2800" dirty="0" smtClean="0"/>
              <a:t>)___, we will have to (j)___.</a:t>
            </a:r>
            <a:endParaRPr lang="en-US" sz="2800" dirty="0"/>
          </a:p>
        </p:txBody>
      </p:sp>
    </p:spTree>
    <p:extLst>
      <p:ext uri="{BB962C8B-B14F-4D97-AF65-F5344CB8AC3E}">
        <p14:creationId xmlns:p14="http://schemas.microsoft.com/office/powerpoint/2010/main" val="49475200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483" y="179639"/>
            <a:ext cx="11698014" cy="6491452"/>
          </a:xfrm>
          <a:prstGeom prst="rect">
            <a:avLst/>
          </a:prstGeom>
          <a:ln w="38100">
            <a:solidFill>
              <a:srgbClr val="003300"/>
            </a:solidFill>
          </a:ln>
        </p:spPr>
      </p:pic>
      <p:sp>
        <p:nvSpPr>
          <p:cNvPr id="8" name="Rectangle 7"/>
          <p:cNvSpPr/>
          <p:nvPr/>
        </p:nvSpPr>
        <p:spPr>
          <a:xfrm>
            <a:off x="788276" y="488730"/>
            <a:ext cx="5533696" cy="2349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tx1"/>
                </a:solidFill>
              </a:rPr>
              <a:t>Thank you for your attention.</a:t>
            </a:r>
            <a:endParaRPr lang="en-US" sz="6600" b="1" dirty="0">
              <a:solidFill>
                <a:schemeClr val="tx1"/>
              </a:solidFill>
            </a:endParaRPr>
          </a:p>
        </p:txBody>
      </p:sp>
    </p:spTree>
    <p:extLst>
      <p:ext uri="{BB962C8B-B14F-4D97-AF65-F5344CB8AC3E}">
        <p14:creationId xmlns:p14="http://schemas.microsoft.com/office/powerpoint/2010/main" val="32624449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945932" y="1503733"/>
            <a:ext cx="10279116" cy="3108543"/>
          </a:xfrm>
          <a:prstGeom prst="rect">
            <a:avLst/>
          </a:prstGeom>
          <a:noFill/>
          <a:ln>
            <a:noFill/>
          </a:ln>
        </p:spPr>
        <p:txBody>
          <a:bodyPr wrap="square" rtlCol="0">
            <a:spAutoFit/>
          </a:bodyPr>
          <a:lstStyle/>
          <a:p>
            <a:r>
              <a:rPr lang="en-US" sz="4400" b="1" dirty="0"/>
              <a:t>Great! </a:t>
            </a:r>
            <a:r>
              <a:rPr lang="en-US" sz="4400" b="1" dirty="0" smtClean="0"/>
              <a:t>Mina </a:t>
            </a:r>
            <a:r>
              <a:rPr lang="en-US" sz="4400" b="1" dirty="0"/>
              <a:t>and her friend are the only brilliant girls with highest score in class</a:t>
            </a:r>
            <a:r>
              <a:rPr lang="en-US" sz="4400" b="1" dirty="0" smtClean="0"/>
              <a:t>.</a:t>
            </a:r>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This is a sentence. What do we call every word of a sentence?</a:t>
            </a:r>
            <a:endParaRPr lang="en-US" sz="4400" b="1" dirty="0"/>
          </a:p>
        </p:txBody>
      </p:sp>
      <p:sp>
        <p:nvSpPr>
          <p:cNvPr id="5" name="TextBox 4"/>
          <p:cNvSpPr txBox="1"/>
          <p:nvPr/>
        </p:nvSpPr>
        <p:spPr>
          <a:xfrm>
            <a:off x="2372084" y="5219579"/>
            <a:ext cx="7426812" cy="769441"/>
          </a:xfrm>
          <a:prstGeom prst="rect">
            <a:avLst/>
          </a:prstGeom>
          <a:noFill/>
          <a:ln>
            <a:noFill/>
          </a:ln>
        </p:spPr>
        <p:txBody>
          <a:bodyPr wrap="square" rtlCol="0">
            <a:spAutoFit/>
          </a:bodyPr>
          <a:lstStyle/>
          <a:p>
            <a:pPr algn="just"/>
            <a:r>
              <a:rPr lang="en-US" sz="4400" b="1" dirty="0" smtClean="0">
                <a:latin typeface="Times New Roman" panose="02020603050405020304" pitchFamily="18" charset="0"/>
                <a:cs typeface="Times New Roman" panose="02020603050405020304" pitchFamily="18" charset="0"/>
              </a:rPr>
              <a:t>We call them Parts of speech.</a:t>
            </a:r>
            <a:endParaRPr lang="en-US" sz="4400" b="1" dirty="0">
              <a:solidFill>
                <a:srgbClr val="99003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8252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1978573" y="2274846"/>
            <a:ext cx="8213834" cy="3046988"/>
          </a:xfrm>
          <a:prstGeom prst="rect">
            <a:avLst/>
          </a:prstGeom>
          <a:noFill/>
          <a:ln>
            <a:noFill/>
          </a:ln>
        </p:spPr>
        <p:txBody>
          <a:bodyPr wrap="square" rtlCol="0">
            <a:spAutoFit/>
          </a:bodyPr>
          <a:lstStyle/>
          <a:p>
            <a:pPr algn="just"/>
            <a:r>
              <a:rPr lang="en-US" sz="4800" b="1" dirty="0" smtClean="0">
                <a:latin typeface="Times New Roman" panose="02020603050405020304" pitchFamily="18" charset="0"/>
                <a:cs typeface="Times New Roman" panose="02020603050405020304" pitchFamily="18" charset="0"/>
              </a:rPr>
              <a:t>Our today’s lesson is..</a:t>
            </a:r>
          </a:p>
          <a:p>
            <a:pPr algn="just"/>
            <a:r>
              <a:rPr lang="en-US" sz="4800" b="1" dirty="0" smtClean="0">
                <a:latin typeface="Times New Roman" panose="02020603050405020304" pitchFamily="18" charset="0"/>
                <a:cs typeface="Times New Roman" panose="02020603050405020304" pitchFamily="18" charset="0"/>
              </a:rPr>
              <a:t>The use of Parts of speech.</a:t>
            </a:r>
          </a:p>
          <a:p>
            <a:pPr algn="just"/>
            <a:r>
              <a:rPr lang="en-US" sz="4800" b="1" dirty="0" smtClean="0">
                <a:latin typeface="Times New Roman" panose="02020603050405020304" pitchFamily="18" charset="0"/>
                <a:cs typeface="Times New Roman" panose="02020603050405020304" pitchFamily="18" charset="0"/>
              </a:rPr>
              <a:t>(Fill in the blanks with clues)</a:t>
            </a:r>
          </a:p>
          <a:p>
            <a:pPr algn="just"/>
            <a:r>
              <a:rPr lang="en-US" sz="4800" b="1" dirty="0" smtClean="0">
                <a:latin typeface="Times New Roman" panose="02020603050405020304" pitchFamily="18" charset="0"/>
                <a:cs typeface="Times New Roman" panose="02020603050405020304" pitchFamily="18" charset="0"/>
              </a:rPr>
              <a:t>Unit-(1-8)</a:t>
            </a:r>
            <a:endParaRPr lang="en-US" sz="4000" b="1" dirty="0"/>
          </a:p>
        </p:txBody>
      </p:sp>
    </p:spTree>
    <p:extLst>
      <p:ext uri="{BB962C8B-B14F-4D97-AF65-F5344CB8AC3E}">
        <p14:creationId xmlns:p14="http://schemas.microsoft.com/office/powerpoint/2010/main" val="336072229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504497" y="1236270"/>
            <a:ext cx="6274674" cy="584775"/>
          </a:xfrm>
          <a:prstGeom prst="rect">
            <a:avLst/>
          </a:prstGeom>
          <a:noFill/>
          <a:ln w="22225">
            <a:solidFill>
              <a:schemeClr val="tx1"/>
            </a:solidFill>
          </a:ln>
        </p:spPr>
        <p:txBody>
          <a:bodyPr wrap="square" rtlCol="0" anchor="ctr">
            <a:spAutoFit/>
          </a:bodyPr>
          <a:lstStyle/>
          <a:p>
            <a:pPr algn="just"/>
            <a:r>
              <a:rPr lang="en-US" sz="3200" dirty="0" smtClean="0">
                <a:latin typeface="Times New Roman" panose="02020603050405020304" pitchFamily="18" charset="0"/>
                <a:cs typeface="Times New Roman" panose="02020603050405020304" pitchFamily="18" charset="0"/>
              </a:rPr>
              <a:t>How many parts of speech are there</a:t>
            </a:r>
            <a:r>
              <a:rPr lang="en-U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a:off x="4864231" y="2484076"/>
            <a:ext cx="2695903" cy="4031873"/>
          </a:xfrm>
          <a:prstGeom prst="rect">
            <a:avLst/>
          </a:prstGeom>
          <a:noFill/>
          <a:ln w="25400">
            <a:solidFill>
              <a:schemeClr val="tx1"/>
            </a:solidFill>
          </a:ln>
        </p:spPr>
        <p:txBody>
          <a:bodyPr wrap="square" rtlCol="0" anchor="ctr">
            <a:spAutoFit/>
          </a:bodyPr>
          <a:lstStyle/>
          <a:p>
            <a:pPr algn="just"/>
            <a:r>
              <a:rPr lang="en-US" sz="3200" dirty="0" smtClean="0">
                <a:latin typeface="Times New Roman" panose="02020603050405020304" pitchFamily="18" charset="0"/>
                <a:cs typeface="Times New Roman" panose="02020603050405020304" pitchFamily="18" charset="0"/>
              </a:rPr>
              <a:t>Noun, pronoun,</a:t>
            </a:r>
          </a:p>
          <a:p>
            <a:pPr algn="just"/>
            <a:r>
              <a:rPr lang="en-US" sz="3200" dirty="0" smtClean="0">
                <a:latin typeface="Times New Roman" panose="02020603050405020304" pitchFamily="18" charset="0"/>
                <a:cs typeface="Times New Roman" panose="02020603050405020304" pitchFamily="18" charset="0"/>
              </a:rPr>
              <a:t>verb</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adjective, </a:t>
            </a:r>
          </a:p>
          <a:p>
            <a:pPr algn="just"/>
            <a:r>
              <a:rPr lang="en-US" sz="3200" dirty="0" smtClean="0">
                <a:latin typeface="Times New Roman" panose="02020603050405020304" pitchFamily="18" charset="0"/>
                <a:cs typeface="Times New Roman" panose="02020603050405020304" pitchFamily="18" charset="0"/>
              </a:rPr>
              <a:t>adverb</a:t>
            </a:r>
            <a:r>
              <a:rPr lang="en-US" sz="3200" dirty="0" smtClean="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preposition</a:t>
            </a:r>
            <a:r>
              <a:rPr lang="en-US" sz="3200" dirty="0" smtClean="0">
                <a:latin typeface="Times New Roman" panose="02020603050405020304" pitchFamily="18" charset="0"/>
                <a:cs typeface="Times New Roman" panose="02020603050405020304" pitchFamily="18" charset="0"/>
              </a:rPr>
              <a:t>, conjunction </a:t>
            </a:r>
            <a:r>
              <a:rPr lang="en-US" sz="3200" dirty="0" smtClean="0">
                <a:latin typeface="Times New Roman" panose="02020603050405020304" pitchFamily="18" charset="0"/>
                <a:cs typeface="Times New Roman" panose="02020603050405020304" pitchFamily="18" charset="0"/>
              </a:rPr>
              <a:t> interjection</a:t>
            </a:r>
            <a:endParaRPr lang="en-US" sz="3200" dirty="0" smtClean="0">
              <a:latin typeface="Times New Roman" panose="02020603050405020304" pitchFamily="18" charset="0"/>
              <a:cs typeface="Times New Roman" panose="02020603050405020304" pitchFamily="18" charset="0"/>
            </a:endParaRPr>
          </a:p>
        </p:txBody>
      </p:sp>
      <p:sp>
        <p:nvSpPr>
          <p:cNvPr id="7" name="TextBox 6"/>
          <p:cNvSpPr txBox="1"/>
          <p:nvPr/>
        </p:nvSpPr>
        <p:spPr>
          <a:xfrm>
            <a:off x="9264078" y="1236270"/>
            <a:ext cx="1395817" cy="584775"/>
          </a:xfrm>
          <a:prstGeom prst="rect">
            <a:avLst/>
          </a:prstGeom>
          <a:noFill/>
          <a:ln w="19050">
            <a:solidFill>
              <a:schemeClr val="tx1"/>
            </a:solidFill>
          </a:ln>
        </p:spPr>
        <p:txBody>
          <a:bodyPr wrap="square" rtlCol="0" anchor="ctr">
            <a:spAutoFit/>
          </a:bodyPr>
          <a:lstStyle/>
          <a:p>
            <a:pPr algn="just"/>
            <a:r>
              <a:rPr lang="en-US" sz="3200" dirty="0" smtClean="0">
                <a:latin typeface="Times New Roman" panose="02020603050405020304" pitchFamily="18" charset="0"/>
                <a:cs typeface="Times New Roman" panose="02020603050405020304" pitchFamily="18" charset="0"/>
              </a:rPr>
              <a:t>Eight</a:t>
            </a:r>
            <a:endParaRPr lang="en-US" sz="3200" dirty="0" smtClean="0">
              <a:latin typeface="Times New Roman" panose="02020603050405020304" pitchFamily="18" charset="0"/>
              <a:cs typeface="Times New Roman" panose="02020603050405020304" pitchFamily="18" charset="0"/>
            </a:endParaRPr>
          </a:p>
        </p:txBody>
      </p:sp>
      <p:sp>
        <p:nvSpPr>
          <p:cNvPr id="8" name="TextBox 7"/>
          <p:cNvSpPr txBox="1"/>
          <p:nvPr/>
        </p:nvSpPr>
        <p:spPr>
          <a:xfrm>
            <a:off x="504497" y="4207624"/>
            <a:ext cx="2774728" cy="584775"/>
          </a:xfrm>
          <a:prstGeom prst="rect">
            <a:avLst/>
          </a:prstGeom>
          <a:noFill/>
          <a:ln w="19050">
            <a:solidFill>
              <a:schemeClr val="tx1"/>
            </a:solidFill>
          </a:ln>
        </p:spPr>
        <p:txBody>
          <a:bodyPr wrap="square" rtlCol="0" anchor="ctr">
            <a:spAutoFit/>
          </a:bodyPr>
          <a:lstStyle/>
          <a:p>
            <a:pPr algn="just"/>
            <a:r>
              <a:rPr lang="en-US" sz="3200" dirty="0" smtClean="0">
                <a:latin typeface="Times New Roman" panose="02020603050405020304" pitchFamily="18" charset="0"/>
                <a:cs typeface="Times New Roman" panose="02020603050405020304" pitchFamily="18" charset="0"/>
              </a:rPr>
              <a:t>What are they?</a:t>
            </a: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65753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edg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4855780" y="621242"/>
            <a:ext cx="2459420" cy="1200329"/>
          </a:xfrm>
          <a:prstGeom prst="rect">
            <a:avLst/>
          </a:prstGeom>
          <a:solidFill>
            <a:srgbClr val="99CC00"/>
          </a:solidFill>
          <a:ln w="22225">
            <a:solidFill>
              <a:schemeClr val="tx1"/>
            </a:solidFill>
          </a:ln>
        </p:spPr>
        <p:txBody>
          <a:bodyPr wrap="square" rtlCol="0">
            <a:spAutoFit/>
          </a:bodyPr>
          <a:lstStyle/>
          <a:p>
            <a:pPr algn="just"/>
            <a:r>
              <a:rPr lang="en-US" sz="3600" b="1" dirty="0" smtClean="0">
                <a:latin typeface="Times New Roman" panose="02020603050405020304" pitchFamily="18" charset="0"/>
                <a:cs typeface="Times New Roman" panose="02020603050405020304" pitchFamily="18" charset="0"/>
              </a:rPr>
              <a:t>Learning Outcomes</a:t>
            </a:r>
          </a:p>
        </p:txBody>
      </p:sp>
      <p:sp>
        <p:nvSpPr>
          <p:cNvPr id="5" name="TextBox 4"/>
          <p:cNvSpPr txBox="1"/>
          <p:nvPr/>
        </p:nvSpPr>
        <p:spPr>
          <a:xfrm>
            <a:off x="1592318" y="2484602"/>
            <a:ext cx="8773510" cy="3046988"/>
          </a:xfrm>
          <a:prstGeom prst="rect">
            <a:avLst/>
          </a:prstGeom>
          <a:noFill/>
          <a:ln>
            <a:solidFill>
              <a:srgbClr val="002060"/>
            </a:solidFill>
          </a:ln>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After the end of the lesson students will be able to</a:t>
            </a:r>
          </a:p>
          <a:p>
            <a:pPr algn="just"/>
            <a:endParaRPr lang="en-US"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Recognize </a:t>
            </a:r>
            <a:r>
              <a:rPr lang="en-US" sz="3200" dirty="0" smtClean="0">
                <a:latin typeface="Times New Roman" panose="02020603050405020304" pitchFamily="18" charset="0"/>
                <a:cs typeface="Times New Roman" panose="02020603050405020304" pitchFamily="18" charset="0"/>
              </a:rPr>
              <a:t>parts of </a:t>
            </a:r>
            <a:r>
              <a:rPr lang="en-US" sz="3200" dirty="0" smtClean="0">
                <a:latin typeface="Times New Roman" panose="02020603050405020304" pitchFamily="18" charset="0"/>
                <a:cs typeface="Times New Roman" panose="02020603050405020304" pitchFamily="18" charset="0"/>
              </a:rPr>
              <a:t>speech.</a:t>
            </a:r>
            <a:endParaRPr lang="en-US"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use appropriate words in sentences.</a:t>
            </a:r>
          </a:p>
          <a:p>
            <a:pPr marL="457200" indent="-457200" algn="just">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write English correctly.</a:t>
            </a:r>
          </a:p>
          <a:p>
            <a:pPr marL="457200" indent="-457200" algn="just">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Find out mistakes in sentences.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4942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edge">
                                      <p:cBhvr>
                                        <p:cTn id="7" dur="2000"/>
                                        <p:tgtEl>
                                          <p:spTgt spid="5">
                                            <p:txEl>
                                              <p:pRg st="2" end="2"/>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wedge">
                                      <p:cBhvr>
                                        <p:cTn id="10" dur="2000"/>
                                        <p:tgtEl>
                                          <p:spTgt spid="5">
                                            <p:txEl>
                                              <p:pRg st="3" end="3"/>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wedge">
                                      <p:cBhvr>
                                        <p:cTn id="13" dur="2000"/>
                                        <p:tgtEl>
                                          <p:spTgt spid="5">
                                            <p:txEl>
                                              <p:pRg st="4" end="4"/>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wedge">
                                      <p:cBhvr>
                                        <p:cTn id="16"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4680318" y="422800"/>
            <a:ext cx="2810343" cy="584775"/>
          </a:xfrm>
          <a:prstGeom prst="rect">
            <a:avLst/>
          </a:prstGeom>
          <a:noFill/>
          <a:ln>
            <a:noFill/>
          </a:ln>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Use of Nouns</a:t>
            </a:r>
          </a:p>
        </p:txBody>
      </p:sp>
      <p:sp>
        <p:nvSpPr>
          <p:cNvPr id="7" name="TextBox 6"/>
          <p:cNvSpPr txBox="1"/>
          <p:nvPr/>
        </p:nvSpPr>
        <p:spPr>
          <a:xfrm>
            <a:off x="449315" y="1467241"/>
            <a:ext cx="8033770" cy="954107"/>
          </a:xfrm>
          <a:prstGeom prst="rect">
            <a:avLst/>
          </a:prstGeom>
          <a:noFill/>
          <a:ln>
            <a:noFill/>
          </a:ln>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1) Nouns </a:t>
            </a:r>
            <a:r>
              <a:rPr lang="en-US" sz="2800" dirty="0">
                <a:latin typeface="Times New Roman" panose="02020603050405020304" pitchFamily="18" charset="0"/>
                <a:cs typeface="Times New Roman" panose="02020603050405020304" pitchFamily="18" charset="0"/>
              </a:rPr>
              <a:t>are used as subject </a:t>
            </a:r>
            <a:r>
              <a:rPr lang="en-US" sz="2800" dirty="0" smtClean="0">
                <a:latin typeface="Times New Roman" panose="02020603050405020304" pitchFamily="18" charset="0"/>
                <a:cs typeface="Times New Roman" panose="02020603050405020304" pitchFamily="18" charset="0"/>
              </a:rPr>
              <a:t>and </a:t>
            </a:r>
            <a:r>
              <a:rPr lang="en-US" sz="2800" dirty="0">
                <a:latin typeface="Times New Roman" panose="02020603050405020304" pitchFamily="18" charset="0"/>
                <a:cs typeface="Times New Roman" panose="02020603050405020304" pitchFamily="18" charset="0"/>
              </a:rPr>
              <a:t>object in a sentence</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i.e.</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are </a:t>
            </a:r>
            <a:r>
              <a:rPr lang="en-US" sz="2800" dirty="0" smtClean="0">
                <a:latin typeface="Times New Roman" panose="02020603050405020304" pitchFamily="18" charset="0"/>
                <a:cs typeface="Times New Roman" panose="02020603050405020304" pitchFamily="18" charset="0"/>
              </a:rPr>
              <a:t>useful to us in many ways.</a:t>
            </a:r>
          </a:p>
        </p:txBody>
      </p:sp>
      <p:sp>
        <p:nvSpPr>
          <p:cNvPr id="8" name="TextBox 7"/>
          <p:cNvSpPr txBox="1"/>
          <p:nvPr/>
        </p:nvSpPr>
        <p:spPr>
          <a:xfrm>
            <a:off x="449316" y="2889949"/>
            <a:ext cx="5636174" cy="954107"/>
          </a:xfrm>
          <a:prstGeom prst="rect">
            <a:avLst/>
          </a:prstGeom>
          <a:noFill/>
          <a:ln>
            <a:noFill/>
          </a:ln>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After an article , we use noun. </a:t>
            </a:r>
          </a:p>
          <a:p>
            <a:pPr algn="just"/>
            <a:r>
              <a:rPr lang="en-US" sz="2800" dirty="0" smtClean="0">
                <a:latin typeface="Times New Roman" panose="02020603050405020304" pitchFamily="18" charset="0"/>
                <a:cs typeface="Times New Roman" panose="02020603050405020304" pitchFamily="18" charset="0"/>
              </a:rPr>
              <a:t> i.e.</a:t>
            </a:r>
            <a:r>
              <a:rPr lang="en-US" sz="2800" dirty="0" smtClean="0">
                <a:solidFill>
                  <a:srgbClr val="990033"/>
                </a:solidFill>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 			 is </a:t>
            </a:r>
            <a:r>
              <a:rPr lang="en-US" sz="2800" dirty="0">
                <a:latin typeface="Times New Roman" panose="02020603050405020304" pitchFamily="18" charset="0"/>
                <a:cs typeface="Times New Roman" panose="02020603050405020304" pitchFamily="18" charset="0"/>
              </a:rPr>
              <a:t>gift of nature.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1116" y="1340070"/>
            <a:ext cx="2418045" cy="1477604"/>
          </a:xfrm>
          <a:prstGeom prst="rect">
            <a:avLst/>
          </a:prstGeom>
        </p:spPr>
      </p:pic>
      <p:sp>
        <p:nvSpPr>
          <p:cNvPr id="12" name="TextBox 11"/>
          <p:cNvSpPr txBox="1"/>
          <p:nvPr/>
        </p:nvSpPr>
        <p:spPr>
          <a:xfrm>
            <a:off x="449316" y="4277289"/>
            <a:ext cx="5636174" cy="954107"/>
          </a:xfrm>
          <a:prstGeom prst="rect">
            <a:avLst/>
          </a:prstGeom>
          <a:noFill/>
          <a:ln>
            <a:noFill/>
          </a:ln>
        </p:spPr>
        <p:txBody>
          <a:bodyPr wrap="square" rtlCol="0">
            <a:spAutoFit/>
          </a:bodyPr>
          <a:lstStyle/>
          <a:p>
            <a:pPr algn="just"/>
            <a:r>
              <a:rPr lang="en-US" sz="2800" dirty="0">
                <a:latin typeface="Times New Roman" panose="02020603050405020304" pitchFamily="18" charset="0"/>
                <a:cs typeface="Times New Roman" panose="02020603050405020304" pitchFamily="18" charset="0"/>
              </a:rPr>
              <a:t>3</a:t>
            </a:r>
            <a:r>
              <a:rPr lang="en-US" sz="2800" dirty="0" smtClean="0">
                <a:latin typeface="Times New Roman" panose="02020603050405020304" pitchFamily="18" charset="0"/>
                <a:cs typeface="Times New Roman" panose="02020603050405020304" pitchFamily="18" charset="0"/>
              </a:rPr>
              <a:t>) After preposition, we use a noun.</a:t>
            </a:r>
          </a:p>
          <a:p>
            <a:pPr algn="just"/>
            <a:r>
              <a:rPr lang="en-US" sz="2800" dirty="0" smtClean="0">
                <a:latin typeface="Times New Roman" panose="02020603050405020304" pitchFamily="18" charset="0"/>
                <a:cs typeface="Times New Roman" panose="02020603050405020304" pitchFamily="18" charset="0"/>
              </a:rPr>
              <a:t>i.e. The cat is under </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smtClean="0">
                <a:solidFill>
                  <a:srgbClr val="0000FF"/>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p:txBody>
      </p:sp>
      <p:sp>
        <p:nvSpPr>
          <p:cNvPr id="13" name="TextBox 12"/>
          <p:cNvSpPr txBox="1"/>
          <p:nvPr/>
        </p:nvSpPr>
        <p:spPr>
          <a:xfrm>
            <a:off x="449316" y="5507850"/>
            <a:ext cx="5636174" cy="954107"/>
          </a:xfrm>
          <a:prstGeom prst="rect">
            <a:avLst/>
          </a:prstGeom>
          <a:noFill/>
          <a:ln>
            <a:noFill/>
          </a:ln>
        </p:spPr>
        <p:txBody>
          <a:bodyPr wrap="square" rtlCol="0">
            <a:spAutoFit/>
          </a:bodyPr>
          <a:lstStyle/>
          <a:p>
            <a:pPr algn="just"/>
            <a:r>
              <a:rPr lang="en-US" sz="2800" dirty="0">
                <a:latin typeface="Times New Roman" panose="02020603050405020304" pitchFamily="18" charset="0"/>
                <a:cs typeface="Times New Roman" panose="02020603050405020304" pitchFamily="18" charset="0"/>
              </a:rPr>
              <a:t>4</a:t>
            </a:r>
            <a:r>
              <a:rPr lang="en-US" sz="2800" dirty="0" smtClean="0">
                <a:latin typeface="Times New Roman" panose="02020603050405020304" pitchFamily="18" charset="0"/>
                <a:cs typeface="Times New Roman" panose="02020603050405020304" pitchFamily="18" charset="0"/>
              </a:rPr>
              <a:t>) After an adjective, we use a noun.</a:t>
            </a:r>
          </a:p>
          <a:p>
            <a:pPr algn="just"/>
            <a:r>
              <a:rPr lang="en-US" sz="2800" dirty="0" smtClean="0">
                <a:latin typeface="Times New Roman" panose="02020603050405020304" pitchFamily="18" charset="0"/>
                <a:cs typeface="Times New Roman" panose="02020603050405020304" pitchFamily="18" charset="0"/>
              </a:rPr>
              <a:t>i.e. He is a kind </a:t>
            </a:r>
            <a:r>
              <a:rPr lang="en-US" sz="2800" dirty="0" smtClean="0">
                <a:solidFill>
                  <a:srgbClr val="0000FF"/>
                </a:solidFill>
                <a:latin typeface="Times New Roman" panose="02020603050405020304" pitchFamily="18" charset="0"/>
                <a:cs typeface="Times New Roman" panose="02020603050405020304" pitchFamily="18" charset="0"/>
              </a:rPr>
              <a:t>            .</a:t>
            </a:r>
            <a:endParaRPr lang="en-US" sz="2800" b="1" u="sng" dirty="0" smtClean="0">
              <a:solidFill>
                <a:srgbClr val="0000FF"/>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4939" y="2954283"/>
            <a:ext cx="1545020" cy="949450"/>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9613" y="4025977"/>
            <a:ext cx="1939158" cy="1214340"/>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17660" y="5051476"/>
            <a:ext cx="1565425" cy="1383740"/>
          </a:xfrm>
          <a:prstGeom prst="rect">
            <a:avLst/>
          </a:prstGeom>
        </p:spPr>
      </p:pic>
      <p:sp>
        <p:nvSpPr>
          <p:cNvPr id="5" name="Rectangle 4"/>
          <p:cNvSpPr/>
          <p:nvPr/>
        </p:nvSpPr>
        <p:spPr>
          <a:xfrm>
            <a:off x="1063259" y="1954923"/>
            <a:ext cx="1049319" cy="424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anose="02020603050405020304" pitchFamily="18" charset="0"/>
                <a:cs typeface="Times New Roman" panose="02020603050405020304" pitchFamily="18" charset="0"/>
              </a:rPr>
              <a:t>Trees</a:t>
            </a:r>
            <a:endParaRPr lang="en-US" sz="2800" dirty="0">
              <a:solidFill>
                <a:schemeClr val="tx1"/>
              </a:solidFill>
            </a:endParaRPr>
          </a:p>
        </p:txBody>
      </p:sp>
      <p:sp>
        <p:nvSpPr>
          <p:cNvPr id="16" name="Rectangle 15"/>
          <p:cNvSpPr/>
          <p:nvPr/>
        </p:nvSpPr>
        <p:spPr>
          <a:xfrm>
            <a:off x="1458879" y="3650909"/>
            <a:ext cx="1049319" cy="424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7" name="Rectangle 16"/>
          <p:cNvSpPr/>
          <p:nvPr/>
        </p:nvSpPr>
        <p:spPr>
          <a:xfrm>
            <a:off x="1458879" y="3392206"/>
            <a:ext cx="1173962" cy="395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anose="02020603050405020304" pitchFamily="18" charset="0"/>
                <a:cs typeface="Times New Roman" panose="02020603050405020304" pitchFamily="18" charset="0"/>
              </a:rPr>
              <a:t>flower</a:t>
            </a:r>
            <a:endParaRPr lang="en-US" sz="2800" dirty="0">
              <a:solidFill>
                <a:schemeClr val="tx1"/>
              </a:solidFill>
            </a:endParaRPr>
          </a:p>
        </p:txBody>
      </p:sp>
      <p:sp>
        <p:nvSpPr>
          <p:cNvPr id="18" name="Rectangle 17"/>
          <p:cNvSpPr/>
          <p:nvPr/>
        </p:nvSpPr>
        <p:spPr>
          <a:xfrm>
            <a:off x="3385857" y="4802328"/>
            <a:ext cx="1717685" cy="395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anose="02020603050405020304" pitchFamily="18" charset="0"/>
                <a:cs typeface="Times New Roman" panose="02020603050405020304" pitchFamily="18" charset="0"/>
              </a:rPr>
              <a:t>The table</a:t>
            </a:r>
            <a:endParaRPr lang="en-US" sz="2800" dirty="0">
              <a:solidFill>
                <a:schemeClr val="tx1"/>
              </a:solidFill>
            </a:endParaRPr>
          </a:p>
        </p:txBody>
      </p:sp>
      <p:sp>
        <p:nvSpPr>
          <p:cNvPr id="19" name="Rectangle 18"/>
          <p:cNvSpPr/>
          <p:nvPr/>
        </p:nvSpPr>
        <p:spPr>
          <a:xfrm>
            <a:off x="2909162" y="6009285"/>
            <a:ext cx="953390" cy="395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anose="02020603050405020304" pitchFamily="18" charset="0"/>
                <a:cs typeface="Times New Roman" panose="02020603050405020304" pitchFamily="18" charset="0"/>
              </a:rPr>
              <a:t>man</a:t>
            </a:r>
            <a:endParaRPr lang="en-US" sz="2800" dirty="0">
              <a:solidFill>
                <a:schemeClr val="tx1"/>
              </a:solidFill>
            </a:endParaRPr>
          </a:p>
        </p:txBody>
      </p:sp>
    </p:spTree>
    <p:extLst>
      <p:ext uri="{BB962C8B-B14F-4D97-AF65-F5344CB8AC3E}">
        <p14:creationId xmlns:p14="http://schemas.microsoft.com/office/powerpoint/2010/main" val="198404188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edge">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edge">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edge">
                                      <p:cBhvr>
                                        <p:cTn id="2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7926" y="199633"/>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4437994" y="371833"/>
            <a:ext cx="3003330" cy="584775"/>
          </a:xfrm>
          <a:prstGeom prst="rect">
            <a:avLst/>
          </a:prstGeom>
          <a:noFill/>
          <a:ln>
            <a:noFill/>
          </a:ln>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Use of Pronoun</a:t>
            </a:r>
          </a:p>
        </p:txBody>
      </p:sp>
      <p:sp>
        <p:nvSpPr>
          <p:cNvPr id="5" name="TextBox 4"/>
          <p:cNvSpPr txBox="1"/>
          <p:nvPr/>
        </p:nvSpPr>
        <p:spPr>
          <a:xfrm>
            <a:off x="1828801" y="3922801"/>
            <a:ext cx="4787461" cy="2062103"/>
          </a:xfrm>
          <a:prstGeom prst="rect">
            <a:avLst/>
          </a:prstGeom>
          <a:noFill/>
          <a:ln>
            <a:noFill/>
          </a:ln>
        </p:spPr>
        <p:txBody>
          <a:bodyPr wrap="square" rtlCol="0">
            <a:spAutoFit/>
          </a:bodyPr>
          <a:lstStyle/>
          <a:p>
            <a:pPr algn="just"/>
            <a:r>
              <a:rPr lang="en-US" sz="3200" dirty="0" smtClean="0">
                <a:latin typeface="Times New Roman" panose="02020603050405020304" pitchFamily="18" charset="0"/>
                <a:cs typeface="Times New Roman" panose="02020603050405020304" pitchFamily="18" charset="0"/>
              </a:rPr>
              <a:t>Mamun is a good boy. </a:t>
            </a:r>
          </a:p>
          <a:p>
            <a:pPr algn="just"/>
            <a:r>
              <a:rPr lang="en-US" sz="3200" b="1" dirty="0" smtClean="0">
                <a:latin typeface="Times New Roman" panose="02020603050405020304" pitchFamily="18" charset="0"/>
                <a:cs typeface="Times New Roman" panose="02020603050405020304" pitchFamily="18" charset="0"/>
              </a:rPr>
              <a:t>He</a:t>
            </a:r>
            <a:r>
              <a:rPr lang="en-US" sz="3200" dirty="0" smtClean="0">
                <a:latin typeface="Times New Roman" panose="02020603050405020304" pitchFamily="18" charset="0"/>
                <a:cs typeface="Times New Roman" panose="02020603050405020304" pitchFamily="18" charset="0"/>
              </a:rPr>
              <a:t> goes to school regularly. </a:t>
            </a:r>
          </a:p>
          <a:p>
            <a:pPr algn="just"/>
            <a:r>
              <a:rPr lang="en-US" sz="3200" dirty="0" smtClean="0">
                <a:latin typeface="Times New Roman" panose="02020603050405020304" pitchFamily="18" charset="0"/>
                <a:cs typeface="Times New Roman" panose="02020603050405020304" pitchFamily="18" charset="0"/>
              </a:rPr>
              <a:t>Here , </a:t>
            </a:r>
            <a:r>
              <a:rPr lang="en-US" sz="3200" b="1" u="sng" dirty="0" smtClean="0">
                <a:latin typeface="Times New Roman" panose="02020603050405020304" pitchFamily="18" charset="0"/>
                <a:cs typeface="Times New Roman" panose="02020603050405020304" pitchFamily="18" charset="0"/>
              </a:rPr>
              <a:t>He</a:t>
            </a:r>
            <a:r>
              <a:rPr lang="en-US" sz="3200" dirty="0" smtClean="0">
                <a:latin typeface="Times New Roman" panose="02020603050405020304" pitchFamily="18" charset="0"/>
                <a:cs typeface="Times New Roman" panose="02020603050405020304" pitchFamily="18" charset="0"/>
              </a:rPr>
              <a:t> is a pronoun.</a:t>
            </a:r>
          </a:p>
          <a:p>
            <a:pPr algn="just"/>
            <a:endParaRPr lang="en-US" sz="3200" dirty="0" smtClean="0">
              <a:latin typeface="Times New Roman" panose="02020603050405020304" pitchFamily="18" charset="0"/>
              <a:cs typeface="Times New Roman" panose="02020603050405020304" pitchFamily="18" charset="0"/>
            </a:endParaRPr>
          </a:p>
        </p:txBody>
      </p:sp>
      <p:sp>
        <p:nvSpPr>
          <p:cNvPr id="7" name="TextBox 6"/>
          <p:cNvSpPr txBox="1"/>
          <p:nvPr/>
        </p:nvSpPr>
        <p:spPr>
          <a:xfrm>
            <a:off x="1828801" y="1327252"/>
            <a:ext cx="7961586" cy="2062103"/>
          </a:xfrm>
          <a:prstGeom prst="rect">
            <a:avLst/>
          </a:prstGeom>
          <a:noFill/>
          <a:ln>
            <a:noFill/>
          </a:ln>
        </p:spPr>
        <p:txBody>
          <a:bodyPr wrap="square" rtlCol="0">
            <a:spAutoFit/>
          </a:bodyPr>
          <a:lstStyle/>
          <a:p>
            <a:pPr algn="just"/>
            <a:r>
              <a:rPr lang="en-US" sz="3200" dirty="0" smtClean="0">
                <a:latin typeface="Times New Roman" panose="02020603050405020304" pitchFamily="18" charset="0"/>
                <a:cs typeface="Times New Roman" panose="02020603050405020304" pitchFamily="18" charset="0"/>
              </a:rPr>
              <a:t>The word that we can use in place of a noun, is called </a:t>
            </a:r>
            <a:r>
              <a:rPr lang="en-US" sz="3200" b="1" dirty="0" smtClean="0">
                <a:latin typeface="Times New Roman" panose="02020603050405020304" pitchFamily="18" charset="0"/>
                <a:cs typeface="Times New Roman" panose="02020603050405020304" pitchFamily="18" charset="0"/>
              </a:rPr>
              <a:t>pronoun.</a:t>
            </a:r>
          </a:p>
          <a:p>
            <a:pPr algn="just"/>
            <a:r>
              <a:rPr lang="en-US" sz="3200" dirty="0" smtClean="0">
                <a:latin typeface="Times New Roman" panose="02020603050405020304" pitchFamily="18" charset="0"/>
                <a:cs typeface="Times New Roman" panose="02020603050405020304" pitchFamily="18" charset="0"/>
              </a:rPr>
              <a:t>Some pronouns : I ,we , you, it, she, he, they, them, him, his, her, your, their, our etc.</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7158" y="3759999"/>
            <a:ext cx="3291121" cy="1940613"/>
          </a:xfrm>
          <a:prstGeom prst="rect">
            <a:avLst/>
          </a:prstGeom>
        </p:spPr>
      </p:pic>
    </p:spTree>
    <p:extLst>
      <p:ext uri="{BB962C8B-B14F-4D97-AF65-F5344CB8AC3E}">
        <p14:creationId xmlns:p14="http://schemas.microsoft.com/office/powerpoint/2010/main" val="16739428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4952" y="189186"/>
            <a:ext cx="11761076" cy="645874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a:p>
        </p:txBody>
      </p:sp>
      <p:sp>
        <p:nvSpPr>
          <p:cNvPr id="9" name="Rectangle 8"/>
          <p:cNvSpPr/>
          <p:nvPr/>
        </p:nvSpPr>
        <p:spPr>
          <a:xfrm>
            <a:off x="1427349" y="873112"/>
            <a:ext cx="9322230" cy="5111792"/>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2" dirty="0">
              <a:solidFill>
                <a:schemeClr val="tx1"/>
              </a:solidFill>
            </a:endParaRPr>
          </a:p>
        </p:txBody>
      </p:sp>
      <p:sp>
        <p:nvSpPr>
          <p:cNvPr id="4" name="TextBox 3"/>
          <p:cNvSpPr txBox="1"/>
          <p:nvPr/>
        </p:nvSpPr>
        <p:spPr>
          <a:xfrm>
            <a:off x="4497114" y="377968"/>
            <a:ext cx="3176751" cy="584775"/>
          </a:xfrm>
          <a:prstGeom prst="rect">
            <a:avLst/>
          </a:prstGeom>
          <a:noFill/>
          <a:ln>
            <a:noFill/>
          </a:ln>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Use of Adjective</a:t>
            </a:r>
          </a:p>
        </p:txBody>
      </p:sp>
      <p:sp>
        <p:nvSpPr>
          <p:cNvPr id="5" name="TextBox 4"/>
          <p:cNvSpPr txBox="1"/>
          <p:nvPr/>
        </p:nvSpPr>
        <p:spPr>
          <a:xfrm>
            <a:off x="599090" y="1457887"/>
            <a:ext cx="6069723" cy="4031873"/>
          </a:xfrm>
          <a:prstGeom prst="rect">
            <a:avLst/>
          </a:prstGeom>
          <a:noFill/>
          <a:ln>
            <a:noFill/>
          </a:ln>
        </p:spPr>
        <p:txBody>
          <a:bodyPr wrap="square" rtlCol="0">
            <a:spAutoFit/>
          </a:bodyPr>
          <a:lstStyle/>
          <a:p>
            <a:pPr algn="just"/>
            <a:r>
              <a:rPr lang="en-US" sz="3200" dirty="0" smtClean="0">
                <a:latin typeface="Times New Roman" panose="02020603050405020304" pitchFamily="18" charset="0"/>
                <a:cs typeface="Times New Roman" panose="02020603050405020304" pitchFamily="18" charset="0"/>
              </a:rPr>
              <a:t>The word that modifies a noun or a pronoun is called Adjective.</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For example- The goose laid a </a:t>
            </a:r>
            <a:r>
              <a:rPr lang="en-US" sz="3200" b="1" dirty="0" smtClean="0">
                <a:latin typeface="Times New Roman" panose="02020603050405020304" pitchFamily="18" charset="0"/>
                <a:cs typeface="Times New Roman" panose="02020603050405020304" pitchFamily="18" charset="0"/>
              </a:rPr>
              <a:t>golden</a:t>
            </a:r>
            <a:r>
              <a:rPr lang="en-US" sz="3200" dirty="0" smtClean="0">
                <a:latin typeface="Times New Roman" panose="02020603050405020304" pitchFamily="18" charset="0"/>
                <a:cs typeface="Times New Roman" panose="02020603050405020304" pitchFamily="18" charset="0"/>
              </a:rPr>
              <a:t> egg everyday.</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Here, the word </a:t>
            </a:r>
            <a:r>
              <a:rPr lang="en-US" sz="3200" b="1" dirty="0" smtClean="0">
                <a:latin typeface="Times New Roman" panose="02020603050405020304" pitchFamily="18" charset="0"/>
                <a:cs typeface="Times New Roman" panose="02020603050405020304" pitchFamily="18" charset="0"/>
              </a:rPr>
              <a:t>‘Golden’</a:t>
            </a:r>
            <a:r>
              <a:rPr lang="en-US" sz="3200" dirty="0" smtClean="0">
                <a:latin typeface="Times New Roman" panose="02020603050405020304" pitchFamily="18" charset="0"/>
                <a:cs typeface="Times New Roman" panose="02020603050405020304" pitchFamily="18" charset="0"/>
              </a:rPr>
              <a:t> is an adjective.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6635" y="3184961"/>
            <a:ext cx="3295600" cy="2569451"/>
          </a:xfrm>
          <a:prstGeom prst="rect">
            <a:avLst/>
          </a:prstGeom>
        </p:spPr>
      </p:pic>
    </p:spTree>
    <p:extLst>
      <p:ext uri="{BB962C8B-B14F-4D97-AF65-F5344CB8AC3E}">
        <p14:creationId xmlns:p14="http://schemas.microsoft.com/office/powerpoint/2010/main" val="29282144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11930</TotalTime>
  <Words>1717</Words>
  <Application>Microsoft Office PowerPoint</Application>
  <PresentationFormat>Widescreen</PresentationFormat>
  <Paragraphs>316</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3028</cp:revision>
  <dcterms:created xsi:type="dcterms:W3CDTF">2019-02-24T18:18:27Z</dcterms:created>
  <dcterms:modified xsi:type="dcterms:W3CDTF">2020-03-17T18:48:58Z</dcterms:modified>
</cp:coreProperties>
</file>