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0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74"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F03E83-3B6F-4AD5-AD26-71C228F3F954}" type="datetimeFigureOut">
              <a:rPr lang="en-US" smtClean="0"/>
              <a:t>3/18/2020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3A130-991A-4688-A393-C7FBDA20DC4C}" type="slidenum">
              <a:rPr lang="en-US" smtClean="0"/>
              <a:t>‹#›</a:t>
            </a:fld>
            <a:endParaRPr lang="en-US"/>
          </a:p>
        </p:txBody>
      </p:sp>
    </p:spTree>
    <p:extLst>
      <p:ext uri="{BB962C8B-B14F-4D97-AF65-F5344CB8AC3E}">
        <p14:creationId xmlns:p14="http://schemas.microsoft.com/office/powerpoint/2010/main" val="113719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120F5E-7814-4087-9F99-9DD47558FD05}" type="slidenum">
              <a:rPr lang="en-US" smtClean="0"/>
              <a:t>1</a:t>
            </a:fld>
            <a:endParaRPr lang="en-US"/>
          </a:p>
        </p:txBody>
      </p:sp>
    </p:spTree>
    <p:extLst>
      <p:ext uri="{BB962C8B-B14F-4D97-AF65-F5344CB8AC3E}">
        <p14:creationId xmlns:p14="http://schemas.microsoft.com/office/powerpoint/2010/main" val="3179933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anose="02000000000000000000" pitchFamily="2" charset="0"/>
                <a:cs typeface="NikoshBAN" panose="02000000000000000000" pitchFamily="2" charset="0"/>
              </a:rPr>
              <a:t>দ্বিতীয়</a:t>
            </a:r>
            <a:r>
              <a:rPr lang="bn-BD" baseline="0" dirty="0" smtClean="0">
                <a:latin typeface="NikoshBAN" panose="02000000000000000000" pitchFamily="2" charset="0"/>
                <a:cs typeface="NikoshBAN" panose="02000000000000000000" pitchFamily="2" charset="0"/>
              </a:rPr>
              <a:t>ত পুকুরের গড় গভীরতা হতে হবে ২ থেকে তিন মিটার। কেননা গভীরতা কম হলে মাছের চলাচলে অসুবিধা হয়। আবার গভীরতা কম হলে সূর্যের আলো পুকুরের নিচে প্রবেশ করতে পারে না। এবং শুকনার সময় পানির গভিরতা হবে কমপক্ষে এক মিটার। </a:t>
            </a:r>
            <a:endParaRPr lang="en-US" dirty="0">
              <a:latin typeface="NikoshBAN" panose="02000000000000000000" pitchFamily="2" charset="0"/>
              <a:cs typeface="NikoshBAN" panose="02000000000000000000" pitchFamily="2" charset="0"/>
            </a:endParaRPr>
          </a:p>
        </p:txBody>
      </p:sp>
      <p:sp>
        <p:nvSpPr>
          <p:cNvPr id="4" name="Slide Number Placeholder 3"/>
          <p:cNvSpPr>
            <a:spLocks noGrp="1"/>
          </p:cNvSpPr>
          <p:nvPr>
            <p:ph type="sldNum" sz="quarter" idx="10"/>
          </p:nvPr>
        </p:nvSpPr>
        <p:spPr/>
        <p:txBody>
          <a:bodyPr/>
          <a:lstStyle/>
          <a:p>
            <a:fld id="{3850214C-46F1-4075-9941-38EEF45AD15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84202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পুকুরের পশ্চিম</a:t>
            </a:r>
            <a:r>
              <a:rPr lang="bn-BD" baseline="0" dirty="0" smtClean="0"/>
              <a:t> ও দক্ষিন পাড়ে কোনও বড় গাছ রাখা যাবে না। কেননা বড় গাছের ছায়া পুকুরে আলো পৌছাতে বাধা দেয়।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81400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পুকুরটি খোলা</a:t>
            </a:r>
            <a:r>
              <a:rPr lang="bn-BD" baseline="0" dirty="0" smtClean="0"/>
              <a:t>মেলা হবে যেন পর্যাপ্ত আলোবাতাস পায়।</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13</a:t>
            </a:fld>
            <a:endParaRPr lang="en-US"/>
          </a:p>
        </p:txBody>
      </p:sp>
    </p:spTree>
    <p:extLst>
      <p:ext uri="{BB962C8B-B14F-4D97-AF65-F5344CB8AC3E}">
        <p14:creationId xmlns:p14="http://schemas.microsoft.com/office/powerpoint/2010/main" val="3029988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 পুকুরে রাক্ষুসে</a:t>
            </a:r>
            <a:r>
              <a:rPr lang="bn-BD" baseline="0" dirty="0" smtClean="0"/>
              <a:t> মাছ (বোয়াল মাছ, চিতল মাছ, শোল মাছ, মাগুর মাছ ইত্যদি যেগুলো অন্য মাছের পোনা খেয়ে ফেলে ও খাবারে প্রতিযোগিতা করে।) ও ক্ষতিকর পোনা (যেগুলো মাছের ক্ষতি করে ও রোগ বৃদ্ধি করে) সেগুলো থাকবে না।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14</a:t>
            </a:fld>
            <a:endParaRPr lang="en-US"/>
          </a:p>
        </p:txBody>
      </p:sp>
    </p:spTree>
    <p:extLst>
      <p:ext uri="{BB962C8B-B14F-4D97-AF65-F5344CB8AC3E}">
        <p14:creationId xmlns:p14="http://schemas.microsoft.com/office/powerpoint/2010/main" val="391141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পুকুরে আগাছা</a:t>
            </a:r>
            <a:r>
              <a:rPr lang="bn-BD" baseline="0" dirty="0" smtClean="0"/>
              <a:t> থাকলে মাছের চলাফেরায় বিগ্ন সৃষ্টি হয়। তাই নির্বাচিত পুকুরে আগাছা থাকবে না।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15</a:t>
            </a:fld>
            <a:endParaRPr lang="en-US"/>
          </a:p>
        </p:txBody>
      </p:sp>
    </p:spTree>
    <p:extLst>
      <p:ext uri="{BB962C8B-B14F-4D97-AF65-F5344CB8AC3E}">
        <p14:creationId xmlns:p14="http://schemas.microsoft.com/office/powerpoint/2010/main" val="3850708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এখানে</a:t>
            </a:r>
            <a:r>
              <a:rPr lang="bn-BD" baseline="0" dirty="0" smtClean="0"/>
              <a:t> অন্য কাজ দিতে পারেন। তবে সকলের অংশগ্রহন করাবেন।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16</a:t>
            </a:fld>
            <a:endParaRPr lang="en-US"/>
          </a:p>
        </p:txBody>
      </p:sp>
    </p:spTree>
    <p:extLst>
      <p:ext uri="{BB962C8B-B14F-4D97-AF65-F5344CB8AC3E}">
        <p14:creationId xmlns:p14="http://schemas.microsoft.com/office/powerpoint/2010/main" val="20277009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b="0" dirty="0" smtClean="0"/>
              <a:t>মাছের</a:t>
            </a:r>
            <a:r>
              <a:rPr lang="bn-BD" b="0" baseline="0" dirty="0" smtClean="0"/>
              <a:t> </a:t>
            </a:r>
            <a:r>
              <a:rPr lang="bn-BD" sz="1200" b="0" i="0" u="none" strike="noStrike" kern="1200" baseline="0" dirty="0" smtClean="0">
                <a:solidFill>
                  <a:schemeClr val="tx1"/>
                </a:solidFill>
                <a:latin typeface="+mn-lt"/>
                <a:ea typeface="+mn-ea"/>
                <a:cs typeface="+mn-cs"/>
              </a:rPr>
              <a:t>প্রাকৃতিক খাদ্য হল পাংকটন এটি উৎপাদনের জন্য সূর্যালোক দরকার। পুকুরের গভীরতা এমন হতে হবে যাতে সূর্যালোক পানিতে প্রবেশ করতে পারে। গভীরতা বেশি হলে  সূর্যালোক পানিতে প্রবেশ করতে পারে না। তাই পর্যাপ্ত পরিমান পাংকটন উৎপন্ন হতে পারে না। আবার গভীরতা কম হলে পানি গরম হয়ে যেতে পারে। তাই পুকুর নির্বাচনের সময় এই বিষয়টি গুরুত্ত্ব দিতে হবে।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850214C-46F1-4075-9941-38EEF45AD15A}" type="slidenum">
              <a:rPr lang="en-US" smtClean="0"/>
              <a:pPr/>
              <a:t>17</a:t>
            </a:fld>
            <a:endParaRPr lang="en-US"/>
          </a:p>
        </p:txBody>
      </p:sp>
    </p:spTree>
    <p:extLst>
      <p:ext uri="{BB962C8B-B14F-4D97-AF65-F5344CB8AC3E}">
        <p14:creationId xmlns:p14="http://schemas.microsoft.com/office/powerpoint/2010/main" val="212919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পুকুরে ভাসমান কাদা ও মাটির কনা</a:t>
            </a:r>
            <a:r>
              <a:rPr lang="bn-BD" baseline="0" dirty="0" smtClean="0"/>
              <a:t> পানির ঘোলাত্ব সৃষ্টি করে। তাছারা বৃষ্টি হলে পুকুরের পানি ঘোলা হয়ে যেতে পারে। </a:t>
            </a:r>
            <a:r>
              <a:rPr lang="bn-BD" sz="1200" dirty="0" smtClean="0">
                <a:latin typeface="NikoshBAN" pitchFamily="2" charset="0"/>
                <a:cs typeface="NikoshBAN" pitchFamily="2" charset="0"/>
              </a:rPr>
              <a:t>পানি ঘোলা হলে সূর্যের আলো প্রবেশে বাধা পায়, এবং পানিতে খাদ্য তৈরি হয় না। মাছের</a:t>
            </a:r>
            <a:r>
              <a:rPr lang="bn-BD" sz="1200" baseline="0" dirty="0" smtClean="0">
                <a:latin typeface="NikoshBAN" pitchFamily="2" charset="0"/>
                <a:cs typeface="NikoshBAN" pitchFamily="2" charset="0"/>
              </a:rPr>
              <a:t> ফুলকা নষ্ট হয়ে  </a:t>
            </a:r>
            <a:r>
              <a:rPr lang="bn-BD" dirty="0" smtClean="0"/>
              <a:t>যায়। এটি প্রতিকারের জন্য প্রতি শতকে</a:t>
            </a:r>
            <a:r>
              <a:rPr lang="bn-BD" baseline="0" dirty="0" smtClean="0"/>
              <a:t> ৩০ সেমি গিভিরতার জন্য ২৪০ – ২৫০ গ্রাম ফিটকারি অথবা প্রতি শতকে ১.২ কেজি হারে চুন দেয়া যেতে পারে। এই বিষয়টি সকলকে বুঝিয়ে দিতে হবে।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18</a:t>
            </a:fld>
            <a:endParaRPr lang="en-US"/>
          </a:p>
        </p:txBody>
      </p:sp>
    </p:spTree>
    <p:extLst>
      <p:ext uri="{BB962C8B-B14F-4D97-AF65-F5344CB8AC3E}">
        <p14:creationId xmlns:p14="http://schemas.microsoft.com/office/powerpoint/2010/main" val="369392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আপনি এখানে</a:t>
            </a:r>
            <a:r>
              <a:rPr lang="bn-BD" baseline="0" dirty="0" smtClean="0"/>
              <a:t> অন্য কোনো কাজ দিতে পারেন। তবে সকলের অংশগ্রহন করাবেন।</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19</a:t>
            </a:fld>
            <a:endParaRPr lang="en-US"/>
          </a:p>
        </p:txBody>
      </p:sp>
    </p:spTree>
    <p:extLst>
      <p:ext uri="{BB962C8B-B14F-4D97-AF65-F5344CB8AC3E}">
        <p14:creationId xmlns:p14="http://schemas.microsoft.com/office/powerpoint/2010/main" val="120855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মূল্যায়নের</a:t>
            </a:r>
            <a:r>
              <a:rPr lang="bn-BD" baseline="0" dirty="0" smtClean="0"/>
              <a:t> </a:t>
            </a:r>
            <a:r>
              <a:rPr lang="bn-BD" dirty="0" smtClean="0"/>
              <a:t> জন্য শিক্ষার্থীদের</a:t>
            </a:r>
            <a:r>
              <a:rPr lang="bn-BD" baseline="0" dirty="0" smtClean="0"/>
              <a:t> প্রশ্ন করুন এবং তাদের দেয়া উত্তরটিতে ক্লিক করুন। অন্য প্রশ্ন করেও মূল্যায়ন করা যায়।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pPr/>
              <a:t>20</a:t>
            </a:fld>
            <a:endParaRPr lang="en-US"/>
          </a:p>
        </p:txBody>
      </p:sp>
    </p:spTree>
    <p:extLst>
      <p:ext uri="{BB962C8B-B14F-4D97-AF65-F5344CB8AC3E}">
        <p14:creationId xmlns:p14="http://schemas.microsoft.com/office/powerpoint/2010/main" val="3647371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400" dirty="0" smtClean="0">
                <a:latin typeface="NikoshBAN" pitchFamily="2" charset="0"/>
                <a:cs typeface="NikoshBAN" pitchFamily="2" charset="0"/>
              </a:rPr>
              <a:t>এখানে পাঠ সম্পর্কিত</a:t>
            </a:r>
            <a:r>
              <a:rPr lang="bn-BD" sz="2400" baseline="0" dirty="0" smtClean="0">
                <a:latin typeface="NikoshBAN" pitchFamily="2" charset="0"/>
                <a:cs typeface="NikoshBAN" pitchFamily="2" charset="0"/>
              </a:rPr>
              <a:t> অন্য ছবি ব্যবহার করতে পারেন।তবে লক্ষ্য রাখবেন যাতে এই ছবি দিয়ে পাঠ ঘোষনা না হয়ে যায়। </a:t>
            </a:r>
            <a:endParaRPr lang="en-US" sz="24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898267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বাড়ীর</a:t>
            </a:r>
            <a:r>
              <a:rPr lang="bn-BD" baseline="0" dirty="0" smtClean="0"/>
              <a:t> কাজ হিসেবে আপনি সৃজনশীল প্রশ্নের ঘ নং প্রশ্ন দিতে পারেন।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pPr/>
              <a:t>21</a:t>
            </a:fld>
            <a:endParaRPr lang="en-US"/>
          </a:p>
        </p:txBody>
      </p:sp>
    </p:spTree>
    <p:extLst>
      <p:ext uri="{BB962C8B-B14F-4D97-AF65-F5344CB8AC3E}">
        <p14:creationId xmlns:p14="http://schemas.microsoft.com/office/powerpoint/2010/main" val="451549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23A130-991A-4688-A393-C7FBDA20DC4C}" type="slidenum">
              <a:rPr lang="en-US" smtClean="0"/>
              <a:t>22</a:t>
            </a:fld>
            <a:endParaRPr lang="en-US"/>
          </a:p>
        </p:txBody>
      </p:sp>
    </p:spTree>
    <p:extLst>
      <p:ext uri="{BB962C8B-B14F-4D97-AF65-F5344CB8AC3E}">
        <p14:creationId xmlns:p14="http://schemas.microsoft.com/office/powerpoint/2010/main" val="2280826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23</a:t>
            </a:fld>
            <a:endParaRPr lang="en-US"/>
          </a:p>
        </p:txBody>
      </p:sp>
    </p:spTree>
    <p:extLst>
      <p:ext uri="{BB962C8B-B14F-4D97-AF65-F5344CB8AC3E}">
        <p14:creationId xmlns:p14="http://schemas.microsoft.com/office/powerpoint/2010/main" val="63866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এই</a:t>
            </a:r>
            <a:r>
              <a:rPr lang="en-US" baseline="0" dirty="0" smtClean="0"/>
              <a:t> </a:t>
            </a:r>
            <a:r>
              <a:rPr lang="en-US" baseline="0" dirty="0" err="1" smtClean="0"/>
              <a:t>স্লাইডটি</a:t>
            </a:r>
            <a:r>
              <a:rPr lang="en-US" baseline="0" dirty="0" smtClean="0"/>
              <a:t> </a:t>
            </a:r>
            <a:r>
              <a:rPr lang="en-US" baseline="0" dirty="0" err="1" smtClean="0"/>
              <a:t>বেশী</a:t>
            </a:r>
            <a:r>
              <a:rPr lang="en-US" baseline="0" dirty="0" smtClean="0"/>
              <a:t> </a:t>
            </a:r>
            <a:r>
              <a:rPr lang="en-US" baseline="0" dirty="0" err="1" smtClean="0"/>
              <a:t>সময়</a:t>
            </a:r>
            <a:r>
              <a:rPr lang="en-US" baseline="0" dirty="0" smtClean="0"/>
              <a:t> </a:t>
            </a:r>
            <a:r>
              <a:rPr lang="en-US" baseline="0" dirty="0" err="1" smtClean="0"/>
              <a:t>দেখানোর</a:t>
            </a:r>
            <a:r>
              <a:rPr lang="en-US" baseline="0" dirty="0" smtClean="0"/>
              <a:t> </a:t>
            </a:r>
            <a:r>
              <a:rPr lang="en-US" baseline="0" dirty="0" err="1" smtClean="0"/>
              <a:t>প্রয়োজন</a:t>
            </a:r>
            <a:r>
              <a:rPr lang="en-US" baseline="0" dirty="0" smtClean="0"/>
              <a:t> </a:t>
            </a:r>
            <a:r>
              <a:rPr lang="en-US" baseline="0" dirty="0" err="1" smtClean="0"/>
              <a:t>নেই</a:t>
            </a:r>
            <a:r>
              <a:rPr lang="en-US" baseline="0" dirty="0" smtClean="0"/>
              <a:t>। </a:t>
            </a:r>
            <a:r>
              <a:rPr lang="en-US" baseline="0" dirty="0" err="1" smtClean="0"/>
              <a:t>আপনার</a:t>
            </a:r>
            <a:r>
              <a:rPr lang="en-US" baseline="0" dirty="0" smtClean="0"/>
              <a:t> </a:t>
            </a:r>
            <a:r>
              <a:rPr lang="en-US" baseline="0" dirty="0" err="1" smtClean="0"/>
              <a:t>সময়</a:t>
            </a:r>
            <a:r>
              <a:rPr lang="en-US" baseline="0" dirty="0" smtClean="0"/>
              <a:t> </a:t>
            </a:r>
            <a:r>
              <a:rPr lang="en-US" baseline="0" dirty="0" err="1" smtClean="0"/>
              <a:t>অনুযায়ী</a:t>
            </a:r>
            <a:r>
              <a:rPr lang="en-US" baseline="0" dirty="0" smtClean="0"/>
              <a:t> </a:t>
            </a:r>
            <a:r>
              <a:rPr lang="en-US" baseline="0" dirty="0" err="1" smtClean="0"/>
              <a:t>আপনি</a:t>
            </a:r>
            <a:r>
              <a:rPr lang="en-US" baseline="0" dirty="0" smtClean="0"/>
              <a:t> </a:t>
            </a:r>
            <a:r>
              <a:rPr lang="en-US" baseline="0" dirty="0" err="1" smtClean="0"/>
              <a:t>কাজ</a:t>
            </a:r>
            <a:r>
              <a:rPr lang="en-US" baseline="0" dirty="0" smtClean="0"/>
              <a:t> </a:t>
            </a:r>
            <a:r>
              <a:rPr lang="en-US" baseline="0" dirty="0" err="1" smtClean="0"/>
              <a:t>করবেন</a:t>
            </a:r>
            <a:r>
              <a:rPr lang="en-US" baseline="0" dirty="0" smtClean="0"/>
              <a:t>। </a:t>
            </a:r>
            <a:r>
              <a:rPr lang="en-US" baseline="0" dirty="0" err="1" smtClean="0"/>
              <a:t>মূল</a:t>
            </a:r>
            <a:r>
              <a:rPr lang="en-US" baseline="0" dirty="0" smtClean="0"/>
              <a:t> </a:t>
            </a:r>
            <a:r>
              <a:rPr lang="en-US" baseline="0" dirty="0" err="1" smtClean="0"/>
              <a:t>উপস্থাপনাটির</a:t>
            </a:r>
            <a:r>
              <a:rPr lang="en-US" baseline="0" dirty="0" smtClean="0"/>
              <a:t> </a:t>
            </a:r>
            <a:r>
              <a:rPr lang="en-US" baseline="0" dirty="0" err="1" smtClean="0"/>
              <a:t>জন্য</a:t>
            </a:r>
            <a:r>
              <a:rPr lang="en-US" baseline="0" dirty="0" smtClean="0"/>
              <a:t> </a:t>
            </a:r>
            <a:r>
              <a:rPr lang="en-US" baseline="0" dirty="0" err="1" smtClean="0"/>
              <a:t>বেশী</a:t>
            </a:r>
            <a:r>
              <a:rPr lang="en-US" baseline="0" dirty="0" smtClean="0"/>
              <a:t> </a:t>
            </a:r>
            <a:r>
              <a:rPr lang="en-US" baseline="0" dirty="0" err="1" smtClean="0"/>
              <a:t>লক্ষ্য</a:t>
            </a:r>
            <a:r>
              <a:rPr lang="en-US" baseline="0" dirty="0" smtClean="0"/>
              <a:t> </a:t>
            </a:r>
            <a:r>
              <a:rPr lang="en-US" baseline="0" dirty="0" err="1" smtClean="0"/>
              <a:t>রাখবেন</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3850214C-46F1-4075-9941-38EEF45AD15A}"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7400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ছবিগুলো</a:t>
            </a:r>
            <a:r>
              <a:rPr lang="bn-BD" baseline="0" dirty="0" smtClean="0">
                <a:latin typeface="NikoshBAN" pitchFamily="2" charset="0"/>
                <a:cs typeface="NikoshBAN" pitchFamily="2" charset="0"/>
              </a:rPr>
              <a:t> দেওয়া হয়েছে শিক্ষার্থীদের মাঝে পাঠের সম্পর্কে প্রেষনা সৃষ্টি করার জন্য। আপনি এখানে অন্য কিছু ব্যাবহার করে প্রেষনা স্ররষ্টি করতে পারেন।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947664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আপনি একটি ক্লিক করে প্রশ্ন দেখিয়ে সকলকে প্রশ্ন করবেন এবং সকলের মুখ থেকে কৌশলে তাদের মুখ থেকে পুকুর ও মিশ্র মাছের চাষ কথাটি বের করবেন। প্রয়জনে তাদেরকে কিছু সাহায্য করতে পরোক্ষ ভাবে সাহায্য করতে পারেন। তবে সরাসরি বলবেন না। এতে শিক্ষার্থীদের পড়ার প্রতি মনোযোগ বা আগ্রহ বাড়বে।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75758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পাঠ</a:t>
            </a:r>
            <a:r>
              <a:rPr lang="en-US" dirty="0" smtClean="0"/>
              <a:t> </a:t>
            </a:r>
            <a:r>
              <a:rPr lang="en-US" dirty="0" err="1" smtClean="0"/>
              <a:t>শিরোনাম</a:t>
            </a:r>
            <a:r>
              <a:rPr lang="en-US" baseline="0" dirty="0" smtClean="0"/>
              <a:t>  </a:t>
            </a:r>
            <a:r>
              <a:rPr lang="bn-BD" dirty="0" smtClean="0"/>
              <a:t>শিক্ষক</a:t>
            </a:r>
            <a:r>
              <a:rPr lang="bn-BD" baseline="0" dirty="0" smtClean="0"/>
              <a:t> বোর্ডে লিখে দিবেন। </a:t>
            </a:r>
            <a:endParaRPr lang="en-US" dirty="0"/>
          </a:p>
        </p:txBody>
      </p:sp>
      <p:sp>
        <p:nvSpPr>
          <p:cNvPr id="4" name="Slide Number Placeholder 3"/>
          <p:cNvSpPr>
            <a:spLocks noGrp="1"/>
          </p:cNvSpPr>
          <p:nvPr>
            <p:ph type="sldNum" sz="quarter" idx="10"/>
          </p:nvPr>
        </p:nvSpPr>
        <p:spPr/>
        <p:txBody>
          <a:bodyPr/>
          <a:lstStyle/>
          <a:p>
            <a:fld id="{19562F9A-883D-452D-830D-E6ACF8213131}"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2715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22717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এই স্লাইডটি দ্বারা </a:t>
            </a:r>
            <a:r>
              <a:rPr lang="bn-BD" baseline="0" dirty="0" smtClean="0"/>
              <a:t>শিক্ষার্থীদের বুঝিয়ে দিতে হবে যে আমরা এখন মিশ্র চাষের আদর্শ পুকুর নির্বাচনে যে বিষয়গুলো বিবেচনা করতে হয় সে সম্পর্কে জানব। </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56562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আমাদের মিশ্র</a:t>
            </a:r>
            <a:r>
              <a:rPr lang="bn-BD" baseline="0" dirty="0" smtClean="0"/>
              <a:t> চাষ করতে হলে যে পুকুরটি নির্বাচন করব তা যেন বন্যা মুক্ত হয়। সে পুকুর যেন বন্যার পানিতে ডুবে না যায়।</a:t>
            </a:r>
            <a:endParaRPr lang="en-US" dirty="0"/>
          </a:p>
        </p:txBody>
      </p:sp>
      <p:sp>
        <p:nvSpPr>
          <p:cNvPr id="4" name="Slide Number Placeholder 3"/>
          <p:cNvSpPr>
            <a:spLocks noGrp="1"/>
          </p:cNvSpPr>
          <p:nvPr>
            <p:ph type="sldNum" sz="quarter" idx="10"/>
          </p:nvPr>
        </p:nvSpPr>
        <p:spPr/>
        <p:txBody>
          <a:bodyPr/>
          <a:lstStyle/>
          <a:p>
            <a:fld id="{3850214C-46F1-4075-9941-38EEF45AD15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57973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solidFill>
                  <a:prstClr val="black">
                    <a:tint val="75000"/>
                  </a:prstClr>
                </a:solidFill>
              </a:rPr>
              <a:t>Apurba Kumar Das</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1</a:t>
            </a:fld>
            <a:endParaRPr lang="en-US">
              <a:solidFill>
                <a:prstClr val="black">
                  <a:tint val="75000"/>
                </a:prst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8" y="-151050"/>
            <a:ext cx="9173816" cy="6856650"/>
          </a:xfrm>
          <a:prstGeom prst="rect">
            <a:avLst/>
          </a:prstGeom>
        </p:spPr>
      </p:pic>
      <p:sp>
        <p:nvSpPr>
          <p:cNvPr id="5" name="TextBox 4"/>
          <p:cNvSpPr txBox="1"/>
          <p:nvPr/>
        </p:nvSpPr>
        <p:spPr>
          <a:xfrm>
            <a:off x="2133600" y="2890897"/>
            <a:ext cx="4876800" cy="2062103"/>
          </a:xfrm>
          <a:prstGeom prst="rect">
            <a:avLst/>
          </a:prstGeom>
          <a:solidFill>
            <a:schemeClr val="accent1"/>
          </a:solidFill>
        </p:spPr>
        <p:txBody>
          <a:bodyPr wrap="square" rtlCol="0">
            <a:spAutoFit/>
          </a:bodyPr>
          <a:lstStyle/>
          <a:p>
            <a:r>
              <a:rPr lang="en-US" sz="3200" dirty="0" smtClean="0"/>
              <a:t>ISLAMIA BALIKA DAKHIL MADRASHA</a:t>
            </a:r>
          </a:p>
          <a:p>
            <a:r>
              <a:rPr lang="en-US" sz="3200" dirty="0" smtClean="0"/>
              <a:t>DARULHUDA, BHANDARIA, PIROJPUR.</a:t>
            </a:r>
            <a:endParaRPr lang="en-US" sz="3200" dirty="0"/>
          </a:p>
        </p:txBody>
      </p:sp>
    </p:spTree>
    <p:extLst>
      <p:ext uri="{BB962C8B-B14F-4D97-AF65-F5344CB8AC3E}">
        <p14:creationId xmlns:p14="http://schemas.microsoft.com/office/powerpoint/2010/main" val="21580088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650828" y="575810"/>
            <a:ext cx="3086100" cy="3224907"/>
          </a:xfrm>
          <a:prstGeom prst="roundRect">
            <a:avLst/>
          </a:prstGeom>
          <a:ln w="28575">
            <a:solidFill>
              <a:srgbClr val="7030A0"/>
            </a:solidFill>
          </a:ln>
        </p:spPr>
      </p:pic>
      <p:pic>
        <p:nvPicPr>
          <p:cNvPr id="5" name="Picture 4" descr="images.jpg"/>
          <p:cNvPicPr>
            <a:picLocks noChangeAspect="1"/>
          </p:cNvPicPr>
          <p:nvPr/>
        </p:nvPicPr>
        <p:blipFill>
          <a:blip r:embed="rId4"/>
          <a:stretch>
            <a:fillRect/>
          </a:stretch>
        </p:blipFill>
        <p:spPr>
          <a:xfrm>
            <a:off x="4700801" y="575809"/>
            <a:ext cx="3086100" cy="3224907"/>
          </a:xfrm>
          <a:prstGeom prst="roundRect">
            <a:avLst/>
          </a:prstGeom>
          <a:ln w="28575">
            <a:solidFill>
              <a:srgbClr val="7030A0"/>
            </a:solidFill>
          </a:ln>
        </p:spPr>
      </p:pic>
      <p:sp>
        <p:nvSpPr>
          <p:cNvPr id="11" name="TextBox 10"/>
          <p:cNvSpPr txBox="1"/>
          <p:nvPr/>
        </p:nvSpPr>
        <p:spPr>
          <a:xfrm>
            <a:off x="378726" y="4735773"/>
            <a:ext cx="8127242" cy="122586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6600" dirty="0">
                <a:solidFill>
                  <a:prstClr val="black"/>
                </a:solidFill>
                <a:latin typeface="NikoshBAN" pitchFamily="2" charset="0"/>
                <a:cs typeface="NikoshBAN" pitchFamily="2" charset="0"/>
              </a:rPr>
              <a:t>পুকুরটি বন্যা </a:t>
            </a:r>
            <a:r>
              <a:rPr lang="bn-BD" sz="6600" dirty="0" smtClean="0">
                <a:solidFill>
                  <a:prstClr val="black"/>
                </a:solidFill>
                <a:latin typeface="NikoshBAN" pitchFamily="2" charset="0"/>
                <a:cs typeface="NikoshBAN" pitchFamily="2" charset="0"/>
              </a:rPr>
              <a:t>মুক্ত</a:t>
            </a:r>
            <a:r>
              <a:rPr lang="bn-IN" sz="6600" dirty="0" smtClean="0">
                <a:solidFill>
                  <a:prstClr val="black"/>
                </a:solidFill>
                <a:latin typeface="NikoshBAN" pitchFamily="2" charset="0"/>
                <a:cs typeface="NikoshBAN" pitchFamily="2" charset="0"/>
              </a:rPr>
              <a:t> হতে</a:t>
            </a:r>
            <a:r>
              <a:rPr lang="bn-BD" sz="6600" dirty="0" smtClean="0">
                <a:solidFill>
                  <a:prstClr val="black"/>
                </a:solidFill>
                <a:latin typeface="NikoshBAN" pitchFamily="2" charset="0"/>
                <a:cs typeface="NikoshBAN" pitchFamily="2" charset="0"/>
              </a:rPr>
              <a:t> </a:t>
            </a:r>
            <a:r>
              <a:rPr lang="bn-BD" sz="6600" dirty="0">
                <a:solidFill>
                  <a:prstClr val="black"/>
                </a:solidFill>
                <a:latin typeface="NikoshBAN" pitchFamily="2" charset="0"/>
                <a:cs typeface="NikoshBAN" pitchFamily="2" charset="0"/>
              </a:rPr>
              <a:t>হবে। </a:t>
            </a:r>
            <a:endParaRPr lang="en-US" sz="6600" dirty="0">
              <a:solidFill>
                <a:prstClr val="black"/>
              </a:solidFill>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4986521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1498098" y="457200"/>
            <a:ext cx="6254622" cy="4800600"/>
          </a:xfrm>
          <a:prstGeom prst="roundRect">
            <a:avLst/>
          </a:prstGeom>
          <a:ln w="28575">
            <a:noFill/>
          </a:ln>
        </p:spPr>
      </p:pic>
      <p:sp>
        <p:nvSpPr>
          <p:cNvPr id="11" name="TextBox 10"/>
          <p:cNvSpPr txBox="1"/>
          <p:nvPr/>
        </p:nvSpPr>
        <p:spPr>
          <a:xfrm>
            <a:off x="1596459" y="5449532"/>
            <a:ext cx="60579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solidFill>
                  <a:prstClr val="black"/>
                </a:solidFill>
                <a:latin typeface="NikoshBAN" pitchFamily="2" charset="0"/>
                <a:cs typeface="NikoshBAN" pitchFamily="2" charset="0"/>
              </a:rPr>
              <a:t>পুকুরের গড় গভীরতা হবে ২-৩ মিটার।  </a:t>
            </a:r>
            <a:endParaRPr lang="en-US" sz="3600" dirty="0">
              <a:solidFill>
                <a:prstClr val="black"/>
              </a:solidFill>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9826423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1828800" y="311624"/>
            <a:ext cx="5429223" cy="4514646"/>
          </a:xfrm>
          <a:prstGeom prst="roundRect">
            <a:avLst/>
          </a:prstGeom>
          <a:ln w="28575">
            <a:solidFill>
              <a:srgbClr val="7030A0"/>
            </a:solidFill>
          </a:ln>
        </p:spPr>
      </p:pic>
      <p:sp>
        <p:nvSpPr>
          <p:cNvPr id="11" name="TextBox 10"/>
          <p:cNvSpPr txBox="1"/>
          <p:nvPr/>
        </p:nvSpPr>
        <p:spPr>
          <a:xfrm>
            <a:off x="1200563" y="5205767"/>
            <a:ext cx="6685697"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solidFill>
                  <a:prstClr val="black"/>
                </a:solidFill>
                <a:latin typeface="NikoshBAN" pitchFamily="2" charset="0"/>
                <a:cs typeface="NikoshBAN" pitchFamily="2" charset="0"/>
              </a:rPr>
              <a:t>পুকুরের পূর্ব, পশ্চিম ও দক্ষিন পাড়ে বড় গাছ থাকবে না।  </a:t>
            </a:r>
            <a:endParaRPr lang="en-US" sz="3600" dirty="0">
              <a:solidFill>
                <a:prstClr val="black"/>
              </a:solidFill>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solidFill>
                  <a:prstClr val="black">
                    <a:tint val="75000"/>
                  </a:prstClr>
                </a:solidFill>
              </a:rPr>
              <a:pPr/>
              <a:t>12</a:t>
            </a:fld>
            <a:endParaRPr lang="en-US">
              <a:solidFill>
                <a:prstClr val="black">
                  <a:tint val="75000"/>
                </a:prstClr>
              </a:solidFill>
            </a:endParaRPr>
          </a:p>
        </p:txBody>
      </p:sp>
    </p:spTree>
    <p:extLst>
      <p:ext uri="{BB962C8B-B14F-4D97-AF65-F5344CB8AC3E}">
        <p14:creationId xmlns:p14="http://schemas.microsoft.com/office/powerpoint/2010/main" val="5734216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tretch>
            <a:fillRect/>
          </a:stretch>
        </p:blipFill>
        <p:spPr>
          <a:xfrm>
            <a:off x="1761220" y="366214"/>
            <a:ext cx="5527733" cy="4542482"/>
          </a:xfrm>
          <a:prstGeom prst="roundRect">
            <a:avLst/>
          </a:prstGeom>
          <a:ln w="28575">
            <a:solidFill>
              <a:srgbClr val="7030A0"/>
            </a:solidFill>
          </a:ln>
        </p:spPr>
      </p:pic>
      <p:sp>
        <p:nvSpPr>
          <p:cNvPr id="11" name="TextBox 10"/>
          <p:cNvSpPr txBox="1"/>
          <p:nvPr/>
        </p:nvSpPr>
        <p:spPr>
          <a:xfrm>
            <a:off x="1392072" y="5260358"/>
            <a:ext cx="6266028"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itchFamily="2" charset="0"/>
                <a:cs typeface="NikoshBAN" pitchFamily="2" charset="0"/>
              </a:rPr>
              <a:t>পুকুরটি খোলামেলা হবে যেন প্রচুর আলো বাতাস পায়।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13</a:t>
            </a:fld>
            <a:endParaRPr lang="en-US"/>
          </a:p>
        </p:txBody>
      </p:sp>
    </p:spTree>
    <p:extLst>
      <p:ext uri="{BB962C8B-B14F-4D97-AF65-F5344CB8AC3E}">
        <p14:creationId xmlns:p14="http://schemas.microsoft.com/office/powerpoint/2010/main" val="11057511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edge">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50476" y="4967787"/>
            <a:ext cx="6757348"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itchFamily="2" charset="0"/>
                <a:cs typeface="NikoshBAN" pitchFamily="2" charset="0"/>
              </a:rPr>
              <a:t>পুকুরে রাক্ষুসে মাছ ও ক্ষতিকারক পোকা থাকবে না।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14</a:t>
            </a:fld>
            <a:endParaRPr lang="en-US"/>
          </a:p>
        </p:txBody>
      </p:sp>
      <p:pic>
        <p:nvPicPr>
          <p:cNvPr id="9" name="Picture 8" descr="rice-plant.jpg"/>
          <p:cNvPicPr>
            <a:picLocks noChangeAspect="1"/>
          </p:cNvPicPr>
          <p:nvPr/>
        </p:nvPicPr>
        <p:blipFill>
          <a:blip r:embed="rId3"/>
          <a:stretch>
            <a:fillRect/>
          </a:stretch>
        </p:blipFill>
        <p:spPr>
          <a:xfrm>
            <a:off x="4629150" y="625674"/>
            <a:ext cx="3583508" cy="3786347"/>
          </a:xfrm>
          <a:prstGeom prst="roundRect">
            <a:avLst/>
          </a:prstGeom>
          <a:ln w="28575">
            <a:solidFill>
              <a:srgbClr val="7030A0"/>
            </a:solidFill>
          </a:ln>
        </p:spPr>
      </p:pic>
      <p:pic>
        <p:nvPicPr>
          <p:cNvPr id="12" name="Picture 11" descr="images.jpg"/>
          <p:cNvPicPr>
            <a:picLocks noChangeAspect="1"/>
          </p:cNvPicPr>
          <p:nvPr/>
        </p:nvPicPr>
        <p:blipFill>
          <a:blip r:embed="rId4"/>
          <a:stretch>
            <a:fillRect/>
          </a:stretch>
        </p:blipFill>
        <p:spPr>
          <a:xfrm>
            <a:off x="593678" y="658962"/>
            <a:ext cx="3823079" cy="3753059"/>
          </a:xfrm>
          <a:prstGeom prst="roundRect">
            <a:avLst/>
          </a:prstGeom>
          <a:ln w="28575">
            <a:solidFill>
              <a:srgbClr val="7030A0"/>
            </a:solidFill>
          </a:ln>
        </p:spPr>
      </p:pic>
    </p:spTree>
    <p:extLst>
      <p:ext uri="{BB962C8B-B14F-4D97-AF65-F5344CB8AC3E}">
        <p14:creationId xmlns:p14="http://schemas.microsoft.com/office/powerpoint/2010/main" val="262681422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edg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edge">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ice-plant.jpg"/>
          <p:cNvPicPr>
            <a:picLocks noChangeAspect="1"/>
          </p:cNvPicPr>
          <p:nvPr/>
        </p:nvPicPr>
        <p:blipFill>
          <a:blip r:embed="rId3"/>
          <a:srcRect l="7606" t="23425" r="11149"/>
          <a:stretch>
            <a:fillRect/>
          </a:stretch>
        </p:blipFill>
        <p:spPr>
          <a:xfrm>
            <a:off x="1156648" y="297050"/>
            <a:ext cx="6158552" cy="4655950"/>
          </a:xfrm>
          <a:prstGeom prst="roundRect">
            <a:avLst/>
          </a:prstGeom>
          <a:ln w="28575">
            <a:solidFill>
              <a:srgbClr val="7030A0"/>
            </a:solidFill>
          </a:ln>
        </p:spPr>
      </p:pic>
      <p:sp>
        <p:nvSpPr>
          <p:cNvPr id="11" name="TextBox 10"/>
          <p:cNvSpPr txBox="1"/>
          <p:nvPr/>
        </p:nvSpPr>
        <p:spPr>
          <a:xfrm>
            <a:off x="1156648" y="5181601"/>
            <a:ext cx="6158552" cy="102155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a:latin typeface="NikoshBAN" pitchFamily="2" charset="0"/>
                <a:cs typeface="NikoshBAN" pitchFamily="2" charset="0"/>
              </a:rPr>
              <a:t>পুকুরে আগাছা থাকবে না।</a:t>
            </a:r>
            <a:endParaRPr lang="en-US" sz="54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15</a:t>
            </a:fld>
            <a:endParaRPr lang="en-US"/>
          </a:p>
        </p:txBody>
      </p:sp>
    </p:spTree>
    <p:extLst>
      <p:ext uri="{BB962C8B-B14F-4D97-AF65-F5344CB8AC3E}">
        <p14:creationId xmlns:p14="http://schemas.microsoft.com/office/powerpoint/2010/main" val="17748055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0400" y="457200"/>
            <a:ext cx="280035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4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2221707" y="1412534"/>
            <a:ext cx="4750594" cy="3769066"/>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941695" y="5334000"/>
            <a:ext cx="7154839"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60000" lnSpcReduction="20000"/>
          </a:bodyPr>
          <a:lstStyle/>
          <a:p>
            <a:pPr algn="ctr">
              <a:spcBef>
                <a:spcPct val="0"/>
              </a:spcBef>
              <a:defRPr/>
            </a:pPr>
            <a:r>
              <a:rPr lang="bn-BD" sz="4400" dirty="0">
                <a:latin typeface="NikoshBAN" pitchFamily="2" charset="0"/>
                <a:cs typeface="NikoshBAN" pitchFamily="2" charset="0"/>
              </a:rPr>
              <a:t>একটি আদর্শ পুকুর নির্বাচন করতে হলে কী কী বিষয় বিবেচনা করতে হবে লেখ।</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9700032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866030" y="427913"/>
            <a:ext cx="3817961"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NikoshBAN" pitchFamily="2" charset="0"/>
                <a:cs typeface="NikoshBAN" pitchFamily="2" charset="0"/>
              </a:rPr>
              <a:t>পুকুরের গভীরতা </a:t>
            </a:r>
            <a:endParaRPr lang="en-US" sz="4400" dirty="0">
              <a:latin typeface="NikoshBAN" pitchFamily="2" charset="0"/>
              <a:cs typeface="NikoshBAN" pitchFamily="2" charset="0"/>
            </a:endParaRPr>
          </a:p>
        </p:txBody>
      </p:sp>
      <p:sp>
        <p:nvSpPr>
          <p:cNvPr id="11" name="TextBox 10"/>
          <p:cNvSpPr txBox="1"/>
          <p:nvPr/>
        </p:nvSpPr>
        <p:spPr>
          <a:xfrm>
            <a:off x="1600200" y="4953002"/>
            <a:ext cx="6057900"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itchFamily="2" charset="0"/>
                <a:cs typeface="NikoshBAN" pitchFamily="2" charset="0"/>
              </a:rPr>
              <a:t>পুকুরের গভীরতা এমন হবে যাতে সূর্যালোক পানিতে প্রবেশ করতে পারে।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448528B2-A734-4EF3-AA1C-A433920626D1}" type="slidenum">
              <a:rPr lang="en-US" smtClean="0"/>
              <a:pPr/>
              <a:t>17</a:t>
            </a:fld>
            <a:endParaRPr lang="en-US"/>
          </a:p>
        </p:txBody>
      </p:sp>
      <p:pic>
        <p:nvPicPr>
          <p:cNvPr id="9" name="Picture 8" descr="rice-plant.jpg"/>
          <p:cNvPicPr>
            <a:picLocks noChangeAspect="1"/>
          </p:cNvPicPr>
          <p:nvPr/>
        </p:nvPicPr>
        <p:blipFill>
          <a:blip r:embed="rId3"/>
          <a:stretch>
            <a:fillRect/>
          </a:stretch>
        </p:blipFill>
        <p:spPr>
          <a:xfrm>
            <a:off x="1485900" y="1600200"/>
            <a:ext cx="3003104" cy="2971800"/>
          </a:xfrm>
          <a:prstGeom prst="round2DiagRect">
            <a:avLst/>
          </a:prstGeom>
          <a:ln w="28575">
            <a:solidFill>
              <a:srgbClr val="7030A0"/>
            </a:solidFill>
          </a:ln>
        </p:spPr>
      </p:pic>
      <p:pic>
        <p:nvPicPr>
          <p:cNvPr id="12" name="Picture 11" descr="images.jpg"/>
          <p:cNvPicPr>
            <a:picLocks noChangeAspect="1"/>
          </p:cNvPicPr>
          <p:nvPr/>
        </p:nvPicPr>
        <p:blipFill>
          <a:blip r:embed="rId4"/>
          <a:srcRect l="1852"/>
          <a:stretch>
            <a:fillRect/>
          </a:stretch>
        </p:blipFill>
        <p:spPr>
          <a:xfrm>
            <a:off x="4629150" y="1600200"/>
            <a:ext cx="3028950" cy="2971800"/>
          </a:xfrm>
          <a:prstGeom prst="round2DiagRect">
            <a:avLst/>
          </a:prstGeom>
          <a:ln w="28575">
            <a:solidFill>
              <a:srgbClr val="7030A0"/>
            </a:solidFill>
          </a:ln>
        </p:spPr>
      </p:pic>
    </p:spTree>
    <p:extLst>
      <p:ext uri="{BB962C8B-B14F-4D97-AF65-F5344CB8AC3E}">
        <p14:creationId xmlns:p14="http://schemas.microsoft.com/office/powerpoint/2010/main" val="2200808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edge">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images.jpg"/>
          <p:cNvPicPr>
            <a:picLocks noChangeAspect="1"/>
          </p:cNvPicPr>
          <p:nvPr/>
        </p:nvPicPr>
        <p:blipFill>
          <a:blip r:embed="rId3"/>
          <a:srcRect b="28205"/>
          <a:stretch>
            <a:fillRect/>
          </a:stretch>
        </p:blipFill>
        <p:spPr>
          <a:xfrm>
            <a:off x="4629150" y="1600200"/>
            <a:ext cx="3086100" cy="3005070"/>
          </a:xfrm>
          <a:prstGeom prst="roundRect">
            <a:avLst/>
          </a:prstGeom>
          <a:ln w="28575">
            <a:solidFill>
              <a:srgbClr val="7030A0"/>
            </a:solidFill>
          </a:ln>
        </p:spPr>
      </p:pic>
      <p:sp>
        <p:nvSpPr>
          <p:cNvPr id="10" name="TextBox 9"/>
          <p:cNvSpPr txBox="1"/>
          <p:nvPr/>
        </p:nvSpPr>
        <p:spPr>
          <a:xfrm>
            <a:off x="3155192" y="405449"/>
            <a:ext cx="2947916" cy="851297"/>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400" dirty="0">
                <a:latin typeface="NikoshBAN" pitchFamily="2" charset="0"/>
                <a:cs typeface="NikoshBAN" pitchFamily="2" charset="0"/>
              </a:rPr>
              <a:t>পানির ঘোলাত্ব</a:t>
            </a:r>
            <a:endParaRPr lang="en-US" sz="4400" dirty="0">
              <a:latin typeface="NikoshBAN" pitchFamily="2" charset="0"/>
              <a:cs typeface="NikoshBAN" pitchFamily="2" charset="0"/>
            </a:endParaRPr>
          </a:p>
        </p:txBody>
      </p:sp>
      <p:sp>
        <p:nvSpPr>
          <p:cNvPr id="11" name="TextBox 10"/>
          <p:cNvSpPr txBox="1"/>
          <p:nvPr/>
        </p:nvSpPr>
        <p:spPr>
          <a:xfrm>
            <a:off x="1450075" y="4953002"/>
            <a:ext cx="6358151" cy="132802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itchFamily="2" charset="0"/>
                <a:cs typeface="NikoshBAN" pitchFamily="2" charset="0"/>
              </a:rPr>
              <a:t>পানি ঘোলা হলে সূর্যের আলো প্রবেশে বাধা পায়, এবং পানিতে খাদ্য তৈরি হয় না। </a:t>
            </a:r>
            <a:endParaRPr lang="en-US" sz="3600" dirty="0">
              <a:latin typeface="NikoshBAN" pitchFamily="2" charset="0"/>
              <a:cs typeface="NikoshBAN" pitchFamily="2" charset="0"/>
            </a:endParaRPr>
          </a:p>
        </p:txBody>
      </p:sp>
      <p:sp>
        <p:nvSpPr>
          <p:cNvPr id="7" name="Slide Number Placeholder 6"/>
          <p:cNvSpPr>
            <a:spLocks noGrp="1"/>
          </p:cNvSpPr>
          <p:nvPr>
            <p:ph type="sldNum" sz="quarter" idx="12"/>
          </p:nvPr>
        </p:nvSpPr>
        <p:spPr>
          <a:xfrm>
            <a:off x="6867383" y="6492876"/>
            <a:ext cx="2057400" cy="365125"/>
          </a:xfrm>
        </p:spPr>
        <p:txBody>
          <a:bodyPr/>
          <a:lstStyle/>
          <a:p>
            <a:fld id="{448528B2-A734-4EF3-AA1C-A433920626D1}" type="slidenum">
              <a:rPr lang="en-US" smtClean="0"/>
              <a:pPr/>
              <a:t>18</a:t>
            </a:fld>
            <a:endParaRPr lang="en-US"/>
          </a:p>
        </p:txBody>
      </p:sp>
      <p:pic>
        <p:nvPicPr>
          <p:cNvPr id="9" name="Picture 8" descr="rice-plant.jpg"/>
          <p:cNvPicPr>
            <a:picLocks noChangeAspect="1"/>
          </p:cNvPicPr>
          <p:nvPr/>
        </p:nvPicPr>
        <p:blipFill>
          <a:blip r:embed="rId4"/>
          <a:stretch>
            <a:fillRect/>
          </a:stretch>
        </p:blipFill>
        <p:spPr>
          <a:xfrm>
            <a:off x="1428750" y="1600200"/>
            <a:ext cx="3060254" cy="2971800"/>
          </a:xfrm>
          <a:prstGeom prst="roundRect">
            <a:avLst/>
          </a:prstGeom>
          <a:ln w="28575">
            <a:solidFill>
              <a:srgbClr val="7030A0"/>
            </a:solidFill>
          </a:ln>
        </p:spPr>
      </p:pic>
    </p:spTree>
    <p:extLst>
      <p:ext uri="{BB962C8B-B14F-4D97-AF65-F5344CB8AC3E}">
        <p14:creationId xmlns:p14="http://schemas.microsoft.com/office/powerpoint/2010/main" val="1429770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 calcmode="lin" valueType="num">
                                      <p:cBhvr>
                                        <p:cTn id="21" dur="1000" fill="hold"/>
                                        <p:tgtEl>
                                          <p:spTgt spid="12"/>
                                        </p:tgtEl>
                                        <p:attrNameLst>
                                          <p:attrName>style.rotation</p:attrName>
                                        </p:attrNameLst>
                                      </p:cBhvr>
                                      <p:tavLst>
                                        <p:tav tm="0">
                                          <p:val>
                                            <p:fltVal val="90"/>
                                          </p:val>
                                        </p:tav>
                                        <p:tav tm="100000">
                                          <p:val>
                                            <p:fltVal val="0"/>
                                          </p:val>
                                        </p:tav>
                                      </p:tavLst>
                                    </p:anim>
                                    <p:animEffect transition="in" filter="fade">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43250" y="457200"/>
            <a:ext cx="280035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a:t>
            </a:r>
            <a:r>
              <a:rPr lang="en-US" sz="44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783165" y="1464860"/>
            <a:ext cx="5713294" cy="3652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itle 1"/>
          <p:cNvSpPr txBox="1">
            <a:spLocks/>
          </p:cNvSpPr>
          <p:nvPr/>
        </p:nvSpPr>
        <p:spPr>
          <a:xfrm>
            <a:off x="1248770" y="5305293"/>
            <a:ext cx="6776114"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3200" dirty="0">
                <a:latin typeface="NikoshBAN" pitchFamily="2" charset="0"/>
                <a:cs typeface="NikoshBAN" pitchFamily="2" charset="0"/>
              </a:rPr>
              <a:t>পোস্টার কাগজে একটি উৎপাদনশীল পুকুরের বৈশিষ্ট্য গুলো লিখে শ্রেণিতে উপস্থাপন কর। </a:t>
            </a:r>
          </a:p>
        </p:txBody>
      </p:sp>
    </p:spTree>
    <p:extLst>
      <p:ext uri="{BB962C8B-B14F-4D97-AF65-F5344CB8AC3E}">
        <p14:creationId xmlns:p14="http://schemas.microsoft.com/office/powerpoint/2010/main" val="53151683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2CF4F74-C24C-4DBC-A93A-AB35CB314D07}" type="slidenum">
              <a:rPr lang="en-US" smtClean="0">
                <a:solidFill>
                  <a:prstClr val="black">
                    <a:tint val="75000"/>
                  </a:prstClr>
                </a:solidFill>
              </a:rPr>
              <a:pPr/>
              <a:t>2</a:t>
            </a:fld>
            <a:endParaRPr lang="en-US" dirty="0">
              <a:solidFill>
                <a:prstClr val="black">
                  <a:tint val="75000"/>
                </a:prstClr>
              </a:solidFill>
            </a:endParaRPr>
          </a:p>
        </p:txBody>
      </p:sp>
      <p:sp>
        <p:nvSpPr>
          <p:cNvPr id="15" name="Oval 14"/>
          <p:cNvSpPr/>
          <p:nvPr/>
        </p:nvSpPr>
        <p:spPr>
          <a:xfrm>
            <a:off x="865681" y="0"/>
            <a:ext cx="7247744" cy="68580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002060"/>
              </a:solidFill>
            </a:endParaRPr>
          </a:p>
        </p:txBody>
      </p:sp>
      <p:sp>
        <p:nvSpPr>
          <p:cNvPr id="17" name="TextBox 16"/>
          <p:cNvSpPr txBox="1"/>
          <p:nvPr/>
        </p:nvSpPr>
        <p:spPr>
          <a:xfrm>
            <a:off x="2711749" y="3950550"/>
            <a:ext cx="4146251" cy="1446550"/>
          </a:xfrm>
          <a:prstGeom prst="rect">
            <a:avLst/>
          </a:prstGeom>
          <a:noFill/>
        </p:spPr>
        <p:txBody>
          <a:bodyPr wrap="square" rtlCol="0">
            <a:spAutoFit/>
          </a:bodyPr>
          <a:lstStyle/>
          <a:p>
            <a:r>
              <a:rPr lang="bn-IN" sz="8800" b="1" dirty="0" smtClean="0">
                <a:solidFill>
                  <a:srgbClr val="FF0000"/>
                </a:solidFill>
              </a:rPr>
              <a:t>স্বাগতম</a:t>
            </a:r>
            <a:endParaRPr lang="en-US" sz="8800" b="1" dirty="0">
              <a:solidFill>
                <a:srgbClr val="FF0000"/>
              </a:solidFill>
            </a:endParaRPr>
          </a:p>
        </p:txBody>
      </p:sp>
    </p:spTree>
    <p:extLst>
      <p:ext uri="{BB962C8B-B14F-4D97-AF65-F5344CB8AC3E}">
        <p14:creationId xmlns:p14="http://schemas.microsoft.com/office/powerpoint/2010/main" val="41624932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17">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7">
                                            <p:txEl>
                                              <p:pRg st="0" end="0"/>
                                            </p:txEl>
                                          </p:spTgt>
                                        </p:tgtEl>
                                        <p:attrNameLst>
                                          <p:attrName>ppt_w</p:attrName>
                                        </p:attrNameLst>
                                      </p:cBhvr>
                                    </p:anim>
                                    <p:anim by="(#ppt_w*0.50)" calcmode="lin" valueType="num">
                                      <p:cBhvr>
                                        <p:cTn id="8" dur="500" decel="50000" autoRev="1" fill="hold">
                                          <p:stCondLst>
                                            <p:cond delay="0"/>
                                          </p:stCondLst>
                                        </p:cTn>
                                        <p:tgtEl>
                                          <p:spTgt spid="17">
                                            <p:txEl>
                                              <p:pRg st="0" end="0"/>
                                            </p:txEl>
                                          </p:spTgt>
                                        </p:tgtEl>
                                        <p:attrNameLst>
                                          <p:attrName>ppt_x</p:attrName>
                                        </p:attrNameLst>
                                      </p:cBhvr>
                                    </p:anim>
                                    <p:anim from="(-#ppt_h/2)" to="(#ppt_y)" calcmode="lin" valueType="num">
                                      <p:cBhvr>
                                        <p:cTn id="9" dur="1000" fill="hold">
                                          <p:stCondLst>
                                            <p:cond delay="0"/>
                                          </p:stCondLst>
                                        </p:cTn>
                                        <p:tgtEl>
                                          <p:spTgt spid="17">
                                            <p:txEl>
                                              <p:pRg st="0" end="0"/>
                                            </p:txEl>
                                          </p:spTgt>
                                        </p:tgtEl>
                                        <p:attrNameLst>
                                          <p:attrName>ppt_y</p:attrName>
                                        </p:attrNameLst>
                                      </p:cBhvr>
                                    </p:anim>
                                    <p:animRot by="21600000">
                                      <p:cBhvr>
                                        <p:cTn id="10" dur="1000" fill="hold">
                                          <p:stCondLst>
                                            <p:cond delay="0"/>
                                          </p:stCondLst>
                                        </p:cTn>
                                        <p:tgtEl>
                                          <p:spTgt spid="17">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p:tgtEl>
                                          <p:spTgt spid="15"/>
                                        </p:tgtEl>
                                        <p:attrNameLst>
                                          <p:attrName>ppt_y</p:attrName>
                                        </p:attrNameLst>
                                      </p:cBhvr>
                                      <p:tavLst>
                                        <p:tav tm="0">
                                          <p:val>
                                            <p:strVal val="#ppt_y+#ppt_h*1.125000"/>
                                          </p:val>
                                        </p:tav>
                                        <p:tav tm="100000">
                                          <p:val>
                                            <p:strVal val="#ppt_y"/>
                                          </p:val>
                                        </p:tav>
                                      </p:tavLst>
                                    </p:anim>
                                    <p:animEffect transition="in" filter="wipe(up)">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166885" y="4359322"/>
            <a:ext cx="2564606"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ক)</a:t>
            </a:r>
            <a:r>
              <a:rPr lang="en-US" sz="2400" dirty="0">
                <a:latin typeface="NikoshBAN" pitchFamily="2" charset="0"/>
                <a:cs typeface="NikoshBAN" pitchFamily="2" charset="0"/>
              </a:rPr>
              <a:t> </a:t>
            </a:r>
            <a:r>
              <a:rPr lang="en-US" sz="2400" dirty="0" err="1">
                <a:latin typeface="NikoshBAN" pitchFamily="2" charset="0"/>
                <a:cs typeface="NikoshBAN" pitchFamily="2" charset="0"/>
              </a:rPr>
              <a:t>i</a:t>
            </a:r>
            <a:r>
              <a:rPr lang="en-US" sz="2400" dirty="0">
                <a:latin typeface="NikoshBAN" pitchFamily="2" charset="0"/>
                <a:cs typeface="NikoshBAN" pitchFamily="2" charset="0"/>
              </a:rPr>
              <a:t>,</a:t>
            </a:r>
            <a:r>
              <a:rPr lang="bn-BD" sz="2400" dirty="0">
                <a:latin typeface="NikoshBAN" pitchFamily="2" charset="0"/>
                <a:cs typeface="NikoshBAN" pitchFamily="2" charset="0"/>
              </a:rPr>
              <a:t> ও</a:t>
            </a:r>
            <a:r>
              <a:rPr lang="en-US" sz="2400" dirty="0">
                <a:latin typeface="NikoshBAN" pitchFamily="2" charset="0"/>
                <a:cs typeface="NikoshBAN" pitchFamily="2" charset="0"/>
              </a:rPr>
              <a:t> ii</a:t>
            </a:r>
          </a:p>
        </p:txBody>
      </p:sp>
      <p:sp>
        <p:nvSpPr>
          <p:cNvPr id="2" name="TextBox 1"/>
          <p:cNvSpPr txBox="1"/>
          <p:nvPr/>
        </p:nvSpPr>
        <p:spPr>
          <a:xfrm>
            <a:off x="3307557" y="111740"/>
            <a:ext cx="2286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1166885" y="960990"/>
            <a:ext cx="53721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400" dirty="0">
                <a:latin typeface="NikoshBAN" pitchFamily="2" charset="0"/>
                <a:cs typeface="NikoshBAN" pitchFamily="2" charset="0"/>
              </a:rPr>
              <a:t>১</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মাছের ফুলকা নষ্ট হয়ে যায় কেন?</a:t>
            </a:r>
          </a:p>
        </p:txBody>
      </p:sp>
      <p:sp>
        <p:nvSpPr>
          <p:cNvPr id="11" name="Rectangle 10"/>
          <p:cNvSpPr/>
          <p:nvPr/>
        </p:nvSpPr>
        <p:spPr>
          <a:xfrm>
            <a:off x="1166884" y="1593945"/>
            <a:ext cx="3283673"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ক) পুকুরে আগাছা জন্মালে</a:t>
            </a:r>
            <a:endParaRPr lang="en-US" sz="2400" dirty="0">
              <a:latin typeface="NikoshBAN" pitchFamily="2" charset="0"/>
              <a:cs typeface="NikoshBAN" pitchFamily="2" charset="0"/>
            </a:endParaRPr>
          </a:p>
        </p:txBody>
      </p:sp>
      <p:sp>
        <p:nvSpPr>
          <p:cNvPr id="13" name="Rectangle 12"/>
          <p:cNvSpPr/>
          <p:nvPr/>
        </p:nvSpPr>
        <p:spPr>
          <a:xfrm>
            <a:off x="1166884" y="2286000"/>
            <a:ext cx="3283673"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গ)  পুকুরে পানির পরিমান কমে গেলে</a:t>
            </a:r>
            <a:endParaRPr lang="en-US" sz="2000" dirty="0">
              <a:latin typeface="NikoshBAN" pitchFamily="2" charset="0"/>
              <a:cs typeface="NikoshBAN" pitchFamily="2" charset="0"/>
            </a:endParaRPr>
          </a:p>
        </p:txBody>
      </p:sp>
      <p:sp>
        <p:nvSpPr>
          <p:cNvPr id="14" name="Rectangle 13"/>
          <p:cNvSpPr/>
          <p:nvPr/>
        </p:nvSpPr>
        <p:spPr>
          <a:xfrm>
            <a:off x="4693445" y="2286000"/>
            <a:ext cx="34290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dirty="0">
                <a:latin typeface="NikoshBAN" pitchFamily="2" charset="0"/>
                <a:cs typeface="NikoshBAN" pitchFamily="2" charset="0"/>
              </a:rPr>
              <a:t>ঘ) পানিতে সূর্যের আলো প্রবেশ বাধাপ্রাপ্ত হলে</a:t>
            </a:r>
            <a:endParaRPr lang="en-US" dirty="0">
              <a:latin typeface="NikoshBAN" pitchFamily="2" charset="0"/>
              <a:cs typeface="NikoshBAN" pitchFamily="2" charset="0"/>
            </a:endParaRPr>
          </a:p>
        </p:txBody>
      </p:sp>
      <p:sp>
        <p:nvSpPr>
          <p:cNvPr id="15" name="Rectangle 14"/>
          <p:cNvSpPr/>
          <p:nvPr/>
        </p:nvSpPr>
        <p:spPr>
          <a:xfrm>
            <a:off x="4693444" y="1593945"/>
            <a:ext cx="3239317"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000" dirty="0">
                <a:latin typeface="NikoshBAN" pitchFamily="2" charset="0"/>
                <a:cs typeface="NikoshBAN" pitchFamily="2" charset="0"/>
              </a:rPr>
              <a:t>খ) পুকুরে খাদ্যের পরিমান কমে গেলে</a:t>
            </a:r>
            <a:endParaRPr lang="en-US" sz="2000" dirty="0">
              <a:latin typeface="NikoshBAN" pitchFamily="2" charset="0"/>
              <a:cs typeface="NikoshBAN" pitchFamily="2" charset="0"/>
            </a:endParaRPr>
          </a:p>
        </p:txBody>
      </p:sp>
      <p:sp>
        <p:nvSpPr>
          <p:cNvPr id="21" name="TextBox 20"/>
          <p:cNvSpPr txBox="1"/>
          <p:nvPr/>
        </p:nvSpPr>
        <p:spPr>
          <a:xfrm>
            <a:off x="1166885" y="2813716"/>
            <a:ext cx="53721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400" dirty="0">
                <a:latin typeface="NikoshBAN" pitchFamily="2" charset="0"/>
                <a:cs typeface="NikoshBAN" pitchFamily="2" charset="0"/>
              </a:rPr>
              <a:t>২</a:t>
            </a:r>
            <a:r>
              <a:rPr lang="bn-BD" sz="2400" dirty="0" smtClean="0">
                <a:latin typeface="NikoshBAN" pitchFamily="2" charset="0"/>
                <a:cs typeface="NikoshBAN" pitchFamily="2" charset="0"/>
              </a:rPr>
              <a:t>। </a:t>
            </a:r>
            <a:r>
              <a:rPr lang="bn-BD" sz="2400" dirty="0">
                <a:latin typeface="NikoshBAN" pitchFamily="2" charset="0"/>
                <a:cs typeface="NikoshBAN" pitchFamily="2" charset="0"/>
              </a:rPr>
              <a:t>মাছের জন্য ক্ষতিকর হলো- </a:t>
            </a:r>
            <a:endParaRPr lang="en-US" sz="2400" dirty="0">
              <a:latin typeface="NikoshBAN" pitchFamily="2" charset="0"/>
              <a:cs typeface="NikoshBAN" pitchFamily="2" charset="0"/>
            </a:endParaRPr>
          </a:p>
        </p:txBody>
      </p:sp>
      <p:sp>
        <p:nvSpPr>
          <p:cNvPr id="22" name="Rectangle 21"/>
          <p:cNvSpPr/>
          <p:nvPr/>
        </p:nvSpPr>
        <p:spPr>
          <a:xfrm>
            <a:off x="1150144" y="4913623"/>
            <a:ext cx="2564606"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গ) </a:t>
            </a:r>
            <a:r>
              <a:rPr lang="en-US" sz="2400" dirty="0" err="1">
                <a:latin typeface="NikoshBAN" pitchFamily="2" charset="0"/>
                <a:cs typeface="NikoshBAN" pitchFamily="2" charset="0"/>
              </a:rPr>
              <a:t>i</a:t>
            </a:r>
            <a:r>
              <a:rPr lang="en-US" sz="2400" dirty="0">
                <a:latin typeface="NikoshBAN" pitchFamily="2" charset="0"/>
                <a:cs typeface="NikoshBAN" pitchFamily="2" charset="0"/>
              </a:rPr>
              <a:t> </a:t>
            </a:r>
            <a:r>
              <a:rPr lang="bn-BD" sz="2400" dirty="0">
                <a:latin typeface="NikoshBAN" pitchFamily="2" charset="0"/>
                <a:cs typeface="NikoshBAN" pitchFamily="2" charset="0"/>
              </a:rPr>
              <a:t>ও </a:t>
            </a:r>
            <a:r>
              <a:rPr lang="en-US" sz="2400" dirty="0">
                <a:latin typeface="NikoshBAN" pitchFamily="2" charset="0"/>
                <a:cs typeface="NikoshBAN" pitchFamily="2" charset="0"/>
              </a:rPr>
              <a:t>iii</a:t>
            </a:r>
          </a:p>
        </p:txBody>
      </p:sp>
      <p:sp>
        <p:nvSpPr>
          <p:cNvPr id="24" name="Rectangle 23"/>
          <p:cNvSpPr/>
          <p:nvPr/>
        </p:nvSpPr>
        <p:spPr>
          <a:xfrm>
            <a:off x="4686301" y="4343400"/>
            <a:ext cx="2564606"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খ) </a:t>
            </a:r>
            <a:r>
              <a:rPr lang="en-US" sz="2400" dirty="0">
                <a:latin typeface="NikoshBAN" pitchFamily="2" charset="0"/>
                <a:cs typeface="NikoshBAN" pitchFamily="2" charset="0"/>
              </a:rPr>
              <a:t>ii </a:t>
            </a:r>
            <a:r>
              <a:rPr lang="bn-BD" sz="2400" dirty="0">
                <a:latin typeface="NikoshBAN" pitchFamily="2" charset="0"/>
                <a:cs typeface="NikoshBAN" pitchFamily="2" charset="0"/>
              </a:rPr>
              <a:t>ও </a:t>
            </a:r>
            <a:r>
              <a:rPr lang="en-US" sz="2400" dirty="0">
                <a:latin typeface="NikoshBAN" pitchFamily="2" charset="0"/>
                <a:cs typeface="NikoshBAN" pitchFamily="2" charset="0"/>
              </a:rPr>
              <a:t>iii</a:t>
            </a:r>
            <a:r>
              <a:rPr lang="bn-BD" sz="2400" dirty="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5" name="Rectangle 24"/>
          <p:cNvSpPr/>
          <p:nvPr/>
        </p:nvSpPr>
        <p:spPr>
          <a:xfrm>
            <a:off x="4686301" y="4913623"/>
            <a:ext cx="2564606"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latin typeface="NikoshBAN" pitchFamily="2" charset="0"/>
                <a:cs typeface="NikoshBAN" pitchFamily="2" charset="0"/>
              </a:rPr>
              <a:t>ঘ) </a:t>
            </a:r>
            <a:r>
              <a:rPr lang="en-US" sz="2400" dirty="0" err="1">
                <a:latin typeface="NikoshBAN" pitchFamily="2" charset="0"/>
                <a:cs typeface="NikoshBAN" pitchFamily="2" charset="0"/>
              </a:rPr>
              <a:t>i</a:t>
            </a:r>
            <a:r>
              <a:rPr lang="bn-BD" sz="2400" dirty="0">
                <a:latin typeface="NikoshBAN" pitchFamily="2" charset="0"/>
                <a:cs typeface="NikoshBAN" pitchFamily="2" charset="0"/>
              </a:rPr>
              <a:t>, </a:t>
            </a:r>
            <a:r>
              <a:rPr lang="en-US" sz="2400" dirty="0" err="1">
                <a:latin typeface="NikoshBAN" pitchFamily="2" charset="0"/>
                <a:cs typeface="NikoshBAN" pitchFamily="2" charset="0"/>
              </a:rPr>
              <a:t>i</a:t>
            </a:r>
            <a:r>
              <a:rPr lang="en-US" sz="2400" dirty="0">
                <a:latin typeface="NikoshBAN" pitchFamily="2" charset="0"/>
                <a:cs typeface="NikoshBAN" pitchFamily="2" charset="0"/>
              </a:rPr>
              <a:t> </a:t>
            </a:r>
            <a:r>
              <a:rPr lang="en-US" sz="2400" dirty="0" err="1">
                <a:latin typeface="NikoshBAN" pitchFamily="2" charset="0"/>
                <a:cs typeface="NikoshBAN" pitchFamily="2" charset="0"/>
              </a:rPr>
              <a:t>i</a:t>
            </a:r>
            <a:r>
              <a:rPr lang="en-US" sz="2400" dirty="0">
                <a:latin typeface="NikoshBAN" pitchFamily="2" charset="0"/>
                <a:cs typeface="NikoshBAN" pitchFamily="2" charset="0"/>
              </a:rPr>
              <a:t> </a:t>
            </a:r>
            <a:r>
              <a:rPr lang="bn-BD" sz="2400" dirty="0">
                <a:latin typeface="NikoshBAN" pitchFamily="2" charset="0"/>
                <a:cs typeface="NikoshBAN" pitchFamily="2" charset="0"/>
              </a:rPr>
              <a:t>ও </a:t>
            </a:r>
            <a:r>
              <a:rPr lang="en-US" sz="2400" dirty="0">
                <a:latin typeface="NikoshBAN" pitchFamily="2" charset="0"/>
                <a:cs typeface="NikoshBAN" pitchFamily="2" charset="0"/>
              </a:rPr>
              <a:t>iii</a:t>
            </a:r>
          </a:p>
        </p:txBody>
      </p:sp>
      <p:pic>
        <p:nvPicPr>
          <p:cNvPr id="26" name="Picture 25" descr="548+4515.png"/>
          <p:cNvPicPr>
            <a:picLocks noChangeAspect="1"/>
          </p:cNvPicPr>
          <p:nvPr/>
        </p:nvPicPr>
        <p:blipFill>
          <a:blip r:embed="rId3"/>
          <a:srcRect t="4401" r="1333" b="6893"/>
          <a:stretch>
            <a:fillRect/>
          </a:stretch>
        </p:blipFill>
        <p:spPr>
          <a:xfrm>
            <a:off x="1150143" y="5416349"/>
            <a:ext cx="3314700" cy="1219200"/>
          </a:xfrm>
          <a:prstGeom prst="roundRect">
            <a:avLst/>
          </a:prstGeom>
        </p:spPr>
      </p:pic>
      <p:pic>
        <p:nvPicPr>
          <p:cNvPr id="27" name="Picture 26" descr="15151511.png"/>
          <p:cNvPicPr>
            <a:picLocks noChangeAspect="1"/>
          </p:cNvPicPr>
          <p:nvPr/>
        </p:nvPicPr>
        <p:blipFill>
          <a:blip r:embed="rId4"/>
          <a:stretch>
            <a:fillRect/>
          </a:stretch>
        </p:blipFill>
        <p:spPr>
          <a:xfrm>
            <a:off x="4693445" y="5380491"/>
            <a:ext cx="3429000" cy="1225373"/>
          </a:xfrm>
          <a:prstGeom prst="rect">
            <a:avLst/>
          </a:prstGeom>
        </p:spPr>
      </p:pic>
      <p:sp>
        <p:nvSpPr>
          <p:cNvPr id="16" name="TextBox 15"/>
          <p:cNvSpPr txBox="1"/>
          <p:nvPr/>
        </p:nvSpPr>
        <p:spPr>
          <a:xfrm>
            <a:off x="1166884" y="3429000"/>
            <a:ext cx="243356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err="1">
                <a:latin typeface="NikoshBAN" pitchFamily="2" charset="0"/>
                <a:cs typeface="NikoshBAN" pitchFamily="2" charset="0"/>
              </a:rPr>
              <a:t>i</a:t>
            </a:r>
            <a:r>
              <a:rPr lang="en-US" dirty="0">
                <a:latin typeface="NikoshBAN" pitchFamily="2" charset="0"/>
                <a:cs typeface="NikoshBAN" pitchFamily="2" charset="0"/>
              </a:rPr>
              <a:t>)</a:t>
            </a:r>
            <a:r>
              <a:rPr lang="bn-BD" dirty="0">
                <a:latin typeface="NikoshBAN" pitchFamily="2" charset="0"/>
                <a:cs typeface="NikoshBAN" pitchFamily="2" charset="0"/>
              </a:rPr>
              <a:t> পানির রং ঘন সবুজ হওয়া </a:t>
            </a:r>
            <a:endParaRPr lang="en-US" dirty="0">
              <a:latin typeface="NikoshBAN" pitchFamily="2" charset="0"/>
              <a:cs typeface="NikoshBAN" pitchFamily="2" charset="0"/>
            </a:endParaRPr>
          </a:p>
        </p:txBody>
      </p:sp>
      <p:sp>
        <p:nvSpPr>
          <p:cNvPr id="17" name="TextBox 16"/>
          <p:cNvSpPr txBox="1"/>
          <p:nvPr/>
        </p:nvSpPr>
        <p:spPr>
          <a:xfrm>
            <a:off x="3714750" y="3429000"/>
            <a:ext cx="2078725"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000" dirty="0">
                <a:latin typeface="NikoshBAN" pitchFamily="2" charset="0"/>
                <a:cs typeface="NikoshBAN" pitchFamily="2" charset="0"/>
              </a:rPr>
              <a:t> </a:t>
            </a:r>
            <a:r>
              <a:rPr lang="en-US" sz="2000" dirty="0">
                <a:latin typeface="NikoshBAN" pitchFamily="2" charset="0"/>
                <a:cs typeface="NikoshBAN" pitchFamily="2" charset="0"/>
              </a:rPr>
              <a:t>ii)</a:t>
            </a:r>
            <a:r>
              <a:rPr lang="bn-BD" sz="2000" dirty="0">
                <a:latin typeface="NikoshBAN" pitchFamily="2" charset="0"/>
                <a:cs typeface="NikoshBAN" pitchFamily="2" charset="0"/>
              </a:rPr>
              <a:t> পানিতে শেওলা পড়া</a:t>
            </a:r>
            <a:endParaRPr lang="en-US" sz="2000" dirty="0">
              <a:latin typeface="NikoshBAN" pitchFamily="2" charset="0"/>
              <a:cs typeface="NikoshBAN" pitchFamily="2" charset="0"/>
            </a:endParaRPr>
          </a:p>
        </p:txBody>
      </p:sp>
      <p:sp>
        <p:nvSpPr>
          <p:cNvPr id="18" name="TextBox 17"/>
          <p:cNvSpPr txBox="1"/>
          <p:nvPr/>
        </p:nvSpPr>
        <p:spPr>
          <a:xfrm>
            <a:off x="6110785" y="3453867"/>
            <a:ext cx="217084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a:latin typeface="NikoshBAN" pitchFamily="2" charset="0"/>
                <a:cs typeface="NikoshBAN" pitchFamily="2" charset="0"/>
              </a:rPr>
              <a:t> </a:t>
            </a:r>
            <a:r>
              <a:rPr lang="en-US" dirty="0">
                <a:latin typeface="NikoshBAN" pitchFamily="2" charset="0"/>
                <a:cs typeface="NikoshBAN" pitchFamily="2" charset="0"/>
              </a:rPr>
              <a:t>iii)</a:t>
            </a:r>
            <a:r>
              <a:rPr lang="bn-BD" dirty="0">
                <a:latin typeface="NikoshBAN" pitchFamily="2" charset="0"/>
                <a:cs typeface="NikoshBAN" pitchFamily="2" charset="0"/>
              </a:rPr>
              <a:t> পানি লালচে সবুজ হওয়া</a:t>
            </a:r>
            <a:endParaRPr lang="en-US"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pPr algn="l"/>
            <a:fld id="{12CF4F74-C24C-4DBC-A93A-AB35CB314D07}" type="slidenum">
              <a:rPr lang="en-US" smtClean="0"/>
              <a:pPr algn="l"/>
              <a:t>20</a:t>
            </a:fld>
            <a:endParaRPr lang="en-US"/>
          </a:p>
        </p:txBody>
      </p:sp>
      <p:sp>
        <p:nvSpPr>
          <p:cNvPr id="19" name="Rectangle 18"/>
          <p:cNvSpPr/>
          <p:nvPr/>
        </p:nvSpPr>
        <p:spPr>
          <a:xfrm>
            <a:off x="1166885" y="3905310"/>
            <a:ext cx="2341443" cy="36189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dirty="0">
                <a:latin typeface="NikoshBAN" pitchFamily="2" charset="0"/>
                <a:cs typeface="NikoshBAN" pitchFamily="2" charset="0"/>
              </a:rPr>
              <a:t>নিচের কোনটি সঠিক</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3279158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randombar(horizontal)">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checkerboard(across)">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randombar(horizontal)">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8" presetClass="entr" presetSubtype="16" fill="hold" grpId="0" nodeType="click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diamond(in)">
                                      <p:cBhvr>
                                        <p:cTn id="80" dur="2000"/>
                                        <p:tgtEl>
                                          <p:spTgt spid="23"/>
                                        </p:tgtEl>
                                      </p:cBhvr>
                                    </p:animEffec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diamond(in)">
                                      <p:cBhvr>
                                        <p:cTn id="85" dur="20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diamond(in)">
                                      <p:cBhvr>
                                        <p:cTn id="90" dur="2000"/>
                                        <p:tgtEl>
                                          <p:spTgt spid="22"/>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25"/>
                                        </p:tgtEl>
                                        <p:attrNameLst>
                                          <p:attrName>style.visibility</p:attrName>
                                        </p:attrNameLst>
                                      </p:cBhvr>
                                      <p:to>
                                        <p:strVal val="visible"/>
                                      </p:to>
                                    </p:set>
                                    <p:animEffect transition="in" filter="diamond(in)">
                                      <p:cBhvr>
                                        <p:cTn id="95" dur="2000"/>
                                        <p:tgtEl>
                                          <p:spTgt spid="25"/>
                                        </p:tgtEl>
                                      </p:cBhvr>
                                    </p:animEffect>
                                  </p:childTnLst>
                                </p:cTn>
                              </p:par>
                            </p:childTnLst>
                          </p:cTn>
                        </p:par>
                      </p:childTnLst>
                    </p:cTn>
                  </p:par>
                  <p:par>
                    <p:cTn id="96" fill="hold">
                      <p:stCondLst>
                        <p:cond delay="indefinite"/>
                      </p:stCondLst>
                      <p:childTnLst>
                        <p:par>
                          <p:cTn id="97" fill="hold">
                            <p:stCondLst>
                              <p:cond delay="0"/>
                            </p:stCondLst>
                            <p:childTnLst>
                              <p:par>
                                <p:cTn id="98" presetID="5" presetClass="entr" presetSubtype="10" fill="hold" nodeType="clickEffect">
                                  <p:stCondLst>
                                    <p:cond delay="0"/>
                                  </p:stCondLst>
                                  <p:childTnLst>
                                    <p:set>
                                      <p:cBhvr>
                                        <p:cTn id="99" dur="1" fill="hold">
                                          <p:stCondLst>
                                            <p:cond delay="0"/>
                                          </p:stCondLst>
                                        </p:cTn>
                                        <p:tgtEl>
                                          <p:spTgt spid="26"/>
                                        </p:tgtEl>
                                        <p:attrNameLst>
                                          <p:attrName>style.visibility</p:attrName>
                                        </p:attrNameLst>
                                      </p:cBhvr>
                                      <p:to>
                                        <p:strVal val="visible"/>
                                      </p:to>
                                    </p:set>
                                    <p:animEffect transition="in" filter="checkerboard(across)">
                                      <p:cBhvr>
                                        <p:cTn id="100" dur="500"/>
                                        <p:tgtEl>
                                          <p:spTgt spid="26"/>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strVal val="#ppt_w*0.70"/>
                                          </p:val>
                                        </p:tav>
                                        <p:tav tm="100000">
                                          <p:val>
                                            <p:strVal val="#ppt_w"/>
                                          </p:val>
                                        </p:tav>
                                      </p:tavLst>
                                    </p:anim>
                                    <p:anim calcmode="lin" valueType="num">
                                      <p:cBhvr>
                                        <p:cTn id="106" dur="1000" fill="hold"/>
                                        <p:tgtEl>
                                          <p:spTgt spid="27"/>
                                        </p:tgtEl>
                                        <p:attrNameLst>
                                          <p:attrName>ppt_h</p:attrName>
                                        </p:attrNameLst>
                                      </p:cBhvr>
                                      <p:tavLst>
                                        <p:tav tm="0">
                                          <p:val>
                                            <p:strVal val="#ppt_h"/>
                                          </p:val>
                                        </p:tav>
                                        <p:tav tm="100000">
                                          <p:val>
                                            <p:strVal val="#ppt_h"/>
                                          </p:val>
                                        </p:tav>
                                      </p:tavLst>
                                    </p:anim>
                                    <p:animEffect transition="in" filter="fade">
                                      <p:cBhvr>
                                        <p:cTn id="10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10" grpId="0" animBg="1"/>
      <p:bldP spid="11" grpId="0" animBg="1"/>
      <p:bldP spid="13" grpId="0" animBg="1"/>
      <p:bldP spid="14" grpId="0" animBg="1"/>
      <p:bldP spid="15" grpId="0" animBg="1"/>
      <p:bldP spid="21" grpId="0" animBg="1"/>
      <p:bldP spid="22" grpId="0" animBg="1"/>
      <p:bldP spid="24" grpId="0" animBg="1"/>
      <p:bldP spid="25" grpId="0" animBg="1"/>
      <p:bldP spid="16" grpId="0" animBg="1"/>
      <p:bldP spid="17" grpId="0" animBg="1"/>
      <p:bldP spid="18"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457200"/>
            <a:ext cx="4000500" cy="1021556"/>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5400" dirty="0" err="1">
                <a:latin typeface="NikoshBAN" pitchFamily="2" charset="0"/>
                <a:cs typeface="NikoshBAN" pitchFamily="2" charset="0"/>
              </a:rPr>
              <a:t>বাড়ির</a:t>
            </a:r>
            <a:r>
              <a:rPr lang="en-US" sz="5400" dirty="0">
                <a:latin typeface="NikoshBAN" pitchFamily="2" charset="0"/>
                <a:cs typeface="NikoshBAN" pitchFamily="2" charset="0"/>
              </a:rPr>
              <a:t> </a:t>
            </a:r>
            <a:r>
              <a:rPr lang="en-US" sz="5400" dirty="0" err="1">
                <a:latin typeface="NikoshBAN" pitchFamily="2" charset="0"/>
                <a:cs typeface="NikoshBAN" pitchFamily="2" charset="0"/>
              </a:rPr>
              <a:t>কাজ</a:t>
            </a:r>
            <a:r>
              <a:rPr lang="en-US" sz="5400" dirty="0">
                <a:latin typeface="NikoshBAN" pitchFamily="2" charset="0"/>
                <a:cs typeface="NikoshBAN" pitchFamily="2" charset="0"/>
              </a:rPr>
              <a:t> </a:t>
            </a:r>
          </a:p>
        </p:txBody>
      </p:sp>
      <p:sp>
        <p:nvSpPr>
          <p:cNvPr id="6" name="TextBox 5"/>
          <p:cNvSpPr txBox="1"/>
          <p:nvPr/>
        </p:nvSpPr>
        <p:spPr>
          <a:xfrm>
            <a:off x="1203504" y="4766918"/>
            <a:ext cx="7031156" cy="2145268"/>
          </a:xfrm>
          <a:prstGeom prst="roundRect">
            <a:avLst/>
          </a:prstGeom>
          <a:blipFill>
            <a:blip r:embed="rId3">
              <a:lum bright="70000" contrast="-70000"/>
            </a:blip>
            <a:stretch>
              <a:fillRect/>
            </a:stretch>
          </a:blip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4800" dirty="0" err="1">
                <a:solidFill>
                  <a:prstClr val="black"/>
                </a:solidFill>
                <a:latin typeface="SutonnyMJ" pitchFamily="2" charset="0"/>
                <a:cs typeface="NikoshBAN" pitchFamily="2" charset="0"/>
              </a:rPr>
              <a:t>gvQ</a:t>
            </a:r>
            <a:r>
              <a:rPr lang="en-US" sz="4800" dirty="0">
                <a:solidFill>
                  <a:prstClr val="black"/>
                </a:solidFill>
                <a:latin typeface="SutonnyMJ" pitchFamily="2" charset="0"/>
                <a:cs typeface="NikoshBAN" pitchFamily="2" charset="0"/>
              </a:rPr>
              <a:t> </a:t>
            </a:r>
            <a:r>
              <a:rPr lang="bn-BD" sz="3600" dirty="0" smtClean="0">
                <a:latin typeface="NikoshBAN" pitchFamily="2" charset="0"/>
                <a:cs typeface="NikoshBAN" pitchFamily="2" charset="0"/>
              </a:rPr>
              <a:t>চাষ </a:t>
            </a:r>
            <a:r>
              <a:rPr lang="bn-BD" sz="3600" dirty="0">
                <a:latin typeface="NikoshBAN" pitchFamily="2" charset="0"/>
                <a:cs typeface="NikoshBAN" pitchFamily="2" charset="0"/>
              </a:rPr>
              <a:t>উপযোগী একটি আদর্শ পুকুরের চিহ্নিত চিত্র অংকন করে উৎপাদনশীল পুকুরের পানির বৈশিষ্ট্যগুলো  লিখে আনবে।  </a:t>
            </a:r>
            <a:endParaRPr lang="as-IN" sz="3600" dirty="0">
              <a:latin typeface="NikoshBAN" pitchFamily="2" charset="0"/>
              <a:cs typeface="NikoshBAN" pitchFamily="2" charset="0"/>
            </a:endParaRPr>
          </a:p>
        </p:txBody>
      </p:sp>
      <p:sp>
        <p:nvSpPr>
          <p:cNvPr id="20" name="Slide Number Placeholder 19"/>
          <p:cNvSpPr>
            <a:spLocks noGrp="1"/>
          </p:cNvSpPr>
          <p:nvPr>
            <p:ph type="sldNum" sz="quarter" idx="12"/>
          </p:nvPr>
        </p:nvSpPr>
        <p:spPr/>
        <p:txBody>
          <a:bodyPr/>
          <a:lstStyle/>
          <a:p>
            <a:fld id="{B6F15528-21DE-4FAA-801E-634DDDAF4B2B}" type="slidenum">
              <a:rPr lang="en-US" smtClean="0"/>
              <a:pPr/>
              <a:t>21</a:t>
            </a:fld>
            <a:endParaRPr lang="en-US"/>
          </a:p>
        </p:txBody>
      </p:sp>
      <p:pic>
        <p:nvPicPr>
          <p:cNvPr id="11" name="Picture 10"/>
          <p:cNvPicPr>
            <a:picLocks noChangeAspect="1"/>
          </p:cNvPicPr>
          <p:nvPr/>
        </p:nvPicPr>
        <p:blipFill>
          <a:blip r:embed="rId4"/>
          <a:srcRect t="4904"/>
          <a:stretch>
            <a:fillRect/>
          </a:stretch>
        </p:blipFill>
        <p:spPr>
          <a:xfrm>
            <a:off x="3222858" y="1752602"/>
            <a:ext cx="2767261" cy="2821285"/>
          </a:xfrm>
          <a:prstGeom prst="roundRect">
            <a:avLst/>
          </a:prstGeom>
          <a:ln w="38100">
            <a:solidFill>
              <a:srgbClr val="7030A0"/>
            </a:solid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print"/>
          <a:stretch>
            <a:fillRect/>
          </a:stretch>
        </p:blipFill>
        <p:spPr>
          <a:xfrm>
            <a:off x="1485900" y="2057400"/>
            <a:ext cx="1524000" cy="2209800"/>
          </a:xfrm>
          <a:prstGeom prst="ellipse">
            <a:avLst/>
          </a:prstGeom>
          <a:ln w="38100">
            <a:solidFill>
              <a:srgbClr val="7030A0"/>
            </a:solidFill>
          </a:ln>
        </p:spPr>
      </p:pic>
      <p:pic>
        <p:nvPicPr>
          <p:cNvPr id="4" name="Picture 3"/>
          <p:cNvPicPr>
            <a:picLocks noChangeAspect="1"/>
          </p:cNvPicPr>
          <p:nvPr/>
        </p:nvPicPr>
        <p:blipFill>
          <a:blip r:embed="rId6" cstate="print"/>
          <a:stretch>
            <a:fillRect/>
          </a:stretch>
        </p:blipFill>
        <p:spPr>
          <a:xfrm>
            <a:off x="6244578" y="2057400"/>
            <a:ext cx="1527822" cy="2209800"/>
          </a:xfrm>
          <a:prstGeom prst="ellipse">
            <a:avLst/>
          </a:prstGeom>
          <a:ln w="38100">
            <a:solidFill>
              <a:srgbClr val="7030A0"/>
            </a:solidFill>
          </a:ln>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3444" y="97246"/>
            <a:ext cx="2016785" cy="1741465"/>
          </a:xfrm>
          <a:prstGeom prst="rect">
            <a:avLst/>
          </a:prstGeom>
        </p:spPr>
      </p:pic>
    </p:spTree>
    <p:extLst>
      <p:ext uri="{BB962C8B-B14F-4D97-AF65-F5344CB8AC3E}">
        <p14:creationId xmlns:p14="http://schemas.microsoft.com/office/powerpoint/2010/main" val="24567460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1)">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 calcmode="lin" valueType="num">
                                      <p:cBhvr>
                                        <p:cTn id="26" dur="1000" fill="hold"/>
                                        <p:tgtEl>
                                          <p:spTgt spid="11"/>
                                        </p:tgtEl>
                                        <p:attrNameLst>
                                          <p:attrName>style.rotation</p:attrName>
                                        </p:attrNameLst>
                                      </p:cBhvr>
                                      <p:tavLst>
                                        <p:tav tm="0">
                                          <p:val>
                                            <p:fltVal val="90"/>
                                          </p:val>
                                        </p:tav>
                                        <p:tav tm="100000">
                                          <p:val>
                                            <p:fltVal val="0"/>
                                          </p:val>
                                        </p:tav>
                                      </p:tavLst>
                                    </p:anim>
                                    <p:animEffect transition="in" filter="fade">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edge">
                                      <p:cBhvr>
                                        <p:cTn id="32" dur="2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heckerboard(across)">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rved Up Ribbon 1"/>
          <p:cNvSpPr/>
          <p:nvPr/>
        </p:nvSpPr>
        <p:spPr>
          <a:xfrm>
            <a:off x="1156648" y="750627"/>
            <a:ext cx="6970594" cy="2129050"/>
          </a:xfrm>
          <a:prstGeom prst="ellipseRibbon2">
            <a:avLst/>
          </a:prstGeom>
          <a:gradFill>
            <a:gsLst>
              <a:gs pos="92000">
                <a:srgbClr val="7030A0"/>
              </a:gs>
              <a:gs pos="82000">
                <a:srgbClr val="C00000"/>
              </a:gs>
              <a:gs pos="0">
                <a:schemeClr val="accent4">
                  <a:lumMod val="60000"/>
                  <a:lumOff val="40000"/>
                </a:schemeClr>
              </a:gs>
              <a:gs pos="74000">
                <a:srgbClr val="7030A0"/>
              </a:gs>
              <a:gs pos="29000">
                <a:srgbClr val="00B0F0"/>
              </a:gs>
              <a:gs pos="72000">
                <a:srgbClr val="0070C0"/>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smtClean="0">
                <a:solidFill>
                  <a:schemeClr val="tx1"/>
                </a:solidFill>
              </a:rPr>
              <a:t>পরবর্তী দিনের পাঠ</a:t>
            </a:r>
            <a:endParaRPr lang="en-US" sz="4000" dirty="0">
              <a:solidFill>
                <a:schemeClr val="tx1"/>
              </a:solidFill>
            </a:endParaRPr>
          </a:p>
        </p:txBody>
      </p:sp>
      <p:sp>
        <p:nvSpPr>
          <p:cNvPr id="3" name="Flowchart: Alternate Process 2"/>
          <p:cNvSpPr/>
          <p:nvPr/>
        </p:nvSpPr>
        <p:spPr>
          <a:xfrm>
            <a:off x="2384946" y="3616657"/>
            <a:ext cx="4237630" cy="2497540"/>
          </a:xfrm>
          <a:prstGeom prst="flowChartAlternate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dirty="0" smtClean="0">
                <a:solidFill>
                  <a:srgbClr val="FF0000"/>
                </a:solidFill>
              </a:rPr>
              <a:t>গৃহপালিত পশু পালন</a:t>
            </a:r>
            <a:endParaRPr lang="en-US" sz="4400" dirty="0">
              <a:solidFill>
                <a:srgbClr val="FF0000"/>
              </a:solidFill>
            </a:endParaRPr>
          </a:p>
        </p:txBody>
      </p:sp>
    </p:spTree>
    <p:extLst>
      <p:ext uri="{BB962C8B-B14F-4D97-AF65-F5344CB8AC3E}">
        <p14:creationId xmlns:p14="http://schemas.microsoft.com/office/powerpoint/2010/main" val="1186842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1" y="0"/>
            <a:ext cx="6857999" cy="6858000"/>
          </a:xfrm>
          <a:prstGeom prst="rect">
            <a:avLst/>
          </a:prstGeom>
        </p:spPr>
      </p:pic>
      <p:sp>
        <p:nvSpPr>
          <p:cNvPr id="5" name="Slide Number Placeholder 4"/>
          <p:cNvSpPr>
            <a:spLocks noGrp="1"/>
          </p:cNvSpPr>
          <p:nvPr>
            <p:ph type="sldNum" sz="quarter" idx="12"/>
          </p:nvPr>
        </p:nvSpPr>
        <p:spPr/>
        <p:txBody>
          <a:bodyPr/>
          <a:lstStyle/>
          <a:p>
            <a:fld id="{12CF4F74-C24C-4DBC-A93A-AB35CB314D07}" type="slidenum">
              <a:rPr lang="en-US" smtClean="0"/>
              <a:pPr/>
              <a:t>23</a:t>
            </a:fld>
            <a:endParaRPr lang="en-US"/>
          </a:p>
        </p:txBody>
      </p:sp>
      <p:sp>
        <p:nvSpPr>
          <p:cNvPr id="3" name="TextBox 2"/>
          <p:cNvSpPr txBox="1"/>
          <p:nvPr/>
        </p:nvSpPr>
        <p:spPr>
          <a:xfrm>
            <a:off x="1995986" y="4174003"/>
            <a:ext cx="5152029" cy="2123658"/>
          </a:xfrm>
          <a:prstGeom prst="rect">
            <a:avLst/>
          </a:prstGeom>
          <a:noFill/>
        </p:spPr>
        <p:txBody>
          <a:bodyPr wrap="square" rtlCol="0">
            <a:spAutoFit/>
          </a:bodyPr>
          <a:lstStyle/>
          <a:p>
            <a:r>
              <a:rPr lang="bn-IN" sz="6600" b="1" i="1" dirty="0" smtClean="0">
                <a:solidFill>
                  <a:srgbClr val="FF0000"/>
                </a:solidFill>
              </a:rPr>
              <a:t>সবাইকে ধন্যবাদ</a:t>
            </a:r>
            <a:endParaRPr lang="en-US" sz="6600" b="1" i="1" dirty="0">
              <a:solidFill>
                <a:srgbClr val="FF0000"/>
              </a:solidFill>
            </a:endParaRPr>
          </a:p>
        </p:txBody>
      </p:sp>
    </p:spTree>
    <p:extLst>
      <p:ext uri="{BB962C8B-B14F-4D97-AF65-F5344CB8AC3E}">
        <p14:creationId xmlns:p14="http://schemas.microsoft.com/office/powerpoint/2010/main" val="36655886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125" y="213881"/>
            <a:ext cx="4201805"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4000" dirty="0">
                <a:latin typeface="NikoshBAN" pitchFamily="2" charset="0"/>
                <a:cs typeface="NikoshBAN" pitchFamily="2" charset="0"/>
              </a:rPr>
              <a:t>শিক্ষক পরিচিতি </a:t>
            </a:r>
            <a:endParaRPr lang="en-US" sz="4000" dirty="0">
              <a:latin typeface="NikoshBAN" pitchFamily="2" charset="0"/>
              <a:cs typeface="NikoshBAN" pitchFamily="2" charset="0"/>
            </a:endParaRPr>
          </a:p>
        </p:txBody>
      </p:sp>
      <p:sp>
        <p:nvSpPr>
          <p:cNvPr id="6" name="Content Placeholder 2"/>
          <p:cNvSpPr>
            <a:spLocks noGrp="1"/>
          </p:cNvSpPr>
          <p:nvPr>
            <p:ph idx="1"/>
          </p:nvPr>
        </p:nvSpPr>
        <p:spPr>
          <a:xfrm>
            <a:off x="1988507" y="4003935"/>
            <a:ext cx="4073856" cy="2548626"/>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marL="0" indent="0" algn="ctr">
              <a:buNone/>
            </a:pPr>
            <a:r>
              <a:rPr lang="bn-IN" sz="3800" b="1" dirty="0" smtClean="0">
                <a:effectLst>
                  <a:outerShdw blurRad="38100" dist="38100" dir="2700000" algn="tl">
                    <a:srgbClr val="000000">
                      <a:alpha val="43137"/>
                    </a:srgbClr>
                  </a:outerShdw>
                </a:effectLst>
                <a:latin typeface="NikoshBAN" pitchFamily="2" charset="0"/>
                <a:cs typeface="NikoshBAN" pitchFamily="2" charset="0"/>
              </a:rPr>
              <a:t>মোঃ মনিরুজ্জামান মৃধা</a:t>
            </a:r>
            <a:endParaRPr lang="en-US" sz="38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3800" b="1" dirty="0" smtClean="0">
                <a:effectLst>
                  <a:outerShdw blurRad="38100" dist="38100" dir="2700000" algn="tl">
                    <a:srgbClr val="000000">
                      <a:alpha val="43137"/>
                    </a:srgbClr>
                  </a:outerShdw>
                </a:effectLst>
                <a:latin typeface="NikoshBAN" pitchFamily="2" charset="0"/>
                <a:cs typeface="NikoshBAN" pitchFamily="2" charset="0"/>
              </a:rPr>
              <a:t>সহকারী </a:t>
            </a:r>
            <a:r>
              <a:rPr lang="en-US" sz="3800" b="1" dirty="0" err="1" smtClean="0">
                <a:effectLst>
                  <a:outerShdw blurRad="38100" dist="38100" dir="2700000" algn="tl">
                    <a:srgbClr val="000000">
                      <a:alpha val="43137"/>
                    </a:srgbClr>
                  </a:outerShdw>
                </a:effectLst>
                <a:latin typeface="NikoshBAN" pitchFamily="2" charset="0"/>
                <a:cs typeface="NikoshBAN" pitchFamily="2" charset="0"/>
              </a:rPr>
              <a:t>শিক্ষক</a:t>
            </a:r>
            <a:r>
              <a:rPr lang="en-US" sz="3800" b="1" dirty="0" smtClean="0">
                <a:effectLst>
                  <a:outerShdw blurRad="38100" dist="38100" dir="2700000" algn="tl">
                    <a:srgbClr val="000000">
                      <a:alpha val="43137"/>
                    </a:srgbClr>
                  </a:outerShdw>
                </a:effectLst>
                <a:latin typeface="NikoshBAN" pitchFamily="2" charset="0"/>
                <a:cs typeface="NikoshBAN" pitchFamily="2" charset="0"/>
              </a:rPr>
              <a:t> (</a:t>
            </a:r>
            <a:r>
              <a:rPr lang="en-US" sz="3800" b="1" dirty="0" err="1" smtClean="0">
                <a:effectLst>
                  <a:outerShdw blurRad="38100" dist="38100" dir="2700000" algn="tl">
                    <a:srgbClr val="000000">
                      <a:alpha val="43137"/>
                    </a:srgbClr>
                  </a:outerShdw>
                </a:effectLst>
                <a:latin typeface="NikoshBAN" pitchFamily="2" charset="0"/>
                <a:cs typeface="NikoshBAN" pitchFamily="2" charset="0"/>
              </a:rPr>
              <a:t>কৃষি</a:t>
            </a:r>
            <a:r>
              <a:rPr lang="en-US" sz="3800" b="1" dirty="0" smtClean="0">
                <a:effectLst>
                  <a:outerShdw blurRad="38100" dist="38100" dir="2700000" algn="tl">
                    <a:srgbClr val="000000">
                      <a:alpha val="43137"/>
                    </a:srgbClr>
                  </a:outerShdw>
                </a:effectLst>
                <a:latin typeface="NikoshBAN" pitchFamily="2" charset="0"/>
                <a:cs typeface="NikoshBAN" pitchFamily="2" charset="0"/>
              </a:rPr>
              <a:t> </a:t>
            </a:r>
            <a:r>
              <a:rPr lang="en-US" sz="3800" b="1" dirty="0" err="1" smtClean="0">
                <a:effectLst>
                  <a:outerShdw blurRad="38100" dist="38100" dir="2700000" algn="tl">
                    <a:srgbClr val="000000">
                      <a:alpha val="43137"/>
                    </a:srgbClr>
                  </a:outerShdw>
                </a:effectLst>
                <a:latin typeface="NikoshBAN" pitchFamily="2" charset="0"/>
                <a:cs typeface="NikoshBAN" pitchFamily="2" charset="0"/>
              </a:rPr>
              <a:t>শিক্ষা</a:t>
            </a:r>
            <a:r>
              <a:rPr lang="en-US" sz="3800" b="1" dirty="0" smtClean="0">
                <a:effectLst>
                  <a:outerShdw blurRad="38100" dist="38100" dir="2700000" algn="tl">
                    <a:srgbClr val="000000">
                      <a:alpha val="43137"/>
                    </a:srgbClr>
                  </a:outerShdw>
                </a:effectLst>
                <a:latin typeface="NikoshBAN" pitchFamily="2" charset="0"/>
                <a:cs typeface="NikoshBAN" pitchFamily="2" charset="0"/>
              </a:rPr>
              <a:t>) </a:t>
            </a:r>
          </a:p>
          <a:p>
            <a:pPr marL="0" indent="0" algn="ctr">
              <a:buNone/>
            </a:pPr>
            <a:r>
              <a:rPr lang="bn-IN" sz="2400" b="1" dirty="0" smtClean="0">
                <a:effectLst>
                  <a:outerShdw blurRad="38100" dist="38100" dir="2700000" algn="tl">
                    <a:srgbClr val="000000">
                      <a:alpha val="43137"/>
                    </a:srgbClr>
                  </a:outerShdw>
                </a:effectLst>
                <a:latin typeface="NikoshBAN" pitchFamily="2" charset="0"/>
                <a:cs typeface="NikoshBAN" pitchFamily="2" charset="0"/>
              </a:rPr>
              <a:t>ইসলামিয়া বালিকা দাখিল মাদ্রাসা </a:t>
            </a:r>
          </a:p>
          <a:p>
            <a:pPr marL="0" indent="0" algn="ctr">
              <a:buNone/>
            </a:pPr>
            <a:r>
              <a:rPr lang="bn-IN" sz="2400" b="1" dirty="0" smtClean="0">
                <a:effectLst>
                  <a:outerShdw blurRad="38100" dist="38100" dir="2700000" algn="tl">
                    <a:srgbClr val="000000">
                      <a:alpha val="43137"/>
                    </a:srgbClr>
                  </a:outerShdw>
                </a:effectLst>
                <a:latin typeface="NikoshBAN" pitchFamily="2" charset="0"/>
                <a:cs typeface="NikoshBAN" pitchFamily="2" charset="0"/>
              </a:rPr>
              <a:t>দারুলহুদা, ভান্ডারিয়া, পিরোজপুর।</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400" b="1" dirty="0" smtClean="0">
                <a:effectLst>
                  <a:outerShdw blurRad="38100" dist="38100" dir="2700000" algn="tl">
                    <a:srgbClr val="000000">
                      <a:alpha val="43137"/>
                    </a:srgbClr>
                  </a:outerShdw>
                </a:effectLst>
                <a:latin typeface="NikoshBAN" pitchFamily="2" charset="0"/>
                <a:cs typeface="NikoshBAN" pitchFamily="2" charset="0"/>
              </a:rPr>
              <a:t>মোবাইলঃ</a:t>
            </a:r>
            <a:r>
              <a:rPr lang="bn-IN" sz="2400" b="1" dirty="0">
                <a:effectLst>
                  <a:outerShdw blurRad="38100" dist="38100" dir="2700000" algn="tl">
                    <a:srgbClr val="000000">
                      <a:alpha val="43137"/>
                    </a:srgbClr>
                  </a:outerShdw>
                </a:effectLst>
                <a:latin typeface="NikoshBAN" pitchFamily="2" charset="0"/>
                <a:cs typeface="NikoshBAN" pitchFamily="2" charset="0"/>
              </a:rPr>
              <a:t> </a:t>
            </a:r>
            <a:r>
              <a:rPr lang="bn-IN" sz="2400" b="1" dirty="0" smtClean="0">
                <a:effectLst>
                  <a:outerShdw blurRad="38100" dist="38100" dir="2700000" algn="tl">
                    <a:srgbClr val="000000">
                      <a:alpha val="43137"/>
                    </a:srgbClr>
                  </a:outerShdw>
                </a:effectLst>
                <a:latin typeface="NikoshBAN" pitchFamily="2" charset="0"/>
                <a:cs typeface="NikoshBAN" pitchFamily="2" charset="0"/>
              </a:rPr>
              <a:t>০১৭২৯১১৪৫৯৯</a:t>
            </a:r>
            <a:endParaRPr lang="bn-BD" sz="2400" b="1" dirty="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maniruzzamanrbp@gmail.com</a:t>
            </a:r>
            <a:endParaRPr lang="en-US" sz="20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10" name="Slide Number Placeholder 9"/>
          <p:cNvSpPr>
            <a:spLocks noGrp="1"/>
          </p:cNvSpPr>
          <p:nvPr>
            <p:ph type="sldNum" sz="quarter" idx="12"/>
          </p:nvPr>
        </p:nvSpPr>
        <p:spPr/>
        <p:txBody>
          <a:bodyPr/>
          <a:lstStyle/>
          <a:p>
            <a:fld id="{881FE9EE-A52A-4066-B68D-BE786371EA65}" type="slidenum">
              <a:rPr lang="en-US" smtClean="0">
                <a:solidFill>
                  <a:prstClr val="black">
                    <a:tint val="75000"/>
                  </a:prstClr>
                </a:solidFill>
              </a:rPr>
              <a:pPr/>
              <a:t>3</a:t>
            </a:fld>
            <a:endParaRPr lang="en-US">
              <a:solidFill>
                <a:prstClr val="black">
                  <a:tint val="75000"/>
                </a:prstClr>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6171" y="1227585"/>
            <a:ext cx="1438527" cy="2608526"/>
          </a:xfrm>
          <a:prstGeom prst="rect">
            <a:avLst/>
          </a:prstGeom>
        </p:spPr>
      </p:pic>
    </p:spTree>
    <p:extLst>
      <p:ext uri="{BB962C8B-B14F-4D97-AF65-F5344CB8AC3E}">
        <p14:creationId xmlns:p14="http://schemas.microsoft.com/office/powerpoint/2010/main" val="36313683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circle(in)">
                                      <p:cBhvr>
                                        <p:cTn id="18" dur="2000"/>
                                        <p:tgtEl>
                                          <p:spTgt spid="6">
                                            <p:bg/>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circle(in)">
                                      <p:cBhvr>
                                        <p:cTn id="23" dur="2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circle(in)">
                                      <p:cBhvr>
                                        <p:cTn id="28" dur="20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circle(in)">
                                      <p:cBhvr>
                                        <p:cTn id="33" dur="20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circle(in)">
                                      <p:cBhvr>
                                        <p:cTn id="38" dur="2000"/>
                                        <p:tgtEl>
                                          <p:spTgt spid="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circle(in)">
                                      <p:cBhvr>
                                        <p:cTn id="43" dur="2000"/>
                                        <p:tgtEl>
                                          <p:spTgt spid="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6">
                                            <p:txEl>
                                              <p:pRg st="5" end="5"/>
                                            </p:txEl>
                                          </p:spTgt>
                                        </p:tgtEl>
                                        <p:attrNameLst>
                                          <p:attrName>style.visibility</p:attrName>
                                        </p:attrNameLst>
                                      </p:cBhvr>
                                      <p:to>
                                        <p:strVal val="visible"/>
                                      </p:to>
                                    </p:set>
                                    <p:animEffect transition="in" filter="circle(in)">
                                      <p:cBhvr>
                                        <p:cTn id="48"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001452" y="305706"/>
            <a:ext cx="3641596" cy="1381297"/>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4</a:t>
            </a:fld>
            <a:endParaRPr lang="en-US">
              <a:solidFill>
                <a:prstClr val="black">
                  <a:tint val="75000"/>
                </a:prstClr>
              </a:solidFill>
            </a:endParaRPr>
          </a:p>
        </p:txBody>
      </p:sp>
      <p:pic>
        <p:nvPicPr>
          <p:cNvPr id="7" name="Picture 6"/>
          <p:cNvPicPr>
            <a:picLocks noChangeAspect="1"/>
          </p:cNvPicPr>
          <p:nvPr/>
        </p:nvPicPr>
        <p:blipFill>
          <a:blip r:embed="rId3"/>
          <a:stretch>
            <a:fillRect/>
          </a:stretch>
        </p:blipFill>
        <p:spPr>
          <a:xfrm>
            <a:off x="2098192" y="2220693"/>
            <a:ext cx="1883228" cy="3465962"/>
          </a:xfrm>
          <a:prstGeom prst="rect">
            <a:avLst/>
          </a:prstGeom>
        </p:spPr>
      </p:pic>
      <p:sp>
        <p:nvSpPr>
          <p:cNvPr id="9" name="Rounded Rectangle 8"/>
          <p:cNvSpPr/>
          <p:nvPr/>
        </p:nvSpPr>
        <p:spPr>
          <a:xfrm>
            <a:off x="4483289" y="2220693"/>
            <a:ext cx="3802040" cy="346596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bn-IN" sz="2800" kern="0" dirty="0">
                <a:solidFill>
                  <a:schemeClr val="tx1"/>
                </a:solidFill>
              </a:rPr>
              <a:t>বিষয়ঃ কৃষি শিক্ষা।</a:t>
            </a:r>
          </a:p>
          <a:p>
            <a:pPr lvl="0" algn="ctr">
              <a:defRPr/>
            </a:pPr>
            <a:r>
              <a:rPr lang="bn-IN" sz="2800" kern="0" dirty="0">
                <a:solidFill>
                  <a:schemeClr val="tx1"/>
                </a:solidFill>
              </a:rPr>
              <a:t>শ্রেণীঃ অষ্টম।</a:t>
            </a:r>
          </a:p>
          <a:p>
            <a:pPr lvl="0" algn="ctr">
              <a:defRPr/>
            </a:pPr>
            <a:r>
              <a:rPr lang="bn-IN" sz="2800" kern="0" dirty="0">
                <a:solidFill>
                  <a:schemeClr val="tx1"/>
                </a:solidFill>
              </a:rPr>
              <a:t>অধ্যায়ঃ পঞ্চম।</a:t>
            </a:r>
          </a:p>
          <a:p>
            <a:pPr lvl="0" algn="ctr">
              <a:defRPr/>
            </a:pPr>
            <a:r>
              <a:rPr lang="bn-IN" sz="2800" kern="0" dirty="0">
                <a:solidFill>
                  <a:schemeClr val="tx1"/>
                </a:solidFill>
              </a:rPr>
              <a:t>পাঠঃ ০৮</a:t>
            </a:r>
            <a:endParaRPr lang="en-US" sz="2800" kern="0" dirty="0">
              <a:solidFill>
                <a:schemeClr val="tx1"/>
              </a:solidFill>
            </a:endParaRPr>
          </a:p>
        </p:txBody>
      </p:sp>
    </p:spTree>
    <p:extLst>
      <p:ext uri="{BB962C8B-B14F-4D97-AF65-F5344CB8AC3E}">
        <p14:creationId xmlns:p14="http://schemas.microsoft.com/office/powerpoint/2010/main" val="15294028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9">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9">
                                            <p:txEl>
                                              <p:pRg st="0" end="0"/>
                                            </p:txEl>
                                          </p:spTgt>
                                        </p:tgtEl>
                                        <p:attrNameLst>
                                          <p:attrName>ppt_w</p:attrName>
                                        </p:attrNameLst>
                                      </p:cBhvr>
                                    </p:anim>
                                    <p:anim by="(#ppt_w*0.50)" calcmode="lin" valueType="num">
                                      <p:cBhvr>
                                        <p:cTn id="23" dur="500" decel="50000" autoRev="1" fill="hold">
                                          <p:stCondLst>
                                            <p:cond delay="0"/>
                                          </p:stCondLst>
                                        </p:cTn>
                                        <p:tgtEl>
                                          <p:spTgt spid="9">
                                            <p:txEl>
                                              <p:pRg st="0" end="0"/>
                                            </p:txEl>
                                          </p:spTgt>
                                        </p:tgtEl>
                                        <p:attrNameLst>
                                          <p:attrName>ppt_x</p:attrName>
                                        </p:attrNameLst>
                                      </p:cBhvr>
                                    </p:anim>
                                    <p:anim from="(-#ppt_h/2)" to="(#ppt_y)" calcmode="lin" valueType="num">
                                      <p:cBhvr>
                                        <p:cTn id="24" dur="1000" fill="hold">
                                          <p:stCondLst>
                                            <p:cond delay="0"/>
                                          </p:stCondLst>
                                        </p:cTn>
                                        <p:tgtEl>
                                          <p:spTgt spid="9">
                                            <p:txEl>
                                              <p:pRg st="0" end="0"/>
                                            </p:txEl>
                                          </p:spTgt>
                                        </p:tgtEl>
                                        <p:attrNameLst>
                                          <p:attrName>ppt_y</p:attrName>
                                        </p:attrNameLst>
                                      </p:cBhvr>
                                    </p:anim>
                                    <p:animRot by="21600000">
                                      <p:cBhvr>
                                        <p:cTn id="25" dur="1000" fill="hold">
                                          <p:stCondLst>
                                            <p:cond delay="0"/>
                                          </p:stCondLst>
                                        </p:cTn>
                                        <p:tgtEl>
                                          <p:spTgt spid="9">
                                            <p:txEl>
                                              <p:pRg st="0" end="0"/>
                                            </p:txEl>
                                          </p:spTgt>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56" presetClass="entr" presetSubtype="0" fill="hold" nodeType="clickEffect">
                                  <p:stCondLst>
                                    <p:cond delay="0"/>
                                  </p:stCondLst>
                                  <p:iterate type="lt">
                                    <p:tmPct val="10000"/>
                                  </p:iterate>
                                  <p:childTnLst>
                                    <p:set>
                                      <p:cBhvr>
                                        <p:cTn id="29" dur="1" fill="hold">
                                          <p:stCondLst>
                                            <p:cond delay="0"/>
                                          </p:stCondLst>
                                        </p:cTn>
                                        <p:tgtEl>
                                          <p:spTgt spid="9">
                                            <p:txEl>
                                              <p:pRg st="1" end="1"/>
                                            </p:txEl>
                                          </p:spTgt>
                                        </p:tgtEl>
                                        <p:attrNameLst>
                                          <p:attrName>style.visibility</p:attrName>
                                        </p:attrNameLst>
                                      </p:cBhvr>
                                      <p:to>
                                        <p:strVal val="visible"/>
                                      </p:to>
                                    </p:set>
                                    <p:anim by="(-#ppt_w*2)" calcmode="lin" valueType="num">
                                      <p:cBhvr rctx="PPT">
                                        <p:cTn id="30" dur="500" autoRev="1" fill="hold">
                                          <p:stCondLst>
                                            <p:cond delay="0"/>
                                          </p:stCondLst>
                                        </p:cTn>
                                        <p:tgtEl>
                                          <p:spTgt spid="9">
                                            <p:txEl>
                                              <p:pRg st="1" end="1"/>
                                            </p:txEl>
                                          </p:spTgt>
                                        </p:tgtEl>
                                        <p:attrNameLst>
                                          <p:attrName>ppt_w</p:attrName>
                                        </p:attrNameLst>
                                      </p:cBhvr>
                                    </p:anim>
                                    <p:anim by="(#ppt_w*0.50)" calcmode="lin" valueType="num">
                                      <p:cBhvr>
                                        <p:cTn id="31" dur="500" decel="50000" autoRev="1" fill="hold">
                                          <p:stCondLst>
                                            <p:cond delay="0"/>
                                          </p:stCondLst>
                                        </p:cTn>
                                        <p:tgtEl>
                                          <p:spTgt spid="9">
                                            <p:txEl>
                                              <p:pRg st="1" end="1"/>
                                            </p:txEl>
                                          </p:spTgt>
                                        </p:tgtEl>
                                        <p:attrNameLst>
                                          <p:attrName>ppt_x</p:attrName>
                                        </p:attrNameLst>
                                      </p:cBhvr>
                                    </p:anim>
                                    <p:anim from="(-#ppt_h/2)" to="(#ppt_y)" calcmode="lin" valueType="num">
                                      <p:cBhvr>
                                        <p:cTn id="32" dur="1000" fill="hold">
                                          <p:stCondLst>
                                            <p:cond delay="0"/>
                                          </p:stCondLst>
                                        </p:cTn>
                                        <p:tgtEl>
                                          <p:spTgt spid="9">
                                            <p:txEl>
                                              <p:pRg st="1" end="1"/>
                                            </p:txEl>
                                          </p:spTgt>
                                        </p:tgtEl>
                                        <p:attrNameLst>
                                          <p:attrName>ppt_y</p:attrName>
                                        </p:attrNameLst>
                                      </p:cBhvr>
                                    </p:anim>
                                    <p:animRot by="21600000">
                                      <p:cBhvr>
                                        <p:cTn id="33" dur="1000" fill="hold">
                                          <p:stCondLst>
                                            <p:cond delay="0"/>
                                          </p:stCondLst>
                                        </p:cTn>
                                        <p:tgtEl>
                                          <p:spTgt spid="9">
                                            <p:txEl>
                                              <p:pRg st="1" end="1"/>
                                            </p:txEl>
                                          </p:spTgt>
                                        </p:tgtEl>
                                        <p:attrNameLst>
                                          <p:attrName>r</p:attrName>
                                        </p:attrNameLst>
                                      </p:cBhvr>
                                    </p:animRo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nodeType="clickEffect">
                                  <p:stCondLst>
                                    <p:cond delay="0"/>
                                  </p:stCondLst>
                                  <p:iterate type="lt">
                                    <p:tmPct val="10000"/>
                                  </p:iterate>
                                  <p:childTnLst>
                                    <p:set>
                                      <p:cBhvr>
                                        <p:cTn id="37" dur="1" fill="hold">
                                          <p:stCondLst>
                                            <p:cond delay="0"/>
                                          </p:stCondLst>
                                        </p:cTn>
                                        <p:tgtEl>
                                          <p:spTgt spid="9">
                                            <p:txEl>
                                              <p:pRg st="2" end="2"/>
                                            </p:txEl>
                                          </p:spTgt>
                                        </p:tgtEl>
                                        <p:attrNameLst>
                                          <p:attrName>style.visibility</p:attrName>
                                        </p:attrNameLst>
                                      </p:cBhvr>
                                      <p:to>
                                        <p:strVal val="visible"/>
                                      </p:to>
                                    </p:set>
                                    <p:anim by="(-#ppt_w*2)" calcmode="lin" valueType="num">
                                      <p:cBhvr rctx="PPT">
                                        <p:cTn id="38" dur="500" autoRev="1" fill="hold">
                                          <p:stCondLst>
                                            <p:cond delay="0"/>
                                          </p:stCondLst>
                                        </p:cTn>
                                        <p:tgtEl>
                                          <p:spTgt spid="9">
                                            <p:txEl>
                                              <p:pRg st="2" end="2"/>
                                            </p:txEl>
                                          </p:spTgt>
                                        </p:tgtEl>
                                        <p:attrNameLst>
                                          <p:attrName>ppt_w</p:attrName>
                                        </p:attrNameLst>
                                      </p:cBhvr>
                                    </p:anim>
                                    <p:anim by="(#ppt_w*0.50)" calcmode="lin" valueType="num">
                                      <p:cBhvr>
                                        <p:cTn id="39" dur="500" decel="50000" autoRev="1" fill="hold">
                                          <p:stCondLst>
                                            <p:cond delay="0"/>
                                          </p:stCondLst>
                                        </p:cTn>
                                        <p:tgtEl>
                                          <p:spTgt spid="9">
                                            <p:txEl>
                                              <p:pRg st="2" end="2"/>
                                            </p:txEl>
                                          </p:spTgt>
                                        </p:tgtEl>
                                        <p:attrNameLst>
                                          <p:attrName>ppt_x</p:attrName>
                                        </p:attrNameLst>
                                      </p:cBhvr>
                                    </p:anim>
                                    <p:anim from="(-#ppt_h/2)" to="(#ppt_y)" calcmode="lin" valueType="num">
                                      <p:cBhvr>
                                        <p:cTn id="40" dur="1000" fill="hold">
                                          <p:stCondLst>
                                            <p:cond delay="0"/>
                                          </p:stCondLst>
                                        </p:cTn>
                                        <p:tgtEl>
                                          <p:spTgt spid="9">
                                            <p:txEl>
                                              <p:pRg st="2" end="2"/>
                                            </p:txEl>
                                          </p:spTgt>
                                        </p:tgtEl>
                                        <p:attrNameLst>
                                          <p:attrName>ppt_y</p:attrName>
                                        </p:attrNameLst>
                                      </p:cBhvr>
                                    </p:anim>
                                    <p:animRot by="21600000">
                                      <p:cBhvr>
                                        <p:cTn id="41" dur="1000" fill="hold">
                                          <p:stCondLst>
                                            <p:cond delay="0"/>
                                          </p:stCondLst>
                                        </p:cTn>
                                        <p:tgtEl>
                                          <p:spTgt spid="9">
                                            <p:txEl>
                                              <p:pRg st="2" end="2"/>
                                            </p:txEl>
                                          </p:spTgt>
                                        </p:tgtEl>
                                        <p:attrNameLst>
                                          <p:attrName>r</p:attrName>
                                        </p:attrNameLst>
                                      </p:cBhvr>
                                    </p:animRot>
                                  </p:childTnLst>
                                </p:cTn>
                              </p:par>
                            </p:childTnLst>
                          </p:cTn>
                        </p:par>
                      </p:childTnLst>
                    </p:cTn>
                  </p:par>
                  <p:par>
                    <p:cTn id="42" fill="hold">
                      <p:stCondLst>
                        <p:cond delay="indefinite"/>
                      </p:stCondLst>
                      <p:childTnLst>
                        <p:par>
                          <p:cTn id="43" fill="hold">
                            <p:stCondLst>
                              <p:cond delay="0"/>
                            </p:stCondLst>
                            <p:childTnLst>
                              <p:par>
                                <p:cTn id="44" presetID="56" presetClass="entr" presetSubtype="0" fill="hold" nodeType="clickEffect">
                                  <p:stCondLst>
                                    <p:cond delay="0"/>
                                  </p:stCondLst>
                                  <p:iterate type="lt">
                                    <p:tmPct val="10000"/>
                                  </p:iterate>
                                  <p:childTnLst>
                                    <p:set>
                                      <p:cBhvr>
                                        <p:cTn id="45" dur="1" fill="hold">
                                          <p:stCondLst>
                                            <p:cond delay="0"/>
                                          </p:stCondLst>
                                        </p:cTn>
                                        <p:tgtEl>
                                          <p:spTgt spid="9">
                                            <p:txEl>
                                              <p:pRg st="3" end="3"/>
                                            </p:txEl>
                                          </p:spTgt>
                                        </p:tgtEl>
                                        <p:attrNameLst>
                                          <p:attrName>style.visibility</p:attrName>
                                        </p:attrNameLst>
                                      </p:cBhvr>
                                      <p:to>
                                        <p:strVal val="visible"/>
                                      </p:to>
                                    </p:set>
                                    <p:anim by="(-#ppt_w*2)" calcmode="lin" valueType="num">
                                      <p:cBhvr rctx="PPT">
                                        <p:cTn id="46" dur="500" autoRev="1" fill="hold">
                                          <p:stCondLst>
                                            <p:cond delay="0"/>
                                          </p:stCondLst>
                                        </p:cTn>
                                        <p:tgtEl>
                                          <p:spTgt spid="9">
                                            <p:txEl>
                                              <p:pRg st="3" end="3"/>
                                            </p:txEl>
                                          </p:spTgt>
                                        </p:tgtEl>
                                        <p:attrNameLst>
                                          <p:attrName>ppt_w</p:attrName>
                                        </p:attrNameLst>
                                      </p:cBhvr>
                                    </p:anim>
                                    <p:anim by="(#ppt_w*0.50)" calcmode="lin" valueType="num">
                                      <p:cBhvr>
                                        <p:cTn id="47" dur="500" decel="50000" autoRev="1" fill="hold">
                                          <p:stCondLst>
                                            <p:cond delay="0"/>
                                          </p:stCondLst>
                                        </p:cTn>
                                        <p:tgtEl>
                                          <p:spTgt spid="9">
                                            <p:txEl>
                                              <p:pRg st="3" end="3"/>
                                            </p:txEl>
                                          </p:spTgt>
                                        </p:tgtEl>
                                        <p:attrNameLst>
                                          <p:attrName>ppt_x</p:attrName>
                                        </p:attrNameLst>
                                      </p:cBhvr>
                                    </p:anim>
                                    <p:anim from="(-#ppt_h/2)" to="(#ppt_y)" calcmode="lin" valueType="num">
                                      <p:cBhvr>
                                        <p:cTn id="48" dur="1000" fill="hold">
                                          <p:stCondLst>
                                            <p:cond delay="0"/>
                                          </p:stCondLst>
                                        </p:cTn>
                                        <p:tgtEl>
                                          <p:spTgt spid="9">
                                            <p:txEl>
                                              <p:pRg st="3" end="3"/>
                                            </p:txEl>
                                          </p:spTgt>
                                        </p:tgtEl>
                                        <p:attrNameLst>
                                          <p:attrName>ppt_y</p:attrName>
                                        </p:attrNameLst>
                                      </p:cBhvr>
                                    </p:anim>
                                    <p:animRot by="21600000">
                                      <p:cBhvr>
                                        <p:cTn id="49" dur="1000" fill="hold">
                                          <p:stCondLst>
                                            <p:cond delay="0"/>
                                          </p:stCondLst>
                                        </p:cTn>
                                        <p:tgtEl>
                                          <p:spTgt spid="9">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43051" y="3886200"/>
            <a:ext cx="2903002"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4" cstate="print"/>
          <a:stretch>
            <a:fillRect/>
          </a:stretch>
        </p:blipFill>
        <p:spPr>
          <a:xfrm>
            <a:off x="4686300" y="3886200"/>
            <a:ext cx="2914650" cy="239157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cstate="print"/>
          <a:stretch>
            <a:fillRect/>
          </a:stretch>
        </p:blipFill>
        <p:spPr>
          <a:xfrm>
            <a:off x="1543050" y="1295400"/>
            <a:ext cx="2914650" cy="2378562"/>
          </a:xfrm>
          <a:prstGeom prst="rect">
            <a:avLst/>
          </a:prstGeom>
          <a:ln w="28575">
            <a:solidFill>
              <a:schemeClr val="tx1"/>
            </a:solidFill>
          </a:ln>
        </p:spPr>
      </p:pic>
      <p:pic>
        <p:nvPicPr>
          <p:cNvPr id="5" name="Picture 4"/>
          <p:cNvPicPr>
            <a:picLocks noChangeAspect="1"/>
          </p:cNvPicPr>
          <p:nvPr/>
        </p:nvPicPr>
        <p:blipFill>
          <a:blip r:embed="rId6" cstate="print"/>
          <a:stretch>
            <a:fillRect/>
          </a:stretch>
        </p:blipFill>
        <p:spPr>
          <a:xfrm>
            <a:off x="4686300" y="1295402"/>
            <a:ext cx="2914650" cy="2379751"/>
          </a:xfrm>
          <a:prstGeom prst="rect">
            <a:avLst/>
          </a:prstGeom>
          <a:ln w="28575">
            <a:solidFill>
              <a:schemeClr val="tx1"/>
            </a:solidFill>
          </a:ln>
        </p:spPr>
      </p:pic>
      <p:sp>
        <p:nvSpPr>
          <p:cNvPr id="3" name="TextBox 2"/>
          <p:cNvSpPr txBox="1"/>
          <p:nvPr/>
        </p:nvSpPr>
        <p:spPr>
          <a:xfrm>
            <a:off x="2528248" y="411718"/>
            <a:ext cx="4104564"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a:solidFill>
                  <a:prstClr val="black"/>
                </a:solidFill>
                <a:latin typeface="NikoshBAN" pitchFamily="2" charset="0"/>
                <a:cs typeface="NikoshBAN" pitchFamily="2" charset="0"/>
              </a:rPr>
              <a:t>ছবিগুলো দেখে একটু চিন্তা কর। </a:t>
            </a:r>
            <a:endParaRPr lang="en-US" sz="2800" dirty="0">
              <a:solidFill>
                <a:prstClr val="black"/>
              </a:solidFill>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1179330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plus(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88.jpg"/>
          <p:cNvPicPr>
            <a:picLocks noChangeAspect="1"/>
          </p:cNvPicPr>
          <p:nvPr/>
        </p:nvPicPr>
        <p:blipFill>
          <a:blip r:embed="rId3"/>
          <a:stretch>
            <a:fillRect/>
          </a:stretch>
        </p:blipFill>
        <p:spPr>
          <a:xfrm>
            <a:off x="1105468" y="1600200"/>
            <a:ext cx="3116792" cy="2819400"/>
          </a:xfrm>
          <a:prstGeom prst="roundRect">
            <a:avLst>
              <a:gd name="adj" fmla="val 5732"/>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pic>
        <p:nvPicPr>
          <p:cNvPr id="2" name="Picture 1" descr="b636.jpg"/>
          <p:cNvPicPr>
            <a:picLocks noChangeAspect="1"/>
          </p:cNvPicPr>
          <p:nvPr/>
        </p:nvPicPr>
        <p:blipFill>
          <a:blip r:embed="rId4"/>
          <a:stretch>
            <a:fillRect/>
          </a:stretch>
        </p:blipFill>
        <p:spPr>
          <a:xfrm>
            <a:off x="4725521" y="1600200"/>
            <a:ext cx="3143250" cy="2819400"/>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p:spPr>
      </p:pic>
      <p:sp>
        <p:nvSpPr>
          <p:cNvPr id="4" name="TextBox 3"/>
          <p:cNvSpPr txBox="1"/>
          <p:nvPr/>
        </p:nvSpPr>
        <p:spPr>
          <a:xfrm>
            <a:off x="1265396" y="453572"/>
            <a:ext cx="6445992"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a:solidFill>
                  <a:prstClr val="black"/>
                </a:solidFill>
                <a:latin typeface="NikoshBAN" pitchFamily="2" charset="0"/>
                <a:cs typeface="NikoshBAN" pitchFamily="2" charset="0"/>
              </a:rPr>
              <a:t>প্রশ্নঃ ছবিগুলো দেখে আমরা কী বুঝতে পারছি? </a:t>
            </a:r>
            <a:endParaRPr lang="en-US" sz="3200" dirty="0">
              <a:solidFill>
                <a:prstClr val="black"/>
              </a:solidFill>
              <a:latin typeface="NikoshBAN" pitchFamily="2" charset="0"/>
              <a:cs typeface="NikoshBAN" pitchFamily="2" charset="0"/>
            </a:endParaRPr>
          </a:p>
        </p:txBody>
      </p:sp>
      <p:sp>
        <p:nvSpPr>
          <p:cNvPr id="5" name="TextBox 4"/>
          <p:cNvSpPr txBox="1"/>
          <p:nvPr/>
        </p:nvSpPr>
        <p:spPr>
          <a:xfrm>
            <a:off x="1265395" y="4953002"/>
            <a:ext cx="6603376"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a:solidFill>
                  <a:prstClr val="black"/>
                </a:solidFill>
                <a:latin typeface="NikoshBAN" pitchFamily="2" charset="0"/>
                <a:cs typeface="NikoshBAN" pitchFamily="2" charset="0"/>
              </a:rPr>
              <a:t>উত্তরঃ</a:t>
            </a:r>
            <a:r>
              <a:rPr lang="en-US" sz="4800" dirty="0">
                <a:solidFill>
                  <a:prstClr val="black"/>
                </a:solidFill>
                <a:latin typeface="NikoshBAN" pitchFamily="2" charset="0"/>
                <a:cs typeface="NikoshBAN" pitchFamily="2" charset="0"/>
              </a:rPr>
              <a:t> </a:t>
            </a:r>
            <a:r>
              <a:rPr lang="bn-BD" sz="4800" dirty="0">
                <a:solidFill>
                  <a:prstClr val="black"/>
                </a:solidFill>
                <a:latin typeface="NikoshBAN" pitchFamily="2" charset="0"/>
                <a:cs typeface="NikoshBAN" pitchFamily="2" charset="0"/>
              </a:rPr>
              <a:t>পুকুর ও মিশ্র মাছের </a:t>
            </a:r>
            <a:r>
              <a:rPr lang="bn-BD" sz="4800" dirty="0" smtClean="0">
                <a:solidFill>
                  <a:prstClr val="black"/>
                </a:solidFill>
                <a:latin typeface="NikoshBAN" pitchFamily="2" charset="0"/>
                <a:cs typeface="NikoshBAN" pitchFamily="2" charset="0"/>
              </a:rPr>
              <a:t>চাষ</a:t>
            </a:r>
            <a:r>
              <a:rPr lang="en-US" sz="4800" dirty="0" smtClean="0">
                <a:solidFill>
                  <a:prstClr val="black"/>
                </a:solidFill>
                <a:latin typeface="NikoshBAN" pitchFamily="2" charset="0"/>
                <a:cs typeface="NikoshBAN" pitchFamily="2" charset="0"/>
              </a:rPr>
              <a:t> </a:t>
            </a:r>
            <a:endParaRPr lang="en-US" sz="4800" dirty="0">
              <a:solidFill>
                <a:prstClr val="black"/>
              </a:solidFill>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41190662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232" y="3934286"/>
            <a:ext cx="7039686" cy="2986266"/>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6600" dirty="0" err="1" smtClean="0">
                <a:solidFill>
                  <a:prstClr val="black"/>
                </a:solidFill>
                <a:latin typeface="SutonnyMJ" pitchFamily="2" charset="0"/>
                <a:cs typeface="NikoshBAN" pitchFamily="2" charset="0"/>
              </a:rPr>
              <a:t>Av`k</a:t>
            </a:r>
            <a:r>
              <a:rPr lang="en-US" sz="6600" dirty="0" smtClean="0">
                <a:solidFill>
                  <a:prstClr val="black"/>
                </a:solidFill>
                <a:latin typeface="SutonnyMJ" pitchFamily="2" charset="0"/>
                <a:cs typeface="NikoshBAN" pitchFamily="2" charset="0"/>
              </a:rPr>
              <a:t>© </a:t>
            </a:r>
            <a:r>
              <a:rPr lang="en-US" sz="6600" dirty="0" err="1" smtClean="0">
                <a:solidFill>
                  <a:prstClr val="black"/>
                </a:solidFill>
                <a:latin typeface="SutonnyMJ" pitchFamily="2" charset="0"/>
                <a:cs typeface="NikoshBAN" pitchFamily="2" charset="0"/>
              </a:rPr>
              <a:t>cyKy‡i</a:t>
            </a:r>
            <a:r>
              <a:rPr lang="en-US" sz="6600" dirty="0" smtClean="0">
                <a:solidFill>
                  <a:prstClr val="black"/>
                </a:solidFill>
                <a:latin typeface="SutonnyMJ" pitchFamily="2" charset="0"/>
                <a:cs typeface="NikoshBAN" pitchFamily="2" charset="0"/>
              </a:rPr>
              <a:t> </a:t>
            </a:r>
            <a:r>
              <a:rPr lang="en-US" sz="6600" dirty="0" err="1" smtClean="0">
                <a:solidFill>
                  <a:prstClr val="black"/>
                </a:solidFill>
                <a:latin typeface="SutonnyMJ" pitchFamily="2" charset="0"/>
                <a:cs typeface="NikoshBAN" pitchFamily="2" charset="0"/>
              </a:rPr>
              <a:t>wgk</a:t>
            </a:r>
            <a:r>
              <a:rPr lang="en-US" sz="6600" dirty="0" smtClean="0">
                <a:solidFill>
                  <a:prstClr val="black"/>
                </a:solidFill>
                <a:latin typeface="SutonnyMJ" pitchFamily="2" charset="0"/>
                <a:cs typeface="NikoshBAN" pitchFamily="2" charset="0"/>
              </a:rPr>
              <a:t>ª </a:t>
            </a:r>
            <a:r>
              <a:rPr lang="en-US" sz="6600" dirty="0" err="1" smtClean="0">
                <a:solidFill>
                  <a:prstClr val="black"/>
                </a:solidFill>
                <a:latin typeface="SutonnyMJ" pitchFamily="2" charset="0"/>
                <a:cs typeface="NikoshBAN" pitchFamily="2" charset="0"/>
              </a:rPr>
              <a:t>gvQ</a:t>
            </a:r>
            <a:r>
              <a:rPr lang="en-US" sz="6600" dirty="0" smtClean="0">
                <a:solidFill>
                  <a:prstClr val="black"/>
                </a:solidFill>
                <a:latin typeface="SutonnyMJ" pitchFamily="2" charset="0"/>
                <a:cs typeface="NikoshBAN" pitchFamily="2" charset="0"/>
              </a:rPr>
              <a:t> </a:t>
            </a:r>
            <a:r>
              <a:rPr lang="en-US" sz="6600" dirty="0" err="1" smtClean="0">
                <a:solidFill>
                  <a:prstClr val="black"/>
                </a:solidFill>
                <a:latin typeface="SutonnyMJ" pitchFamily="2" charset="0"/>
                <a:cs typeface="NikoshBAN" pitchFamily="2" charset="0"/>
              </a:rPr>
              <a:t>Pvl</a:t>
            </a:r>
            <a:endParaRPr lang="en-US" sz="6600" dirty="0" smtClean="0">
              <a:solidFill>
                <a:prstClr val="black"/>
              </a:solidFill>
              <a:latin typeface="SutonnyMJ" pitchFamily="2" charset="0"/>
              <a:cs typeface="NikoshBAN" pitchFamily="2" charset="0"/>
            </a:endParaRPr>
          </a:p>
        </p:txBody>
      </p:sp>
      <p:sp>
        <p:nvSpPr>
          <p:cNvPr id="3" name="TextBox 2"/>
          <p:cNvSpPr txBox="1"/>
          <p:nvPr/>
        </p:nvSpPr>
        <p:spPr>
          <a:xfrm>
            <a:off x="1521725" y="441314"/>
            <a:ext cx="5600700" cy="2628960"/>
          </a:xfrm>
          <a:prstGeom prst="wav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8000" dirty="0">
                <a:ln w="18415" cmpd="sng">
                  <a:solidFill>
                    <a:srgbClr val="7030A0"/>
                  </a:solidFill>
                  <a:prstDash val="solid"/>
                </a:ln>
                <a:solidFill>
                  <a:srgbClr val="7030A0"/>
                </a:solidFill>
                <a:latin typeface="NikoshBAN" pitchFamily="2" charset="0"/>
                <a:cs typeface="NikoshBAN" pitchFamily="2" charset="0"/>
              </a:rPr>
              <a:t>আজকের পাঠ </a:t>
            </a:r>
            <a:endParaRPr lang="en-US" sz="8000" dirty="0">
              <a:ln w="18415" cmpd="sng">
                <a:solidFill>
                  <a:srgbClr val="7030A0"/>
                </a:solidFill>
                <a:prstDash val="solid"/>
              </a:ln>
              <a:solidFill>
                <a:srgbClr val="7030A0"/>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9670664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0" fill="hold"/>
                                        <p:tgtEl>
                                          <p:spTgt spid="2"/>
                                        </p:tgtEl>
                                        <p:attrNameLst>
                                          <p:attrName>ppt_w</p:attrName>
                                        </p:attrNameLst>
                                      </p:cBhvr>
                                      <p:tavLst>
                                        <p:tav tm="0" fmla="#ppt_w*sin(2.5*pi*$)">
                                          <p:val>
                                            <p:fltVal val="0"/>
                                          </p:val>
                                        </p:tav>
                                        <p:tav tm="100000">
                                          <p:val>
                                            <p:fltVal val="1"/>
                                          </p:val>
                                        </p:tav>
                                      </p:tavLst>
                                    </p:anim>
                                    <p:anim calcmode="lin" valueType="num">
                                      <p:cBhvr>
                                        <p:cTn id="13" dur="5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362200"/>
            <a:ext cx="6400800" cy="40386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r>
              <a:rPr lang="en-US" sz="4000" dirty="0" err="1" smtClean="0">
                <a:solidFill>
                  <a:srgbClr val="002060"/>
                </a:solidFill>
                <a:latin typeface="NikoshBAN" pitchFamily="2" charset="0"/>
                <a:cs typeface="NikoshBAN" pitchFamily="2" charset="0"/>
              </a:rPr>
              <a:t>এই</a:t>
            </a:r>
            <a:r>
              <a:rPr lang="en-US" sz="4000" dirty="0" smtClean="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পাঠ</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শেষে</a:t>
            </a:r>
            <a:r>
              <a:rPr lang="en-US" sz="4000" dirty="0">
                <a:solidFill>
                  <a:srgbClr val="002060"/>
                </a:solidFill>
                <a:latin typeface="NikoshBAN" pitchFamily="2" charset="0"/>
                <a:cs typeface="NikoshBAN" pitchFamily="2" charset="0"/>
              </a:rPr>
              <a:t> </a:t>
            </a:r>
            <a:r>
              <a:rPr lang="en-US" sz="4000" dirty="0" err="1">
                <a:solidFill>
                  <a:srgbClr val="002060"/>
                </a:solidFill>
                <a:latin typeface="NikoshBAN" pitchFamily="2" charset="0"/>
                <a:cs typeface="NikoshBAN" pitchFamily="2" charset="0"/>
              </a:rPr>
              <a:t>শিক্ষার্থীরা</a:t>
            </a:r>
            <a:r>
              <a:rPr lang="bn-BD" sz="4000" dirty="0">
                <a:solidFill>
                  <a:srgbClr val="002060"/>
                </a:solidFill>
                <a:latin typeface="NikoshBAN" pitchFamily="2" charset="0"/>
                <a:cs typeface="NikoshBAN" pitchFamily="2" charset="0"/>
              </a:rPr>
              <a:t> </a:t>
            </a:r>
            <a:r>
              <a:rPr lang="bn-BD" sz="4000" dirty="0" smtClean="0">
                <a:solidFill>
                  <a:srgbClr val="002060"/>
                </a:solidFill>
                <a:latin typeface="NikoshBAN" pitchFamily="2" charset="0"/>
                <a:cs typeface="NikoshBAN" pitchFamily="2" charset="0"/>
              </a:rPr>
              <a:t>–</a:t>
            </a:r>
            <a:endParaRPr lang="bn-IN" sz="4000" dirty="0" smtClean="0">
              <a:solidFill>
                <a:srgbClr val="002060"/>
              </a:solidFill>
              <a:latin typeface="NikoshBAN" pitchFamily="2" charset="0"/>
              <a:cs typeface="NikoshBAN" pitchFamily="2" charset="0"/>
            </a:endParaRPr>
          </a:p>
          <a:p>
            <a:pPr lvl="0" algn="l"/>
            <a:r>
              <a:rPr lang="bn-IN" sz="3600" dirty="0" smtClean="0">
                <a:solidFill>
                  <a:srgbClr val="7030A0"/>
                </a:solidFill>
                <a:latin typeface="NikoshBAN" pitchFamily="2" charset="0"/>
                <a:cs typeface="NikoshBAN" pitchFamily="2" charset="0"/>
              </a:rPr>
              <a:t>১। মিশ্র মাছ চাষ সম্পর্কে ধারনা লাভ করতে </a:t>
            </a:r>
            <a:r>
              <a:rPr lang="bn-BD" sz="3600" dirty="0">
                <a:solidFill>
                  <a:srgbClr val="7030A0"/>
                </a:solidFill>
                <a:latin typeface="NikoshBAN" pitchFamily="2" charset="0"/>
                <a:cs typeface="NikoshBAN" pitchFamily="2" charset="0"/>
              </a:rPr>
              <a:t>পারবে</a:t>
            </a:r>
            <a:r>
              <a:rPr lang="bn-BD" sz="3600" dirty="0" smtClean="0">
                <a:solidFill>
                  <a:srgbClr val="7030A0"/>
                </a:solidFill>
                <a:latin typeface="NikoshBAN" pitchFamily="2" charset="0"/>
                <a:cs typeface="NikoshBAN" pitchFamily="2" charset="0"/>
              </a:rPr>
              <a:t>।</a:t>
            </a:r>
            <a:endParaRPr lang="bn-IN" sz="3600" dirty="0">
              <a:solidFill>
                <a:srgbClr val="7030A0"/>
              </a:solidFill>
              <a:latin typeface="NikoshBAN" pitchFamily="2" charset="0"/>
              <a:cs typeface="NikoshBAN" pitchFamily="2" charset="0"/>
            </a:endParaRPr>
          </a:p>
          <a:p>
            <a:pPr lvl="0" algn="l"/>
            <a:r>
              <a:rPr lang="bn-IN" sz="3600" dirty="0" smtClean="0">
                <a:solidFill>
                  <a:srgbClr val="7030A0"/>
                </a:solidFill>
                <a:latin typeface="NikoshBAN" pitchFamily="2" charset="0"/>
                <a:cs typeface="NikoshBAN" pitchFamily="2" charset="0"/>
              </a:rPr>
              <a:t>২</a:t>
            </a:r>
            <a:r>
              <a:rPr lang="en-US" sz="3600" dirty="0" smtClean="0">
                <a:solidFill>
                  <a:srgbClr val="7030A0"/>
                </a:solidFill>
                <a:latin typeface="NikoshBAN" pitchFamily="2" charset="0"/>
                <a:cs typeface="NikoshBAN" pitchFamily="2" charset="0"/>
              </a:rPr>
              <a:t>।</a:t>
            </a:r>
            <a:r>
              <a:rPr lang="bn-BD" sz="3600" dirty="0" smtClean="0">
                <a:solidFill>
                  <a:srgbClr val="7030A0"/>
                </a:solidFill>
                <a:latin typeface="NikoshBAN" pitchFamily="2" charset="0"/>
                <a:cs typeface="NikoshBAN" pitchFamily="2" charset="0"/>
              </a:rPr>
              <a:t> </a:t>
            </a:r>
            <a:r>
              <a:rPr lang="bn-IN" sz="3600" dirty="0" smtClean="0">
                <a:solidFill>
                  <a:srgbClr val="7030A0"/>
                </a:solidFill>
                <a:latin typeface="NikoshBAN" pitchFamily="2" charset="0"/>
                <a:cs typeface="NikoshBAN" pitchFamily="2" charset="0"/>
              </a:rPr>
              <a:t>মিশ্র মাছ </a:t>
            </a:r>
            <a:r>
              <a:rPr lang="bn-BD" sz="3600" dirty="0" smtClean="0">
                <a:solidFill>
                  <a:srgbClr val="7030A0"/>
                </a:solidFill>
                <a:latin typeface="NikoshBAN" pitchFamily="2" charset="0"/>
                <a:cs typeface="NikoshBAN" pitchFamily="2" charset="0"/>
              </a:rPr>
              <a:t>চাষের </a:t>
            </a:r>
            <a:r>
              <a:rPr lang="bn-BD" sz="3600" dirty="0">
                <a:solidFill>
                  <a:srgbClr val="7030A0"/>
                </a:solidFill>
                <a:latin typeface="NikoshBAN" pitchFamily="2" charset="0"/>
                <a:cs typeface="NikoshBAN" pitchFamily="2" charset="0"/>
              </a:rPr>
              <a:t>আদর্শ পুকুর নির্বাচন করতে পারবে</a:t>
            </a:r>
            <a:r>
              <a:rPr lang="bn-BD" sz="3600" dirty="0" smtClean="0">
                <a:solidFill>
                  <a:srgbClr val="7030A0"/>
                </a:solidFill>
                <a:latin typeface="NikoshBAN" pitchFamily="2" charset="0"/>
                <a:cs typeface="NikoshBAN" pitchFamily="2" charset="0"/>
              </a:rPr>
              <a:t>।</a:t>
            </a:r>
          </a:p>
        </p:txBody>
      </p:sp>
      <p:sp>
        <p:nvSpPr>
          <p:cNvPr id="6" name="Title 1"/>
          <p:cNvSpPr txBox="1">
            <a:spLocks/>
          </p:cNvSpPr>
          <p:nvPr/>
        </p:nvSpPr>
        <p:spPr>
          <a:xfrm>
            <a:off x="1828801" y="914403"/>
            <a:ext cx="5486401" cy="838199"/>
          </a:xfrm>
          <a:prstGeom prst="ribbon">
            <a:avLst/>
          </a:prstGeom>
          <a:gradFill>
            <a:gsLst>
              <a:gs pos="0">
                <a:srgbClr val="FFFF00"/>
              </a:gs>
              <a:gs pos="26000">
                <a:srgbClr val="00B0F0"/>
              </a:gs>
              <a:gs pos="100000">
                <a:schemeClr val="accent2">
                  <a:tint val="15000"/>
                  <a:satMod val="350000"/>
                </a:schemeClr>
              </a:gs>
            </a:gsLst>
            <a:lin ang="16200000" scaled="1"/>
          </a:gra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a:solidFill>
                  <a:prstClr val="black"/>
                </a:solidFill>
                <a:latin typeface="NikoshBAN" pitchFamily="2" charset="0"/>
                <a:cs typeface="NikoshBAN" pitchFamily="2" charset="0"/>
              </a:rPr>
              <a:t>শিখনফল </a:t>
            </a:r>
            <a:endParaRPr lang="en-US" sz="4800" dirty="0">
              <a:solidFill>
                <a:prstClr val="black"/>
              </a:solidFill>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448528B2-A734-4EF3-AA1C-A433920626D1}"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36053783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0" presetClass="entr" presetSubtype="0" fill="hold" grpId="0" nodeType="clickEffect">
                                  <p:stCondLst>
                                    <p:cond delay="0"/>
                                  </p:stCondLst>
                                  <p:childTnLst>
                                    <p:set>
                                      <p:cBhvr>
                                        <p:cTn id="15" dur="1" fill="hold">
                                          <p:stCondLst>
                                            <p:cond delay="0"/>
                                          </p:stCondLst>
                                        </p:cTn>
                                        <p:tgtEl>
                                          <p:spTgt spid="3">
                                            <p:bg/>
                                          </p:spTgt>
                                        </p:tgtEl>
                                        <p:attrNameLst>
                                          <p:attrName>style.visibility</p:attrName>
                                        </p:attrNameLst>
                                      </p:cBhvr>
                                      <p:to>
                                        <p:strVal val="visible"/>
                                      </p:to>
                                    </p:set>
                                    <p:animEffect transition="in" filter="wedge">
                                      <p:cBhvr>
                                        <p:cTn id="16" dur="2000"/>
                                        <p:tgtEl>
                                          <p:spTgt spid="3">
                                            <p:bg/>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edge">
                                      <p:cBhvr>
                                        <p:cTn id="21" dur="20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edge">
                                      <p:cBhvr>
                                        <p:cTn id="26" dur="2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edge">
                                      <p:cBhvr>
                                        <p:cTn id="3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9338" y="1844723"/>
            <a:ext cx="7277669" cy="2860358"/>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5400" dirty="0">
                <a:solidFill>
                  <a:prstClr val="black"/>
                </a:solidFill>
                <a:latin typeface="NikoshBAN" pitchFamily="2" charset="0"/>
                <a:cs typeface="NikoshBAN" pitchFamily="2" charset="0"/>
              </a:rPr>
              <a:t>মিশ্র চাষের আদর্শ পুকুর নির্বাচনে যে বিষয়গুলো বিবেচনা করতে হবে তা হচ্ছে-</a:t>
            </a:r>
            <a:endParaRPr lang="en-US" sz="5400" dirty="0">
              <a:solidFill>
                <a:prstClr val="black"/>
              </a:solidFill>
              <a:latin typeface="NikoshBAN" pitchFamily="2" charset="0"/>
              <a:cs typeface="NikoshBAN" pitchFamily="2"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9150174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910</Words>
  <Application>Microsoft Office PowerPoint</Application>
  <PresentationFormat>On-screen Show (4:3)</PresentationFormat>
  <Paragraphs>122</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4</cp:revision>
  <dcterms:created xsi:type="dcterms:W3CDTF">2006-08-16T00:00:00Z</dcterms:created>
  <dcterms:modified xsi:type="dcterms:W3CDTF">2020-03-18T00:50:45Z</dcterms:modified>
</cp:coreProperties>
</file>