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E919-E9BC-458E-89B4-5A91485A79B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9CD2-0FB9-46ED-B40E-8DCDF641F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305800" cy="60198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B050"/>
                </a:solidFill>
              </a:rPr>
              <a:t>W</a:t>
            </a:r>
            <a:r>
              <a:rPr lang="en-US" sz="11500" dirty="0" smtClean="0">
                <a:solidFill>
                  <a:srgbClr val="00B050"/>
                </a:solidFill>
              </a:rPr>
              <a:t>ELCOME</a:t>
            </a:r>
            <a:endParaRPr lang="en-US" sz="11500" dirty="0">
              <a:solidFill>
                <a:srgbClr val="00B050"/>
              </a:solidFill>
            </a:endParaRPr>
          </a:p>
        </p:txBody>
      </p:sp>
      <p:pic>
        <p:nvPicPr>
          <p:cNvPr id="4" name="Picture 3" descr="Water lil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743200"/>
            <a:ext cx="4724400" cy="35433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So ,the form</a:t>
            </a:r>
            <a:r>
              <a:rPr lang="en-US" sz="4000" i="1" dirty="0" smtClean="0">
                <a:solidFill>
                  <a:srgbClr val="FF0000"/>
                </a:solidFill>
              </a:rPr>
              <a:t> a </a:t>
            </a:r>
            <a:r>
              <a:rPr lang="en-US" sz="4000" dirty="0" smtClean="0"/>
              <a:t>is used before a word beginning with </a:t>
            </a:r>
            <a:r>
              <a:rPr lang="en-US" sz="4000" i="1" u="sng" dirty="0" smtClean="0">
                <a:solidFill>
                  <a:srgbClr val="0070C0"/>
                </a:solidFill>
              </a:rPr>
              <a:t>a consonant</a:t>
            </a:r>
            <a:r>
              <a:rPr lang="en-US" sz="4000" dirty="0" smtClean="0"/>
              <a:t>, or a vowel with </a:t>
            </a:r>
            <a:r>
              <a:rPr lang="en-US" sz="4000" i="1" u="sng" dirty="0" smtClean="0">
                <a:solidFill>
                  <a:srgbClr val="0070C0"/>
                </a:solidFill>
              </a:rPr>
              <a:t>a consonant sound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dirty="0" smtClean="0"/>
              <a:t>The form</a:t>
            </a:r>
            <a:r>
              <a:rPr lang="en-US" sz="4000" i="1" dirty="0" smtClean="0">
                <a:solidFill>
                  <a:srgbClr val="FF0000"/>
                </a:solidFill>
              </a:rPr>
              <a:t> an </a:t>
            </a:r>
            <a:r>
              <a:rPr lang="en-US" sz="4000" dirty="0" smtClean="0"/>
              <a:t>is used before words beginning with </a:t>
            </a:r>
            <a:r>
              <a:rPr lang="en-US" sz="4000" i="1" u="sng" dirty="0" smtClean="0">
                <a:solidFill>
                  <a:srgbClr val="00B050"/>
                </a:solidFill>
              </a:rPr>
              <a:t>a vowel(a ,e, I, o, u) </a:t>
            </a:r>
            <a:r>
              <a:rPr lang="en-US" sz="4000" dirty="0" smtClean="0"/>
              <a:t>or words beginning with  a </a:t>
            </a:r>
            <a:r>
              <a:rPr lang="en-US" sz="4000" i="1" dirty="0" smtClean="0">
                <a:solidFill>
                  <a:srgbClr val="00B050"/>
                </a:solidFill>
              </a:rPr>
              <a:t>mute h.</a:t>
            </a:r>
            <a:endParaRPr lang="en-US" sz="40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924800" cy="550920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i="1" u="sng" dirty="0" smtClean="0"/>
              <a:t>Fill up the gaps with </a:t>
            </a:r>
            <a:r>
              <a:rPr lang="en-US" sz="3200" i="1" u="sng" dirty="0" err="1" smtClean="0"/>
              <a:t>appropriatearticles</a:t>
            </a:r>
            <a:r>
              <a:rPr lang="en-US" sz="3200" i="1" u="sng" dirty="0" smtClean="0"/>
              <a:t>(a/an</a:t>
            </a:r>
            <a:r>
              <a:rPr lang="en-US" sz="3200" dirty="0" smtClean="0"/>
              <a:t>).</a:t>
            </a:r>
          </a:p>
          <a:p>
            <a:pPr>
              <a:buNone/>
            </a:pPr>
            <a:r>
              <a:rPr lang="en-US" sz="3200" dirty="0" smtClean="0"/>
              <a:t>1.He eats…… mango.</a:t>
            </a:r>
          </a:p>
          <a:p>
            <a:pPr>
              <a:buNone/>
            </a:pPr>
            <a:r>
              <a:rPr lang="en-US" sz="3200" dirty="0" smtClean="0"/>
              <a:t>2.The rose is …… flower.</a:t>
            </a:r>
          </a:p>
          <a:p>
            <a:pPr>
              <a:buNone/>
            </a:pPr>
            <a:r>
              <a:rPr lang="en-US" sz="3200" dirty="0" smtClean="0"/>
              <a:t>3.I saw …… owl.</a:t>
            </a:r>
          </a:p>
          <a:p>
            <a:pPr>
              <a:buNone/>
            </a:pPr>
            <a:r>
              <a:rPr lang="en-US" sz="3200" dirty="0" smtClean="0"/>
              <a:t>4.Sixty minutes make…….. Hour.</a:t>
            </a:r>
          </a:p>
          <a:p>
            <a:pPr>
              <a:buNone/>
            </a:pPr>
            <a:r>
              <a:rPr lang="en-US" sz="3200" dirty="0" smtClean="0"/>
              <a:t>5.Mr. </a:t>
            </a:r>
            <a:r>
              <a:rPr lang="en-US" sz="3200" dirty="0" err="1" smtClean="0"/>
              <a:t>Hasan</a:t>
            </a:r>
            <a:r>
              <a:rPr lang="en-US" sz="3200" dirty="0" smtClean="0"/>
              <a:t> is …… M.A.</a:t>
            </a:r>
          </a:p>
          <a:p>
            <a:r>
              <a:rPr lang="en-US" sz="3200" dirty="0" smtClean="0"/>
              <a:t>6.Mr. </a:t>
            </a:r>
            <a:r>
              <a:rPr lang="en-US" sz="3200" dirty="0" err="1" smtClean="0"/>
              <a:t>Karim</a:t>
            </a:r>
            <a:r>
              <a:rPr lang="en-US" sz="3200" dirty="0" smtClean="0"/>
              <a:t> is……. B.A.</a:t>
            </a:r>
          </a:p>
          <a:p>
            <a:r>
              <a:rPr lang="en-US" sz="3200" dirty="0" smtClean="0"/>
              <a:t>7.I saw ….. One-eyed man.</a:t>
            </a:r>
          </a:p>
          <a:p>
            <a:r>
              <a:rPr lang="en-US" sz="3200" dirty="0" smtClean="0"/>
              <a:t>8.I have ……. flower garden.</a:t>
            </a:r>
          </a:p>
          <a:p>
            <a:r>
              <a:rPr lang="en-US" sz="3200" dirty="0" smtClean="0"/>
              <a:t>9.My father is…….. engineer.</a:t>
            </a:r>
          </a:p>
          <a:p>
            <a:r>
              <a:rPr lang="en-US" sz="3200" dirty="0" smtClean="0"/>
              <a:t>10.This is……. unique </a:t>
            </a:r>
            <a:r>
              <a:rPr lang="en-US" sz="3200" dirty="0" err="1" smtClean="0"/>
              <a:t>oppurtunity</a:t>
            </a:r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i="1" u="sng" dirty="0" smtClean="0"/>
              <a:t>Fill up the gaps with appropriate articles(a/an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sz="4000" dirty="0" smtClean="0"/>
              <a:t>1.He eats…… mango.</a:t>
            </a:r>
          </a:p>
          <a:p>
            <a:pPr>
              <a:buNone/>
            </a:pPr>
            <a:r>
              <a:rPr lang="en-US" sz="4000" dirty="0" smtClean="0"/>
              <a:t>2.The rose is …… flower.</a:t>
            </a:r>
          </a:p>
          <a:p>
            <a:pPr>
              <a:buNone/>
            </a:pPr>
            <a:r>
              <a:rPr lang="en-US" sz="4000" dirty="0" smtClean="0"/>
              <a:t>3.I saw …… owl.</a:t>
            </a:r>
          </a:p>
          <a:p>
            <a:pPr>
              <a:buNone/>
            </a:pPr>
            <a:r>
              <a:rPr lang="en-US" sz="4000" dirty="0" smtClean="0"/>
              <a:t>4.Sixty minutes make…….. Hour.</a:t>
            </a:r>
          </a:p>
          <a:p>
            <a:pPr>
              <a:buNone/>
            </a:pPr>
            <a:r>
              <a:rPr lang="en-US" sz="4000" dirty="0" smtClean="0"/>
              <a:t>5.Mr. </a:t>
            </a:r>
            <a:r>
              <a:rPr lang="en-US" sz="4000" dirty="0" err="1" smtClean="0"/>
              <a:t>Hasan</a:t>
            </a:r>
            <a:r>
              <a:rPr lang="en-US" sz="4000" dirty="0" smtClean="0"/>
              <a:t> is …… M.A.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/>
          </a:bodyPr>
          <a:lstStyle/>
          <a:p>
            <a:r>
              <a:rPr lang="en-US" sz="4800" dirty="0" smtClean="0"/>
              <a:t>6.Mr. </a:t>
            </a:r>
            <a:r>
              <a:rPr lang="en-US" sz="4800" dirty="0" err="1" smtClean="0"/>
              <a:t>Karim</a:t>
            </a:r>
            <a:r>
              <a:rPr lang="en-US" sz="4800" dirty="0" smtClean="0"/>
              <a:t> is……. B.A.</a:t>
            </a:r>
          </a:p>
          <a:p>
            <a:r>
              <a:rPr lang="en-US" sz="4800" dirty="0" smtClean="0"/>
              <a:t>7.I saw ….. One-eyed man.</a:t>
            </a:r>
          </a:p>
          <a:p>
            <a:r>
              <a:rPr lang="en-US" sz="4800" dirty="0" smtClean="0"/>
              <a:t>8.I have ……. flower garden.</a:t>
            </a:r>
          </a:p>
          <a:p>
            <a:r>
              <a:rPr lang="en-US" sz="4800" dirty="0" smtClean="0"/>
              <a:t>9.My father is…….. </a:t>
            </a:r>
            <a:r>
              <a:rPr lang="en-US" sz="4800" dirty="0"/>
              <a:t>e</a:t>
            </a:r>
            <a:r>
              <a:rPr lang="en-US" sz="4800" dirty="0" smtClean="0"/>
              <a:t>ngineer.</a:t>
            </a:r>
          </a:p>
          <a:p>
            <a:r>
              <a:rPr lang="en-US" sz="4800" dirty="0" smtClean="0"/>
              <a:t>10.This is……. unique </a:t>
            </a:r>
            <a:r>
              <a:rPr lang="en-US" sz="4800" dirty="0" err="1" smtClean="0"/>
              <a:t>oppurtunity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924800" cy="550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i="1" u="sng" dirty="0" smtClean="0"/>
              <a:t>Fill up the gaps with </a:t>
            </a:r>
            <a:r>
              <a:rPr lang="en-US" sz="3200" i="1" u="sng" dirty="0" err="1" smtClean="0"/>
              <a:t>appropriatearticles</a:t>
            </a:r>
            <a:r>
              <a:rPr lang="en-US" sz="3200" i="1" u="sng" dirty="0" smtClean="0"/>
              <a:t>(a/an</a:t>
            </a:r>
            <a:r>
              <a:rPr lang="en-US" sz="3200" dirty="0" smtClean="0"/>
              <a:t>).</a:t>
            </a:r>
          </a:p>
          <a:p>
            <a:pPr>
              <a:buNone/>
            </a:pPr>
            <a:r>
              <a:rPr lang="en-US" sz="3200" dirty="0" smtClean="0"/>
              <a:t>1.He eats..</a:t>
            </a:r>
            <a:r>
              <a:rPr lang="en-US" sz="3200" b="1" dirty="0" smtClean="0">
                <a:solidFill>
                  <a:srgbClr val="C00000"/>
                </a:solidFill>
              </a:rPr>
              <a:t> …  </a:t>
            </a:r>
            <a:r>
              <a:rPr lang="en-US" sz="3200" dirty="0" smtClean="0"/>
              <a:t>mango.</a:t>
            </a:r>
          </a:p>
          <a:p>
            <a:pPr>
              <a:buNone/>
            </a:pPr>
            <a:r>
              <a:rPr lang="en-US" sz="3200" dirty="0" smtClean="0"/>
              <a:t>2.The rose is …</a:t>
            </a:r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r>
              <a:rPr lang="en-US" sz="3200" dirty="0" smtClean="0"/>
              <a:t>… flower.</a:t>
            </a:r>
          </a:p>
          <a:p>
            <a:pPr>
              <a:buNone/>
            </a:pPr>
            <a:r>
              <a:rPr lang="en-US" sz="3200" dirty="0" smtClean="0"/>
              <a:t>3.I saw </a:t>
            </a:r>
            <a:r>
              <a:rPr lang="en-US" sz="3200" b="1" dirty="0" smtClean="0">
                <a:solidFill>
                  <a:srgbClr val="C00000"/>
                </a:solidFill>
              </a:rPr>
              <a:t>…an</a:t>
            </a:r>
            <a:r>
              <a:rPr lang="en-US" sz="3200" dirty="0" smtClean="0"/>
              <a:t>… owl.</a:t>
            </a:r>
          </a:p>
          <a:p>
            <a:pPr>
              <a:buNone/>
            </a:pPr>
            <a:r>
              <a:rPr lang="en-US" sz="3200" dirty="0" smtClean="0"/>
              <a:t>4.Sixty minutes make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en-US" sz="3200" b="1" dirty="0" smtClean="0">
                <a:solidFill>
                  <a:srgbClr val="C00000"/>
                </a:solidFill>
              </a:rPr>
              <a:t>an…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hour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5.Mr.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Hasan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 </a:t>
            </a:r>
            <a:r>
              <a:rPr lang="en-US" sz="3200" b="1" dirty="0" smtClean="0">
                <a:solidFill>
                  <a:srgbClr val="C00000"/>
                </a:solidFill>
              </a:rPr>
              <a:t>……an… </a:t>
            </a:r>
            <a:r>
              <a:rPr lang="en-US" sz="3200" dirty="0" smtClean="0"/>
              <a:t>M.A.</a:t>
            </a:r>
          </a:p>
          <a:p>
            <a:r>
              <a:rPr lang="en-US" sz="3200" dirty="0" smtClean="0"/>
              <a:t>6.Mr. </a:t>
            </a:r>
            <a:r>
              <a:rPr lang="en-US" sz="3200" dirty="0" err="1" smtClean="0"/>
              <a:t>Karim</a:t>
            </a:r>
            <a:r>
              <a:rPr lang="en-US" sz="3200" dirty="0" smtClean="0"/>
              <a:t> is…</a:t>
            </a:r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r>
              <a:rPr lang="en-US" sz="3200" dirty="0" smtClean="0"/>
              <a:t>…  B.A.</a:t>
            </a:r>
          </a:p>
          <a:p>
            <a:r>
              <a:rPr lang="en-US" sz="3200" dirty="0" smtClean="0"/>
              <a:t>7.I saw ….</a:t>
            </a:r>
            <a:r>
              <a:rPr lang="en-US" sz="3200" dirty="0" smtClean="0">
                <a:solidFill>
                  <a:srgbClr val="C00000"/>
                </a:solidFill>
              </a:rPr>
              <a:t>a</a:t>
            </a:r>
            <a:r>
              <a:rPr lang="en-US" sz="3200" dirty="0" smtClean="0"/>
              <a:t>… One-eyed man.</a:t>
            </a:r>
          </a:p>
          <a:p>
            <a:r>
              <a:rPr lang="en-US" sz="3200" dirty="0" smtClean="0"/>
              <a:t>8.I have …</a:t>
            </a:r>
            <a:r>
              <a:rPr lang="en-US" sz="3200" b="1" dirty="0" smtClean="0">
                <a:solidFill>
                  <a:srgbClr val="C00000"/>
                </a:solidFill>
              </a:rPr>
              <a:t>…a..  </a:t>
            </a:r>
            <a:r>
              <a:rPr lang="en-US" sz="3200" dirty="0" smtClean="0"/>
              <a:t>flower garden.</a:t>
            </a:r>
          </a:p>
          <a:p>
            <a:r>
              <a:rPr lang="en-US" sz="3200" dirty="0" smtClean="0"/>
              <a:t>9.My father is..</a:t>
            </a:r>
            <a:r>
              <a:rPr lang="en-US" sz="3200" b="1" dirty="0" smtClean="0">
                <a:solidFill>
                  <a:srgbClr val="C00000"/>
                </a:solidFill>
              </a:rPr>
              <a:t>an</a:t>
            </a:r>
            <a:r>
              <a:rPr lang="en-US" sz="3200" dirty="0" smtClean="0"/>
              <a:t>… engineer.</a:t>
            </a:r>
          </a:p>
          <a:p>
            <a:r>
              <a:rPr lang="en-US" sz="3200" dirty="0" smtClean="0"/>
              <a:t>10.This is</a:t>
            </a:r>
            <a:r>
              <a:rPr lang="en-US" sz="3200" b="1" dirty="0" smtClean="0">
                <a:solidFill>
                  <a:srgbClr val="C00000"/>
                </a:solidFill>
              </a:rPr>
              <a:t>…a… </a:t>
            </a:r>
            <a:r>
              <a:rPr lang="en-US" sz="3200" dirty="0" smtClean="0"/>
              <a:t>unique </a:t>
            </a:r>
            <a:r>
              <a:rPr lang="en-US" sz="3200" dirty="0" err="1" smtClean="0"/>
              <a:t>oppurtunity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162800" y="1371600"/>
            <a:ext cx="14478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a,an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086600" y="1371600"/>
            <a:ext cx="5334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239000" y="1295400"/>
            <a:ext cx="5334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086600" y="1219200"/>
            <a:ext cx="5334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315200" y="1295400"/>
            <a:ext cx="5334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315200" y="1295400"/>
            <a:ext cx="5334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2743200" y="1066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a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lvl="6"/>
            <a:r>
              <a:rPr lang="en-US" sz="4400" i="1" u="sng" dirty="0" smtClean="0">
                <a:solidFill>
                  <a:srgbClr val="C00000"/>
                </a:solidFill>
              </a:rPr>
              <a:t>Home Work</a:t>
            </a:r>
          </a:p>
          <a:p>
            <a:endParaRPr lang="en-US" dirty="0" smtClean="0"/>
          </a:p>
          <a:p>
            <a:r>
              <a:rPr lang="en-US" sz="4400" dirty="0" smtClean="0"/>
              <a:t>Fill up the first 10 sentences of your exercise with appropriate articles.</a:t>
            </a:r>
            <a:endParaRPr lang="en-US" sz="4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5"/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THANK YOU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Picture 3" descr="Suns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733800"/>
            <a:ext cx="2895600" cy="21717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400" dirty="0" err="1" smtClean="0"/>
              <a:t>Rowshonara</a:t>
            </a:r>
            <a:r>
              <a:rPr lang="en-US" sz="4400" dirty="0" smtClean="0"/>
              <a:t> Begum </a:t>
            </a:r>
          </a:p>
          <a:p>
            <a:r>
              <a:rPr lang="en-US" sz="4400" dirty="0" smtClean="0"/>
              <a:t>Assistant teachers,   (ICT)</a:t>
            </a:r>
          </a:p>
          <a:p>
            <a:r>
              <a:rPr lang="en-US" sz="4400" dirty="0" err="1" smtClean="0"/>
              <a:t>Sreepur</a:t>
            </a:r>
            <a:r>
              <a:rPr lang="en-US" sz="4400" dirty="0" smtClean="0"/>
              <a:t> </a:t>
            </a:r>
            <a:r>
              <a:rPr lang="en-US" sz="4400" dirty="0" err="1" smtClean="0"/>
              <a:t>Islamia</a:t>
            </a:r>
            <a:r>
              <a:rPr lang="en-US" sz="4400" dirty="0" smtClean="0"/>
              <a:t> </a:t>
            </a:r>
            <a:r>
              <a:rPr lang="en-US" sz="4400" dirty="0" err="1" smtClean="0"/>
              <a:t>Fazil</a:t>
            </a:r>
            <a:r>
              <a:rPr lang="en-US" sz="4400" dirty="0" smtClean="0"/>
              <a:t> </a:t>
            </a:r>
            <a:r>
              <a:rPr lang="en-US" sz="4400" dirty="0" err="1" smtClean="0"/>
              <a:t>Madrashah</a:t>
            </a:r>
            <a:r>
              <a:rPr lang="en-US" sz="4400" dirty="0" smtClean="0"/>
              <a:t>.</a:t>
            </a:r>
          </a:p>
          <a:p>
            <a:r>
              <a:rPr lang="en-US" sz="4400" dirty="0" err="1" smtClean="0"/>
              <a:t>Bijoynagor,Brahmanbaria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rowshonara1980@gmail. com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en-US" dirty="0" smtClean="0"/>
              <a:t>				</a:t>
            </a:r>
            <a:r>
              <a:rPr lang="en-US" sz="6000" smtClean="0"/>
              <a:t>Class:six</a:t>
            </a:r>
            <a:endParaRPr lang="en-US" sz="6000" dirty="0" smtClean="0"/>
          </a:p>
          <a:p>
            <a:pPr marL="571500" indent="-571500">
              <a:buNone/>
            </a:pPr>
            <a:r>
              <a:rPr lang="en-US" dirty="0" smtClean="0"/>
              <a:t>				</a:t>
            </a:r>
            <a:r>
              <a:rPr lang="en-US" sz="4800" dirty="0" smtClean="0">
                <a:solidFill>
                  <a:srgbClr val="00B050"/>
                </a:solidFill>
              </a:rPr>
              <a:t>English 2</a:t>
            </a:r>
            <a:r>
              <a:rPr lang="en-US" sz="4800" baseline="30000" dirty="0" smtClean="0">
                <a:solidFill>
                  <a:srgbClr val="00B050"/>
                </a:solidFill>
              </a:rPr>
              <a:t>nd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Paper</a:t>
            </a:r>
          </a:p>
          <a:p>
            <a:pPr marL="571500" indent="-571500">
              <a:buNone/>
            </a:pPr>
            <a:r>
              <a:rPr lang="en-US" sz="4800" dirty="0" smtClean="0"/>
              <a:t>Topic</a:t>
            </a:r>
            <a:r>
              <a:rPr lang="en-US" sz="11500" dirty="0" smtClean="0">
                <a:solidFill>
                  <a:srgbClr val="FF0000"/>
                </a:solidFill>
              </a:rPr>
              <a:t>: Grammar</a:t>
            </a:r>
            <a:endParaRPr lang="en-US" sz="4800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r>
              <a:rPr lang="en-US" dirty="0" smtClean="0"/>
              <a:t>				Date:18-03-2020</a:t>
            </a: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 smtClean="0"/>
              <a:t>1.This is </a:t>
            </a:r>
            <a:r>
              <a:rPr lang="en-US" sz="4800" b="1" i="1" u="sng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book.</a:t>
            </a:r>
          </a:p>
          <a:p>
            <a:r>
              <a:rPr lang="en-US" sz="4800" dirty="0" smtClean="0"/>
              <a:t>2.This is</a:t>
            </a:r>
            <a:r>
              <a:rPr lang="en-US" sz="4800" b="1" i="1" u="sng" dirty="0" smtClean="0">
                <a:solidFill>
                  <a:srgbClr val="FF0000"/>
                </a:solidFill>
              </a:rPr>
              <a:t> an </a:t>
            </a:r>
            <a:r>
              <a:rPr lang="en-US" sz="4800" dirty="0" smtClean="0"/>
              <a:t>apple.</a:t>
            </a:r>
          </a:p>
          <a:p>
            <a:r>
              <a:rPr lang="en-US" sz="4800" dirty="0" smtClean="0"/>
              <a:t>3.I read the </a:t>
            </a:r>
            <a:r>
              <a:rPr lang="en-US" sz="4800" b="1" i="1" u="sng" dirty="0" smtClean="0">
                <a:solidFill>
                  <a:srgbClr val="C00000"/>
                </a:solidFill>
              </a:rPr>
              <a:t>Daily </a:t>
            </a:r>
            <a:r>
              <a:rPr lang="en-US" sz="4800" b="1" i="1" u="sng" dirty="0" err="1" smtClean="0">
                <a:solidFill>
                  <a:srgbClr val="C00000"/>
                </a:solidFill>
              </a:rPr>
              <a:t>Ittefaq</a:t>
            </a:r>
            <a:r>
              <a:rPr lang="en-US" sz="4800" b="1" i="1" dirty="0" smtClean="0">
                <a:solidFill>
                  <a:srgbClr val="C00000"/>
                </a:solidFill>
              </a:rPr>
              <a:t> .</a:t>
            </a:r>
          </a:p>
          <a:p>
            <a:endParaRPr lang="en-US" sz="4800" dirty="0"/>
          </a:p>
          <a:p>
            <a:pPr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a   an   the  </a:t>
            </a:r>
            <a:r>
              <a:rPr lang="en-US" sz="4800" dirty="0" smtClean="0"/>
              <a:t>are called articles.</a:t>
            </a:r>
            <a:endParaRPr lang="en-US" sz="4800" dirty="0"/>
          </a:p>
        </p:txBody>
      </p:sp>
      <p:pic>
        <p:nvPicPr>
          <p:cNvPr id="4" name="Picture 3" descr="bookwebs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5181599" y="1676400"/>
            <a:ext cx="1415899" cy="860552"/>
          </a:xfrm>
          <a:prstGeom prst="rect">
            <a:avLst/>
          </a:prstGeom>
        </p:spPr>
      </p:pic>
      <p:pic>
        <p:nvPicPr>
          <p:cNvPr id="5" name="Picture 4" descr="apple-ful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403631" y="2590799"/>
            <a:ext cx="997169" cy="914401"/>
          </a:xfrm>
          <a:prstGeom prst="rect">
            <a:avLst/>
          </a:prstGeom>
        </p:spPr>
      </p:pic>
      <p:pic>
        <p:nvPicPr>
          <p:cNvPr id="6" name="Picture 5" descr="22 May 2005 the daily ittefa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199" y="3546046"/>
            <a:ext cx="1143001" cy="1178353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Our today`s lesson is on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i="1" u="sng" dirty="0" smtClean="0">
                <a:solidFill>
                  <a:srgbClr val="00B050"/>
                </a:solidFill>
              </a:rPr>
              <a:t>The uses of articles:</a:t>
            </a:r>
          </a:p>
          <a:p>
            <a:pPr lvl="4"/>
            <a:r>
              <a:rPr lang="en-US" sz="5400" i="1" u="sng" dirty="0" smtClean="0">
                <a:solidFill>
                  <a:srgbClr val="FF0000"/>
                </a:solidFill>
              </a:rPr>
              <a:t>Indefinite Articles</a:t>
            </a:r>
            <a:endParaRPr lang="en-US" sz="5400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610600" cy="66294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articles</a:t>
            </a:r>
            <a:endParaRPr lang="en-US" sz="6600" dirty="0">
              <a:solidFill>
                <a:srgbClr val="7030A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4038600"/>
            <a:ext cx="579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382294" y="3771106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9819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315994" y="4266406"/>
            <a:ext cx="761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43434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Indefinite:</a:t>
            </a:r>
            <a:r>
              <a:rPr lang="en-US" sz="4000" dirty="0" smtClean="0"/>
              <a:t> </a:t>
            </a:r>
            <a:r>
              <a:rPr lang="en-US" sz="4000" b="1" i="1" dirty="0" err="1" smtClean="0">
                <a:solidFill>
                  <a:srgbClr val="C00000"/>
                </a:solidFill>
              </a:rPr>
              <a:t>a,an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441960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Definite:</a:t>
            </a:r>
            <a:r>
              <a:rPr lang="en-US" sz="3600" dirty="0" smtClean="0"/>
              <a:t> </a:t>
            </a:r>
            <a:r>
              <a:rPr lang="en-US" sz="4000" b="1" i="1" dirty="0" smtClean="0">
                <a:solidFill>
                  <a:srgbClr val="00B050"/>
                </a:solidFill>
              </a:rPr>
              <a:t>the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5"/>
            <a:r>
              <a:rPr lang="en-US" sz="4000" dirty="0" smtClean="0"/>
              <a:t>Examples: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a pen </a:t>
            </a:r>
            <a:r>
              <a:rPr lang="en-US" sz="4000" dirty="0" smtClean="0"/>
              <a:t>			an egg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a river 	</a:t>
            </a:r>
            <a:r>
              <a:rPr lang="en-US" sz="4000" dirty="0" smtClean="0"/>
              <a:t>		an ice-cream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a cat	</a:t>
            </a:r>
            <a:r>
              <a:rPr lang="en-US" sz="4000" dirty="0" smtClean="0"/>
              <a:t>		 an orange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a horse </a:t>
            </a:r>
            <a:r>
              <a:rPr lang="en-US" sz="4000" dirty="0" smtClean="0"/>
              <a:t>		an umbrella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a boy	</a:t>
            </a:r>
            <a:r>
              <a:rPr lang="en-US" sz="4000" dirty="0" smtClean="0"/>
              <a:t>		 an ant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1447800" y="4114800"/>
            <a:ext cx="3581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sz="7200" i="1" dirty="0" smtClean="0">
                <a:solidFill>
                  <a:srgbClr val="FF0000"/>
                </a:solidFill>
              </a:rPr>
              <a:t>Purpose:</a:t>
            </a:r>
          </a:p>
          <a:p>
            <a:r>
              <a:rPr lang="en-US" dirty="0" smtClean="0"/>
              <a:t>The form </a:t>
            </a:r>
            <a:r>
              <a:rPr lang="en-US" i="1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used before  a word beginning with a consonant sound…………</a:t>
            </a:r>
          </a:p>
          <a:p>
            <a:endParaRPr lang="en-US" dirty="0"/>
          </a:p>
          <a:p>
            <a:r>
              <a:rPr lang="en-US" dirty="0" smtClean="0"/>
              <a:t>The form </a:t>
            </a:r>
            <a:r>
              <a:rPr lang="en-US" i="1" u="sng" dirty="0" smtClean="0">
                <a:solidFill>
                  <a:srgbClr val="FF0000"/>
                </a:solidFill>
              </a:rPr>
              <a:t>an</a:t>
            </a:r>
            <a:r>
              <a:rPr lang="en-US" dirty="0" smtClean="0"/>
              <a:t> is used before words beginning with a vowel(</a:t>
            </a:r>
            <a:r>
              <a:rPr lang="en-US" dirty="0" err="1" smtClean="0"/>
              <a:t>a,e,I,o,u</a:t>
            </a:r>
            <a:r>
              <a:rPr lang="en-US" dirty="0" smtClean="0"/>
              <a:t>)…………..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lvl="6"/>
            <a:r>
              <a:rPr lang="en-US" sz="4000" i="1" u="sng" dirty="0" smtClean="0">
                <a:solidFill>
                  <a:srgbClr val="0070C0"/>
                </a:solidFill>
              </a:rPr>
              <a:t>Special use: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one-taka note</a:t>
            </a:r>
          </a:p>
          <a:p>
            <a:r>
              <a:rPr lang="en-US" sz="4800" dirty="0" smtClean="0">
                <a:solidFill>
                  <a:srgbClr val="FFFF00"/>
                </a:solidFill>
              </a:rPr>
              <a:t>an</a:t>
            </a:r>
            <a:r>
              <a:rPr lang="en-US" sz="4800" dirty="0" smtClean="0"/>
              <a:t> honest man</a:t>
            </a:r>
          </a:p>
          <a:p>
            <a:r>
              <a:rPr lang="en-US" sz="4800" dirty="0" smtClean="0">
                <a:solidFill>
                  <a:srgbClr val="FFFF00"/>
                </a:solidFill>
              </a:rPr>
              <a:t>an</a:t>
            </a:r>
            <a:r>
              <a:rPr lang="en-US" sz="4800" dirty="0" smtClean="0"/>
              <a:t> M.P.</a:t>
            </a:r>
          </a:p>
          <a:p>
            <a:r>
              <a:rPr lang="en-US" sz="4800" i="1" dirty="0" smtClean="0">
                <a:solidFill>
                  <a:srgbClr val="FF0000"/>
                </a:solidFill>
              </a:rPr>
              <a:t>a</a:t>
            </a:r>
            <a:r>
              <a:rPr lang="en-US" sz="4800" dirty="0" smtClean="0"/>
              <a:t> European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293</TotalTime>
  <Words>395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articles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Haider</dc:creator>
  <cp:lastModifiedBy>Shurid</cp:lastModifiedBy>
  <cp:revision>40</cp:revision>
  <dcterms:created xsi:type="dcterms:W3CDTF">2012-10-12T03:00:12Z</dcterms:created>
  <dcterms:modified xsi:type="dcterms:W3CDTF">2020-03-18T05:23:29Z</dcterms:modified>
</cp:coreProperties>
</file>