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notesMasterIdLst>
    <p:notesMasterId r:id="rId20"/>
  </p:notesMasterIdLst>
  <p:sldIdLst>
    <p:sldId id="264" r:id="rId4"/>
    <p:sldId id="262" r:id="rId5"/>
    <p:sldId id="274" r:id="rId6"/>
    <p:sldId id="283" r:id="rId7"/>
    <p:sldId id="270" r:id="rId8"/>
    <p:sldId id="271" r:id="rId9"/>
    <p:sldId id="281" r:id="rId10"/>
    <p:sldId id="272" r:id="rId11"/>
    <p:sldId id="282" r:id="rId12"/>
    <p:sldId id="277" r:id="rId13"/>
    <p:sldId id="278" r:id="rId14"/>
    <p:sldId id="280" r:id="rId15"/>
    <p:sldId id="273" r:id="rId16"/>
    <p:sldId id="275" r:id="rId17"/>
    <p:sldId id="276"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CC"/>
    <a:srgbClr val="FFE7FF"/>
    <a:srgbClr val="E1FFFF"/>
    <a:srgbClr val="99FFCC"/>
    <a:srgbClr val="F3FFF3"/>
    <a:srgbClr val="FFCCFF"/>
    <a:srgbClr val="0000FF"/>
    <a:srgbClr val="000099"/>
    <a:srgbClr val="0033CC"/>
    <a:srgbClr val="F1FF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91" autoAdjust="0"/>
    <p:restoredTop sz="94434" autoAdjust="0"/>
  </p:normalViewPr>
  <p:slideViewPr>
    <p:cSldViewPr>
      <p:cViewPr>
        <p:scale>
          <a:sx n="90" d="100"/>
          <a:sy n="90" d="100"/>
        </p:scale>
        <p:origin x="-804"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19913-C5EA-40EF-8837-11E326574A4D}" type="datetimeFigureOut">
              <a:rPr lang="en-US" smtClean="0"/>
              <a:pPr/>
              <a:t>3/13/2020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F4F62-3C76-4EB7-B99E-6C0D7D675275}" type="slidenum">
              <a:rPr lang="en-US" smtClean="0"/>
              <a:pPr/>
              <a:t>‹#›</a:t>
            </a:fld>
            <a:endParaRPr lang="en-US"/>
          </a:p>
        </p:txBody>
      </p:sp>
    </p:spTree>
    <p:extLst>
      <p:ext uri="{BB962C8B-B14F-4D97-AF65-F5344CB8AC3E}">
        <p14:creationId xmlns="" xmlns:p14="http://schemas.microsoft.com/office/powerpoint/2010/main" val="383260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স্লাইডটি হাইড করে</a:t>
            </a:r>
            <a:r>
              <a:rPr lang="bn-IN" baseline="0" dirty="0" smtClean="0">
                <a:latin typeface="NikoshBAN" pitchFamily="2" charset="0"/>
                <a:cs typeface="NikoshBAN" pitchFamily="2" charset="0"/>
              </a:rPr>
              <a:t> রাখা হয়েছে।</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a:t>
            </a:fld>
            <a:endParaRPr lang="en-US"/>
          </a:p>
        </p:txBody>
      </p:sp>
    </p:spTree>
    <p:extLst>
      <p:ext uri="{BB962C8B-B14F-4D97-AF65-F5344CB8AC3E}">
        <p14:creationId xmlns="" xmlns:p14="http://schemas.microsoft.com/office/powerpoint/2010/main" val="74943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সময়------৫ মিনিট।</a:t>
            </a:r>
            <a:r>
              <a:rPr lang="en-US" dirty="0" smtClean="0"/>
              <a:t> </a:t>
            </a:r>
            <a:r>
              <a:rPr lang="bn-IN" dirty="0" smtClean="0"/>
              <a:t>শিক্ষক</a:t>
            </a:r>
            <a:r>
              <a:rPr lang="bn-IN" baseline="0" dirty="0" smtClean="0"/>
              <a:t> সঠিক সমাধান শিক্ষার্থী দ্বারা বোর্ডে নির্ণয় করতে সহায়তা করতে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10</a:t>
            </a:fld>
            <a:endParaRPr lang="en-US"/>
          </a:p>
        </p:txBody>
      </p:sp>
    </p:spTree>
    <p:extLst>
      <p:ext uri="{BB962C8B-B14F-4D97-AF65-F5344CB8AC3E}">
        <p14:creationId xmlns="" xmlns:p14="http://schemas.microsoft.com/office/powerpoint/2010/main" val="282937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২নং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11</a:t>
            </a:fld>
            <a:endParaRPr lang="en-US"/>
          </a:p>
        </p:txBody>
      </p:sp>
    </p:spTree>
    <p:extLst>
      <p:ext uri="{BB962C8B-B14F-4D97-AF65-F5344CB8AC3E}">
        <p14:creationId xmlns="" xmlns:p14="http://schemas.microsoft.com/office/powerpoint/2010/main" val="99101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 ১নং এর বিন্দুগুলো কোথায় স্থাপন করা হল? বিন্দুগুলো যোগ করে কী পাওয়া গেল? </a:t>
            </a:r>
            <a:r>
              <a:rPr lang="en-US" baseline="0" dirty="0" smtClean="0">
                <a:latin typeface="NikoshBAN" pitchFamily="2" charset="0"/>
                <a:cs typeface="NikoshBAN" pitchFamily="2" charset="0"/>
              </a:rPr>
              <a:t>২</a:t>
            </a:r>
            <a:r>
              <a:rPr lang="bn-IN" baseline="0" dirty="0" smtClean="0">
                <a:latin typeface="NikoshBAN" pitchFamily="2" charset="0"/>
                <a:cs typeface="NikoshBAN" pitchFamily="2" charset="0"/>
              </a:rPr>
              <a:t>নং এর বিন্দুগুলো কোথায় স্থাপন করা হল? বিন্দুগুলো যোগ করে কী পাওয়া গেল? সরল রেখাদ্বয় কোন বিন্দুতে ছেদ করল? ছেদবিন্দুর ভুজ কত? কোটি কত? সমীকরণদ্বয়ের সমাধান কত?</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12</a:t>
            </a:fld>
            <a:endParaRPr lang="en-US"/>
          </a:p>
        </p:txBody>
      </p:sp>
    </p:spTree>
    <p:extLst>
      <p:ext uri="{BB962C8B-B14F-4D97-AF65-F5344CB8AC3E}">
        <p14:creationId xmlns="" xmlns:p14="http://schemas.microsoft.com/office/powerpoint/2010/main" val="710409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সময়----৮ মিনিট। </a:t>
            </a:r>
            <a:r>
              <a:rPr lang="bn-IN" baseline="0" dirty="0" smtClean="0"/>
              <a:t> </a:t>
            </a:r>
            <a:r>
              <a:rPr lang="bn-IN" dirty="0" smtClean="0"/>
              <a:t>শিক্ষক</a:t>
            </a:r>
            <a:r>
              <a:rPr lang="bn-IN" baseline="0" dirty="0" smtClean="0"/>
              <a:t> সঠিক সমাধান শিক্ষার্থী দ্বারা বোর্ডে নির্ণয় করতে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13</a:t>
            </a:fld>
            <a:endParaRPr lang="en-US"/>
          </a:p>
        </p:txBody>
      </p:sp>
    </p:spTree>
    <p:extLst>
      <p:ext uri="{BB962C8B-B14F-4D97-AF65-F5344CB8AC3E}">
        <p14:creationId xmlns="" xmlns:p14="http://schemas.microsoft.com/office/powerpoint/2010/main" val="117490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সময়----৮</a:t>
            </a:r>
            <a:r>
              <a:rPr lang="bn-IN" baseline="0" dirty="0" smtClean="0"/>
              <a:t> মিনিট। </a:t>
            </a:r>
            <a:r>
              <a:rPr lang="bn-IN" dirty="0" smtClean="0"/>
              <a:t>শিক্ষক</a:t>
            </a:r>
            <a:r>
              <a:rPr lang="bn-IN" baseline="0" dirty="0" smtClean="0"/>
              <a:t> সঠিক উত্তর শিক্ষার্থী দ্বারা বোর্ডে লেখাতে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14</a:t>
            </a:fld>
            <a:endParaRPr lang="en-US"/>
          </a:p>
        </p:txBody>
      </p:sp>
    </p:spTree>
    <p:extLst>
      <p:ext uri="{BB962C8B-B14F-4D97-AF65-F5344CB8AC3E}">
        <p14:creationId xmlns="" xmlns:p14="http://schemas.microsoft.com/office/powerpoint/2010/main" val="35508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a:t>
            </a:r>
            <a:r>
              <a:rPr lang="bn-IN" dirty="0" smtClean="0"/>
              <a:t>সমাধান</a:t>
            </a:r>
            <a:r>
              <a:rPr lang="bn-IN" baseline="0" dirty="0" smtClean="0"/>
              <a:t> করার প্রাথমিক ধার</a:t>
            </a:r>
            <a:r>
              <a:rPr lang="en-US" baseline="0" dirty="0" err="1" smtClean="0"/>
              <a:t>ণা</a:t>
            </a:r>
            <a:r>
              <a:rPr lang="bn-IN" baseline="0" dirty="0" smtClean="0"/>
              <a:t> শিক্ষার্থীদের জানাতে পারেন।</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15</a:t>
            </a:fld>
            <a:endParaRPr lang="en-US"/>
          </a:p>
        </p:txBody>
      </p:sp>
    </p:spTree>
    <p:extLst>
      <p:ext uri="{BB962C8B-B14F-4D97-AF65-F5344CB8AC3E}">
        <p14:creationId xmlns="" xmlns:p14="http://schemas.microsoft.com/office/powerpoint/2010/main" val="376893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জ্ঞাপনের মাধ্যমে শ্রেণীর কার্যক্রম শেষ করা যেতে পারে।</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16</a:t>
            </a:fld>
            <a:endParaRPr lang="en-US"/>
          </a:p>
        </p:txBody>
      </p:sp>
    </p:spTree>
    <p:extLst>
      <p:ext uri="{BB962C8B-B14F-4D97-AF65-F5344CB8AC3E}">
        <p14:creationId xmlns="" xmlns:p14="http://schemas.microsoft.com/office/powerpoint/2010/main" val="1008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স্বাগতম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আজকের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a:t>
            </a:r>
            <a:r>
              <a:rPr lang="bn-IN" dirty="0" smtClean="0">
                <a:latin typeface="NikoshBAN" pitchFamily="2" charset="0"/>
                <a:cs typeface="NikoshBAN" pitchFamily="2" charset="0"/>
              </a:rPr>
              <a:t>ঠের</a:t>
            </a:r>
            <a:r>
              <a:rPr lang="bn-IN" baseline="0" dirty="0" smtClean="0">
                <a:latin typeface="NikoshBAN" pitchFamily="2" charset="0"/>
                <a:cs typeface="NikoshBAN" pitchFamily="2" charset="0"/>
              </a:rPr>
              <a:t> প্রতি শিক্ষার্থীদের মনোযোগ আকর্ষন করা যেতে </a:t>
            </a:r>
            <a:r>
              <a:rPr lang="en-US" baseline="0" dirty="0" err="1" smtClean="0">
                <a:latin typeface="NikoshBAN" pitchFamily="2" charset="0"/>
                <a:cs typeface="NikoshBAN" pitchFamily="2" charset="0"/>
              </a:rPr>
              <a:t>পারে</a:t>
            </a:r>
            <a:r>
              <a:rPr lang="bn-IN" baseline="0" dirty="0" smtClean="0">
                <a:latin typeface="NikoshBAN" pitchFamily="2" charset="0"/>
                <a:cs typeface="NikoshBAN" pitchFamily="2" charset="0"/>
              </a:rPr>
              <a:t>।</a:t>
            </a:r>
            <a:r>
              <a:rPr lang="en-US" baseline="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0909D6F-F503-4B86-9064-24D27D0B8516}"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125566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ধান</a:t>
            </a:r>
            <a:r>
              <a:rPr lang="bn-IN" baseline="0" dirty="0" smtClean="0">
                <a:latin typeface="NikoshBAN" pitchFamily="2" charset="0"/>
                <a:cs typeface="NikoshBAN" pitchFamily="2" charset="0"/>
              </a:rPr>
              <a:t>গাছ কীভাবে লাগানো হয়েছে? দুই সারির মধ্যবর্তী দূরত্</a:t>
            </a:r>
            <a:r>
              <a:rPr lang="en-US" baseline="0" dirty="0" smtClean="0">
                <a:latin typeface="NikoshBAN" pitchFamily="2" charset="0"/>
                <a:cs typeface="NikoshBAN" pitchFamily="2" charset="0"/>
              </a:rPr>
              <a:t>ব</a:t>
            </a:r>
            <a:r>
              <a:rPr lang="bn-IN" baseline="0" dirty="0" smtClean="0">
                <a:latin typeface="NikoshBAN" pitchFamily="2" charset="0"/>
                <a:cs typeface="NikoshBAN" pitchFamily="2" charset="0"/>
              </a:rPr>
              <a:t> কেমন?একটি সারির সাথে অপর সারি কীভাবে সাজানো? সারিগুলো কীসের সাথে তুলনা করা হয়?</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3</a:t>
            </a:fld>
            <a:endParaRPr lang="en-US"/>
          </a:p>
        </p:txBody>
      </p:sp>
    </p:spTree>
    <p:extLst>
      <p:ext uri="{BB962C8B-B14F-4D97-AF65-F5344CB8AC3E}">
        <p14:creationId xmlns="" xmlns:p14="http://schemas.microsoft.com/office/powerpoint/2010/main" val="405948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শাপলা</a:t>
            </a:r>
            <a:r>
              <a:rPr lang="bn-IN" baseline="0" dirty="0" smtClean="0">
                <a:latin typeface="NikoshBAN" pitchFamily="2" charset="0"/>
                <a:cs typeface="NikoshBAN" pitchFamily="2" charset="0"/>
              </a:rPr>
              <a:t> চ</a:t>
            </a:r>
            <a:r>
              <a:rPr lang="en-US" baseline="0" dirty="0" err="1" smtClean="0">
                <a:latin typeface="NikoshBAN" pitchFamily="2" charset="0"/>
                <a:cs typeface="NikoshBAN" pitchFamily="2" charset="0"/>
              </a:rPr>
              <a:t>ত্ব</a:t>
            </a:r>
            <a:r>
              <a:rPr lang="bn-IN" baseline="0" dirty="0" smtClean="0">
                <a:latin typeface="NikoshBAN" pitchFamily="2" charset="0"/>
                <a:cs typeface="NikoshBAN" pitchFamily="2" charset="0"/>
              </a:rPr>
              <a:t>রে কয়টি রাস্তা একত্রে মিলেছে?২য় চিত্রে কয়টি রাস্তা একত্রে মিলেছে? রেখা দু</a:t>
            </a:r>
            <a:r>
              <a:rPr lang="en-US" baseline="0" dirty="0" smtClean="0">
                <a:latin typeface="NikoshBAN" pitchFamily="2" charset="0"/>
                <a:cs typeface="NikoshBAN" pitchFamily="2" charset="0"/>
              </a:rPr>
              <a:t>’</a:t>
            </a:r>
            <a:r>
              <a:rPr lang="bn-IN" baseline="0" dirty="0" smtClean="0">
                <a:latin typeface="NikoshBAN" pitchFamily="2" charset="0"/>
                <a:cs typeface="NikoshBAN" pitchFamily="2" charset="0"/>
              </a:rPr>
              <a:t>টি একে অপরের উপর কীভাবে মিলিত হয়ছে?রেখা দু</a:t>
            </a:r>
            <a:r>
              <a:rPr lang="en-US" baseline="0" dirty="0" smtClean="0">
                <a:latin typeface="NikoshBAN" pitchFamily="2" charset="0"/>
                <a:cs typeface="NikoshBAN" pitchFamily="2" charset="0"/>
              </a:rPr>
              <a:t>’</a:t>
            </a:r>
            <a:r>
              <a:rPr lang="bn-IN" baseline="0" dirty="0" smtClean="0">
                <a:latin typeface="NikoshBAN" pitchFamily="2" charset="0"/>
                <a:cs typeface="NikoshBAN" pitchFamily="2" charset="0"/>
              </a:rPr>
              <a:t>টির ছেদবিন্দুকে কী বলে? আনুভূমিক রেখাকে কী বলে? খাড়া রেখাকে কী বলে?</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4</a:t>
            </a:fld>
            <a:endParaRPr lang="en-US"/>
          </a:p>
        </p:txBody>
      </p:sp>
    </p:spTree>
    <p:extLst>
      <p:ext uri="{BB962C8B-B14F-4D97-AF65-F5344CB8AC3E}">
        <p14:creationId xmlns="" xmlns:p14="http://schemas.microsoft.com/office/powerpoint/2010/main" val="117454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১ম চিত্রে কী দে</a:t>
            </a:r>
            <a:r>
              <a:rPr lang="en-US" dirty="0" smtClean="0"/>
              <a:t>খ</a:t>
            </a:r>
            <a:r>
              <a:rPr lang="bn-IN" dirty="0" smtClean="0"/>
              <a:t>তে পাই? ২য়</a:t>
            </a:r>
            <a:r>
              <a:rPr lang="bn-IN" baseline="0" dirty="0" smtClean="0"/>
              <a:t> </a:t>
            </a:r>
            <a:r>
              <a:rPr lang="bn-IN" dirty="0" smtClean="0"/>
              <a:t> চিত্রে কী দে</a:t>
            </a:r>
            <a:r>
              <a:rPr lang="en-US" dirty="0" smtClean="0"/>
              <a:t>খ</a:t>
            </a:r>
            <a:r>
              <a:rPr lang="bn-IN" dirty="0" smtClean="0"/>
              <a:t>তে পাই?</a:t>
            </a:r>
            <a:r>
              <a:rPr lang="en-US" dirty="0" smtClean="0"/>
              <a:t> </a:t>
            </a:r>
            <a:r>
              <a:rPr lang="en-US" dirty="0" err="1" smtClean="0"/>
              <a:t>কয়টি</a:t>
            </a:r>
            <a:r>
              <a:rPr lang="en-US" baseline="0" dirty="0" smtClean="0"/>
              <a:t> </a:t>
            </a:r>
            <a:r>
              <a:rPr lang="en-US" baseline="0" dirty="0" err="1" smtClean="0"/>
              <a:t>সরলরেখা</a:t>
            </a:r>
            <a:r>
              <a:rPr lang="en-US" baseline="0" dirty="0" smtClean="0"/>
              <a:t>?</a:t>
            </a:r>
            <a:r>
              <a:rPr lang="bn-IN" baseline="0" dirty="0" smtClean="0"/>
              <a:t> </a:t>
            </a:r>
            <a:r>
              <a:rPr lang="en-US" baseline="0" dirty="0" err="1" smtClean="0"/>
              <a:t>কয়টি</a:t>
            </a:r>
            <a:r>
              <a:rPr lang="en-US" baseline="0" dirty="0" smtClean="0"/>
              <a:t> </a:t>
            </a:r>
            <a:r>
              <a:rPr lang="en-US" baseline="0" dirty="0" err="1" smtClean="0"/>
              <a:t>সমীকরণ</a:t>
            </a:r>
            <a:r>
              <a:rPr lang="en-US" baseline="0" dirty="0" smtClean="0"/>
              <a:t>? </a:t>
            </a:r>
            <a:r>
              <a:rPr lang="bn-IN" baseline="0" dirty="0" smtClean="0"/>
              <a:t>৩য়</a:t>
            </a:r>
            <a:r>
              <a:rPr lang="bn-IN" dirty="0" smtClean="0"/>
              <a:t> চিত্রে কী দে</a:t>
            </a:r>
            <a:r>
              <a:rPr lang="en-US" dirty="0" smtClean="0"/>
              <a:t>খ</a:t>
            </a:r>
            <a:r>
              <a:rPr lang="bn-IN" dirty="0" smtClean="0"/>
              <a:t>তে পাই?</a:t>
            </a:r>
            <a:r>
              <a:rPr lang="bn-IN" baseline="0" dirty="0" smtClean="0"/>
              <a:t> </a:t>
            </a:r>
            <a:r>
              <a:rPr lang="en-US" dirty="0" err="1" smtClean="0"/>
              <a:t>কয়টি</a:t>
            </a:r>
            <a:r>
              <a:rPr lang="en-US" baseline="0" dirty="0" smtClean="0"/>
              <a:t> </a:t>
            </a:r>
            <a:r>
              <a:rPr lang="en-US" baseline="0" dirty="0" err="1" smtClean="0"/>
              <a:t>সরলরেখা</a:t>
            </a:r>
            <a:r>
              <a:rPr lang="en-US" baseline="0" dirty="0" smtClean="0"/>
              <a:t>?</a:t>
            </a:r>
            <a:r>
              <a:rPr lang="bn-IN" baseline="0" dirty="0" smtClean="0"/>
              <a:t> </a:t>
            </a:r>
            <a:r>
              <a:rPr lang="en-US" baseline="0" dirty="0" err="1" smtClean="0"/>
              <a:t>কয়টি</a:t>
            </a:r>
            <a:r>
              <a:rPr lang="en-US" baseline="0" dirty="0" smtClean="0"/>
              <a:t> </a:t>
            </a:r>
            <a:r>
              <a:rPr lang="en-US" baseline="0" dirty="0" err="1" smtClean="0"/>
              <a:t>সমীকরণ</a:t>
            </a:r>
            <a:r>
              <a:rPr lang="en-US" baseline="0" dirty="0" smtClean="0"/>
              <a:t>? </a:t>
            </a:r>
            <a:r>
              <a:rPr lang="bn-IN" baseline="0" dirty="0" smtClean="0"/>
              <a:t>৪র্থ</a:t>
            </a:r>
            <a:r>
              <a:rPr lang="bn-IN" dirty="0" smtClean="0"/>
              <a:t> চিত্রে কী দে</a:t>
            </a:r>
            <a:r>
              <a:rPr lang="en-US" dirty="0" smtClean="0"/>
              <a:t>খ</a:t>
            </a:r>
            <a:r>
              <a:rPr lang="bn-IN" dirty="0" smtClean="0"/>
              <a:t>তে পাই? </a:t>
            </a:r>
            <a:r>
              <a:rPr lang="en-US" dirty="0" err="1" smtClean="0"/>
              <a:t>কয়টি</a:t>
            </a:r>
            <a:r>
              <a:rPr lang="en-US" baseline="0" dirty="0" smtClean="0"/>
              <a:t> </a:t>
            </a:r>
            <a:r>
              <a:rPr lang="en-US" baseline="0" dirty="0" err="1" smtClean="0"/>
              <a:t>সরলরেখা</a:t>
            </a:r>
            <a:r>
              <a:rPr lang="en-US" baseline="0" dirty="0" smtClean="0"/>
              <a:t>?</a:t>
            </a:r>
            <a:r>
              <a:rPr lang="bn-IN" baseline="0" dirty="0" smtClean="0"/>
              <a:t> </a:t>
            </a:r>
            <a:r>
              <a:rPr lang="en-US" baseline="0" dirty="0" err="1" smtClean="0"/>
              <a:t>কয়টি</a:t>
            </a:r>
            <a:r>
              <a:rPr lang="en-US" baseline="0" dirty="0" smtClean="0"/>
              <a:t> </a:t>
            </a:r>
            <a:r>
              <a:rPr lang="en-US" baseline="0" dirty="0" err="1" smtClean="0"/>
              <a:t>সমীকরণ</a:t>
            </a:r>
            <a:r>
              <a:rPr lang="en-US" baseline="0" dirty="0" smtClean="0"/>
              <a:t>? </a:t>
            </a:r>
            <a:r>
              <a:rPr lang="en-US" baseline="0" dirty="0" err="1" smtClean="0"/>
              <a:t>কিভাবে</a:t>
            </a:r>
            <a:r>
              <a:rPr lang="en-US" baseline="0" dirty="0" smtClean="0"/>
              <a:t> </a:t>
            </a:r>
            <a:r>
              <a:rPr lang="en-US" baseline="0" dirty="0" err="1" smtClean="0"/>
              <a:t>আছে</a:t>
            </a:r>
            <a:r>
              <a:rPr lang="en-US" baseline="0" dirty="0" smtClean="0"/>
              <a:t>? </a:t>
            </a:r>
            <a:r>
              <a:rPr lang="en-US" baseline="0" dirty="0" err="1" smtClean="0"/>
              <a:t>স্মাধান</a:t>
            </a:r>
            <a:r>
              <a:rPr lang="en-US" baseline="0" dirty="0" smtClean="0"/>
              <a:t> </a:t>
            </a:r>
            <a:r>
              <a:rPr lang="en-US" baseline="0" dirty="0" err="1" smtClean="0"/>
              <a:t>কি</a:t>
            </a:r>
            <a:r>
              <a:rPr lang="en-US" baseline="0" dirty="0" smtClean="0"/>
              <a:t>? </a:t>
            </a:r>
            <a:r>
              <a:rPr lang="bn-IN" dirty="0" smtClean="0"/>
              <a:t> পাঠ</a:t>
            </a:r>
            <a:r>
              <a:rPr lang="bn-IN" baseline="0" dirty="0" smtClean="0"/>
              <a:t> ঘোষণা।</a:t>
            </a:r>
            <a:endParaRPr lang="en-US"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pPr/>
              <a:t>5</a:t>
            </a:fld>
            <a:endParaRPr lang="en-US"/>
          </a:p>
        </p:txBody>
      </p:sp>
    </p:spTree>
    <p:extLst>
      <p:ext uri="{BB962C8B-B14F-4D97-AF65-F5344CB8AC3E}">
        <p14:creationId xmlns="" xmlns:p14="http://schemas.microsoft.com/office/powerpoint/2010/main" val="332236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6</a:t>
            </a:fld>
            <a:endParaRPr lang="en-US"/>
          </a:p>
        </p:txBody>
      </p:sp>
    </p:spTree>
    <p:extLst>
      <p:ext uri="{BB962C8B-B14F-4D97-AF65-F5344CB8AC3E}">
        <p14:creationId xmlns="" xmlns:p14="http://schemas.microsoft.com/office/powerpoint/2010/main" val="416858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এটি কী? এর কয়টি মূল? </a:t>
            </a:r>
            <a:r>
              <a:rPr lang="en-US" baseline="0" dirty="0" smtClean="0">
                <a:latin typeface="NikoshBAN" pitchFamily="2" charset="0"/>
                <a:cs typeface="NikoshBAN" pitchFamily="2" charset="0"/>
              </a:rPr>
              <a:t>২য়</a:t>
            </a:r>
            <a:r>
              <a:rPr lang="bn-IN" baseline="0" dirty="0" smtClean="0">
                <a:latin typeface="NikoshBAN" pitchFamily="2" charset="0"/>
                <a:cs typeface="NikoshBAN" pitchFamily="2" charset="0"/>
              </a:rPr>
              <a:t>টি কী? এর কয়টি মূল? কোন মূল দ্বারা উভয় সমীকরণ সিদ্ধ? সমীকর</a:t>
            </a:r>
            <a:r>
              <a:rPr lang="en-US" baseline="0" dirty="0" err="1" smtClean="0">
                <a:latin typeface="NikoshBAN" pitchFamily="2" charset="0"/>
                <a:cs typeface="NikoshBAN" pitchFamily="2" charset="0"/>
              </a:rPr>
              <a:t>ণদ্ব</a:t>
            </a:r>
            <a:r>
              <a:rPr lang="bn-IN" baseline="0" dirty="0" smtClean="0">
                <a:latin typeface="NikoshBAN" pitchFamily="2" charset="0"/>
                <a:cs typeface="NikoshBAN" pitchFamily="2" charset="0"/>
              </a:rPr>
              <a:t>য়কে কী বলে? চলক</a:t>
            </a:r>
            <a:r>
              <a:rPr lang="en-US" baseline="0" dirty="0" err="1" smtClean="0">
                <a:latin typeface="NikoshBAN" pitchFamily="2" charset="0"/>
                <a:cs typeface="NikoshBAN" pitchFamily="2" charset="0"/>
              </a:rPr>
              <a:t>দ্ব</a:t>
            </a:r>
            <a:r>
              <a:rPr lang="bn-IN" baseline="0" dirty="0" smtClean="0">
                <a:latin typeface="NikoshBAN" pitchFamily="2" charset="0"/>
                <a:cs typeface="NikoshBAN" pitchFamily="2" charset="0"/>
              </a:rPr>
              <a:t>য় কয়  ঘাতবিশিষ্ট? সমীকর</a:t>
            </a:r>
            <a:r>
              <a:rPr lang="en-US" baseline="0" dirty="0" err="1" smtClean="0">
                <a:latin typeface="NikoshBAN" pitchFamily="2" charset="0"/>
                <a:cs typeface="NikoshBAN" pitchFamily="2" charset="0"/>
              </a:rPr>
              <a:t>ণদ্ব</a:t>
            </a:r>
            <a:r>
              <a:rPr lang="bn-IN" baseline="0" dirty="0" smtClean="0">
                <a:latin typeface="NikoshBAN" pitchFamily="2" charset="0"/>
                <a:cs typeface="NikoshBAN" pitchFamily="2" charset="0"/>
              </a:rPr>
              <a:t>য়কে  কী বলে? সমীকরণের মূল কাকে বলে?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7</a:t>
            </a:fld>
            <a:endParaRPr lang="en-US"/>
          </a:p>
        </p:txBody>
      </p:sp>
    </p:spTree>
    <p:extLst>
      <p:ext uri="{BB962C8B-B14F-4D97-AF65-F5344CB8AC3E}">
        <p14:creationId xmlns="" xmlns:p14="http://schemas.microsoft.com/office/powerpoint/2010/main" val="412799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১ম চিত্রে কোন সমীকরণের লেখ? ২য় চিত্রে কোন সমীকরণের লেখ? ছেদবিন্দুর মানকে কী বলা হয়? </a:t>
            </a:r>
            <a:r>
              <a:rPr lang="en-US" baseline="0" dirty="0" smtClean="0">
                <a:latin typeface="Times New Roman" pitchFamily="18" charset="0"/>
                <a:cs typeface="Times New Roman" pitchFamily="18" charset="0"/>
              </a:rPr>
              <a:t>X</a:t>
            </a:r>
            <a:r>
              <a:rPr lang="bn-IN" baseline="0" dirty="0" smtClean="0">
                <a:latin typeface="NikoshBAN" pitchFamily="2" charset="0"/>
                <a:cs typeface="NikoshBAN" pitchFamily="2" charset="0"/>
              </a:rPr>
              <a:t> অক্ষের মানকে কী বলা হয়? </a:t>
            </a:r>
            <a:r>
              <a:rPr lang="en-US" baseline="0" dirty="0" smtClean="0">
                <a:latin typeface="NikoshBAN" pitchFamily="2" charset="0"/>
                <a:cs typeface="NikoshBAN" pitchFamily="2" charset="0"/>
              </a:rPr>
              <a:t>Y</a:t>
            </a:r>
            <a:r>
              <a:rPr lang="bn-IN" baseline="0" dirty="0" smtClean="0">
                <a:latin typeface="NikoshBAN" pitchFamily="2" charset="0"/>
                <a:cs typeface="NikoshBAN" pitchFamily="2" charset="0"/>
              </a:rPr>
              <a:t> অক্ষের মানকে কী বলা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8</a:t>
            </a:fld>
            <a:endParaRPr lang="en-US"/>
          </a:p>
        </p:txBody>
      </p:sp>
    </p:spTree>
    <p:extLst>
      <p:ext uri="{BB962C8B-B14F-4D97-AF65-F5344CB8AC3E}">
        <p14:creationId xmlns="" xmlns:p14="http://schemas.microsoft.com/office/powerpoint/2010/main" val="216826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২নং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১নং এর বিন্দুগুলো কোথায় স্থাপন করা হল? বিন্দুগুলো যোগ করে কী পাওয়া গেল? ২নং এর বিন্দুগুলো কোথায় স্থাপন করা হল? বিন্দুগুলো যোগ করে কী পাওয়া গেল? সমীকরণদ্বয়কে কী বলে?</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9</a:t>
            </a:fld>
            <a:endParaRPr lang="en-US"/>
          </a:p>
        </p:txBody>
      </p:sp>
    </p:spTree>
    <p:extLst>
      <p:ext uri="{BB962C8B-B14F-4D97-AF65-F5344CB8AC3E}">
        <p14:creationId xmlns="" xmlns:p14="http://schemas.microsoft.com/office/powerpoint/2010/main" val="181572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circl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3/13/2020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3/13/2020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circl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circl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3/13/2020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circl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3/13/2020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3/13/2020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circl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3/13/2020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3/13/2020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3/13/2020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800600" y="1143000"/>
            <a:ext cx="3886200" cy="458587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chemeClr val="tx1"/>
            </a:solidFill>
          </a:ln>
        </p:spPr>
        <p:txBody>
          <a:bodyPr wrap="square" rtlCol="0">
            <a:spAutoFit/>
          </a:bodyPr>
          <a:lstStyle/>
          <a:p>
            <a:pPr algn="ctr"/>
            <a:r>
              <a:rPr lang="bn-IN" sz="3600" dirty="0" smtClean="0">
                <a:latin typeface="NikoshBAN" pitchFamily="2" charset="0"/>
                <a:cs typeface="NikoshBAN" pitchFamily="2" charset="0"/>
              </a:rPr>
              <a:t>পাঠ পরিচিতি</a:t>
            </a:r>
            <a:endParaRPr lang="bn-IN" sz="3200" dirty="0" smtClean="0">
              <a:latin typeface="NikoshBAN" pitchFamily="2" charset="0"/>
              <a:cs typeface="NikoshBAN" pitchFamily="2" charset="0"/>
            </a:endParaRP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শ্রেণিঃ </a:t>
            </a: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অষ্ট</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ম</a:t>
            </a:r>
            <a:endPar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বিষয়ঃ গণিত</a:t>
            </a: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অধ্যায়ঃ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ষষ্ঠ</a:t>
            </a: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নামঃ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লেখচিত্র</a:t>
            </a:r>
            <a:endParaRPr lang="bn-BD" sz="3200" dirty="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বিষয়বস্তুঃ</a:t>
            </a:r>
            <a:r>
              <a:rPr lang="bn-BD" sz="3200" dirty="0">
                <a:ln w="1905"/>
                <a:solidFill>
                  <a:srgbClr val="6600FF"/>
                </a:solidFill>
                <a:effectLst>
                  <a:innerShdw blurRad="69850" dist="43180" dir="5400000">
                    <a:srgbClr val="000000">
                      <a:alpha val="65000"/>
                    </a:srgbClr>
                  </a:innerShdw>
                </a:effectLst>
                <a:latin typeface="NikoshBAN" pitchFamily="2" charset="0"/>
                <a:cs typeface="NikoshBAN" pitchFamily="2" charset="0"/>
              </a:rPr>
              <a:t>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লেখচিত্রের সাহায্যে সরল সহসমীকরণের সমাধান</a:t>
            </a: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সময়ঃ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৪</a:t>
            </a: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৫ মিনিট</a:t>
            </a:r>
          </a:p>
          <a:p>
            <a:pPr algn="ct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তারিখঃ </a:t>
            </a:r>
            <a:r>
              <a:rPr lang="en-US"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১৪</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a:t>
            </a: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০</a:t>
            </a:r>
            <a:r>
              <a:rPr lang="en-US"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৩</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/২০</a:t>
            </a:r>
            <a:r>
              <a:rPr lang="en-US"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২০</a:t>
            </a:r>
            <a:endParaRPr lang="en-US" sz="2400" dirty="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533400" y="1143000"/>
            <a:ext cx="4114800" cy="457200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28575">
            <a:solidFill>
              <a:schemeClr val="tx1"/>
            </a:solidFill>
          </a:ln>
        </p:spPr>
        <p:txBody>
          <a:bodyPr wrap="square" rtlCol="0">
            <a:spAutoFit/>
          </a:bodyPr>
          <a:lstStyle/>
          <a:p>
            <a:pPr algn="ctr"/>
            <a:r>
              <a:rPr lang="bn-IN" sz="4000" b="1"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শিক্ষক পরিচিতি</a:t>
            </a:r>
          </a:p>
          <a:p>
            <a:pPr algn="ctr"/>
            <a:endParaRPr lang="en-US" sz="3600" dirty="0">
              <a:latin typeface="NikoshBAN" pitchFamily="2" charset="0"/>
              <a:cs typeface="NikoshBAN" pitchFamily="2" charset="0"/>
            </a:endParaRPr>
          </a:p>
          <a:p>
            <a:r>
              <a:rPr lang="en-US" sz="3200" dirty="0" err="1" smtClean="0">
                <a:latin typeface="NikoshBAN" pitchFamily="2" charset="0"/>
                <a:cs typeface="NikoshBAN" pitchFamily="2" charset="0"/>
              </a:rPr>
              <a:t>মোঃমোস্তফা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সরকার</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 সহকারী শিক্ষক</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শিশু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মাদ্রাসা</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ধামইরহাট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নওগাঁ</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মোবাইল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০১৭৩৫৭৫৫৫২৪</a:t>
            </a:r>
          </a:p>
          <a:p>
            <a:pPr algn="ctr"/>
            <a:r>
              <a:rPr lang="en-US" sz="3200" dirty="0" err="1" smtClean="0">
                <a:latin typeface="NikoshBAN" pitchFamily="2" charset="0"/>
                <a:cs typeface="NikoshBAN" pitchFamily="2" charset="0"/>
              </a:rPr>
              <a:t>মেইলঃ</a:t>
            </a:r>
            <a:r>
              <a:rPr lang="en-US" sz="3200" dirty="0" smtClean="0">
                <a:latin typeface="NikoshBAN" pitchFamily="2" charset="0"/>
                <a:cs typeface="NikoshBAN" pitchFamily="2" charset="0"/>
              </a:rPr>
              <a:t> </a:t>
            </a:r>
            <a:r>
              <a:rPr lang="en-US" sz="2000" dirty="0" smtClean="0">
                <a:latin typeface="NikoshBAN" pitchFamily="2" charset="0"/>
                <a:cs typeface="NikoshBAN" pitchFamily="2" charset="0"/>
              </a:rPr>
              <a:t>mostofa.riven@gmail.com</a:t>
            </a:r>
            <a:endParaRPr lang="en-US" sz="3200" dirty="0" smtClean="0">
              <a:latin typeface="NikoshBAN" pitchFamily="2" charset="0"/>
              <a:cs typeface="NikoshBAN" pitchFamily="2" charset="0"/>
            </a:endParaRPr>
          </a:p>
        </p:txBody>
      </p:sp>
    </p:spTree>
    <p:extLst>
      <p:ext uri="{BB962C8B-B14F-4D97-AF65-F5344CB8AC3E}">
        <p14:creationId xmlns="" xmlns:p14="http://schemas.microsoft.com/office/powerpoint/2010/main" val="203353107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498" y="533400"/>
            <a:ext cx="7848600" cy="769441"/>
          </a:xfrm>
          <a:prstGeom prst="rect">
            <a:avLst/>
          </a:prstGeom>
          <a:solidFill>
            <a:srgbClr val="FFE7FF"/>
          </a:solidFill>
          <a:ln w="19050">
            <a:solidFill>
              <a:schemeClr val="tx1"/>
            </a:solidFill>
          </a:ln>
        </p:spPr>
        <p:txBody>
          <a:bodyPr wrap="square" rtlCol="0">
            <a:spAutoFit/>
          </a:bodyPr>
          <a:lstStyle/>
          <a:p>
            <a:pPr algn="ctr" fontAlgn="base">
              <a:spcBef>
                <a:spcPct val="0"/>
              </a:spcBef>
              <a:spcAft>
                <a:spcPct val="0"/>
              </a:spcAft>
            </a:pPr>
            <a:r>
              <a:rPr lang="bn-IN" sz="4400" dirty="0" smtClean="0">
                <a:solidFill>
                  <a:prstClr val="black"/>
                </a:solidFill>
                <a:latin typeface="NikoshBAN" pitchFamily="2" charset="0"/>
                <a:cs typeface="NikoshBAN" pitchFamily="2" charset="0"/>
              </a:rPr>
              <a:t>একক</a:t>
            </a:r>
            <a:r>
              <a:rPr lang="bn-BD" sz="4400" dirty="0" smtClean="0">
                <a:solidFill>
                  <a:prstClr val="black"/>
                </a:solidFill>
                <a:latin typeface="NikoshBAN" pitchFamily="2" charset="0"/>
                <a:cs typeface="NikoshBAN" pitchFamily="2" charset="0"/>
              </a:rPr>
              <a:t> কাজ</a:t>
            </a:r>
            <a:endParaRPr lang="en-US" sz="4400" dirty="0">
              <a:solidFill>
                <a:prstClr val="black"/>
              </a:solidFill>
              <a:latin typeface="NikoshBAN" pitchFamily="2" charset="0"/>
              <a:cs typeface="NikoshBAN" pitchFamily="2" charset="0"/>
            </a:endParaRPr>
          </a:p>
        </p:txBody>
      </p:sp>
      <p:sp>
        <p:nvSpPr>
          <p:cNvPr id="5" name="TextBox 4"/>
          <p:cNvSpPr txBox="1"/>
          <p:nvPr/>
        </p:nvSpPr>
        <p:spPr>
          <a:xfrm>
            <a:off x="577497" y="2398455"/>
            <a:ext cx="7848600" cy="2554545"/>
          </a:xfrm>
          <a:prstGeom prst="rect">
            <a:avLst/>
          </a:prstGeom>
          <a:solidFill>
            <a:srgbClr val="CCFFCC"/>
          </a:solidFill>
          <a:ln w="19050">
            <a:solidFill>
              <a:schemeClr val="tx1"/>
            </a:solidFill>
          </a:ln>
        </p:spPr>
        <p:txBody>
          <a:bodyPr wrap="square" rtlCol="0">
            <a:spAutoFit/>
          </a:bodyPr>
          <a:lstStyle/>
          <a:p>
            <a:pPr algn="ctr" fontAlgn="base">
              <a:spcBef>
                <a:spcPct val="0"/>
              </a:spcBef>
              <a:spcAft>
                <a:spcPct val="0"/>
              </a:spcAft>
            </a:pPr>
            <a:endParaRPr lang="bn-IN"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4x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3y =</a:t>
            </a:r>
            <a:r>
              <a:rPr lang="bn-IN" sz="3200" dirty="0" smtClean="0">
                <a:solidFill>
                  <a:prstClr val="black"/>
                </a:solidFill>
                <a:latin typeface="Times New Roman" pitchFamily="18" charset="0"/>
                <a:cs typeface="Times New Roman" pitchFamily="18" charset="0"/>
              </a:rPr>
              <a:t>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1</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a:t>
            </a:r>
            <a:r>
              <a:rPr lang="bn-IN" sz="3200" dirty="0" smtClean="0">
                <a:solidFill>
                  <a:prstClr val="black"/>
                </a:solidFill>
                <a:latin typeface="Times New Roman"/>
                <a:cs typeface="Times New Roman"/>
              </a:rPr>
              <a:t>)</a:t>
            </a: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 3x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2y = 0</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ii</a:t>
            </a:r>
            <a:r>
              <a:rPr lang="bn-IN" sz="3200" dirty="0" smtClean="0">
                <a:solidFill>
                  <a:prstClr val="black"/>
                </a:solidFill>
                <a:latin typeface="Times New Roman"/>
                <a:cs typeface="Times New Roman"/>
              </a:rPr>
              <a:t>)</a:t>
            </a:r>
          </a:p>
          <a:p>
            <a:pPr algn="ctr" fontAlgn="base">
              <a:spcBef>
                <a:spcPct val="0"/>
              </a:spcBef>
              <a:spcAft>
                <a:spcPct val="0"/>
              </a:spcAft>
            </a:pPr>
            <a:endParaRPr lang="en-US"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bn-BD" sz="3200" dirty="0" smtClean="0">
                <a:solidFill>
                  <a:prstClr val="black"/>
                </a:solidFill>
                <a:latin typeface="NikoshBAN" pitchFamily="2" charset="0"/>
                <a:cs typeface="NikoshBAN" pitchFamily="2" charset="0"/>
              </a:rPr>
              <a:t>  </a:t>
            </a:r>
            <a:r>
              <a:rPr lang="bn-IN" sz="3200" dirty="0" smtClean="0">
                <a:solidFill>
                  <a:prstClr val="black"/>
                </a:solidFill>
                <a:latin typeface="NikoshBAN" pitchFamily="2" charset="0"/>
                <a:cs typeface="NikoshBAN" pitchFamily="2" charset="0"/>
              </a:rPr>
              <a:t>প্রদত্ত সরল সহসমীকরণের লেখচিত্র অঙ্কন</a:t>
            </a:r>
            <a:r>
              <a:rPr lang="bn-BD" sz="3200" dirty="0" smtClean="0">
                <a:solidFill>
                  <a:prstClr val="black"/>
                </a:solidFill>
                <a:latin typeface="NikoshBAN" pitchFamily="2" charset="0"/>
                <a:cs typeface="NikoshBAN" pitchFamily="2" charset="0"/>
              </a:rPr>
              <a:t> কর</a:t>
            </a:r>
            <a:r>
              <a:rPr lang="bn-IN" sz="3200" dirty="0" smtClean="0">
                <a:solidFill>
                  <a:prstClr val="black"/>
                </a:solidFill>
                <a:latin typeface="NikoshBAN" pitchFamily="2" charset="0"/>
                <a:cs typeface="NikoshBAN" pitchFamily="2" charset="0"/>
              </a:rPr>
              <a:t>।</a:t>
            </a:r>
          </a:p>
        </p:txBody>
      </p:sp>
    </p:spTree>
    <p:extLst>
      <p:ext uri="{BB962C8B-B14F-4D97-AF65-F5344CB8AC3E}">
        <p14:creationId xmlns="" xmlns:p14="http://schemas.microsoft.com/office/powerpoint/2010/main" val="187214736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7848600" cy="1569660"/>
          </a:xfrm>
          <a:prstGeom prst="rect">
            <a:avLst/>
          </a:prstGeom>
          <a:solidFill>
            <a:srgbClr val="F1FFD5"/>
          </a:solidFill>
          <a:ln>
            <a:solidFill>
              <a:schemeClr val="tx1"/>
            </a:solidFill>
          </a:ln>
        </p:spPr>
        <p:txBody>
          <a:bodyPr wrap="square">
            <a:spAutoFit/>
          </a:bodyPr>
          <a:lstStyle/>
          <a:p>
            <a:pPr lvl="0" algn="ctr">
              <a:defRPr/>
            </a:pPr>
            <a:r>
              <a:rPr lang="en-US" sz="3200" dirty="0" smtClean="0">
                <a:solidFill>
                  <a:prstClr val="black"/>
                </a:solidFill>
                <a:latin typeface="Times New Roman" pitchFamily="18" charset="0"/>
                <a:cs typeface="Times New Roman" pitchFamily="18" charset="0"/>
              </a:rPr>
              <a:t>4x </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3y </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18----------------</a:t>
            </a:r>
            <a:r>
              <a:rPr lang="bn-BD" sz="3200" dirty="0" smtClean="0">
                <a:solidFill>
                  <a:prstClr val="black"/>
                </a:solidFill>
                <a:latin typeface="Times New Roman"/>
                <a:cs typeface="Times New Roman" pitchFamily="18" charset="0"/>
              </a:rPr>
              <a:t>(</a:t>
            </a:r>
            <a:r>
              <a:rPr lang="en-US" sz="3200" dirty="0">
                <a:solidFill>
                  <a:prstClr val="black"/>
                </a:solidFill>
                <a:latin typeface="Times New Roman"/>
                <a:cs typeface="Times New Roman"/>
              </a:rPr>
              <a:t>i</a:t>
            </a:r>
            <a:r>
              <a:rPr lang="en-US" sz="3200" dirty="0" smtClean="0">
                <a:solidFill>
                  <a:prstClr val="black"/>
                </a:solidFill>
                <a:latin typeface="Times New Roman"/>
                <a:cs typeface="Times New Roman" pitchFamily="18" charset="0"/>
              </a:rPr>
              <a:t>)</a:t>
            </a:r>
          </a:p>
          <a:p>
            <a:pPr lvl="0" algn="ctr">
              <a:defRPr/>
            </a:pPr>
            <a:r>
              <a:rPr lang="en-US" sz="3200" dirty="0" smtClean="0">
                <a:solidFill>
                  <a:prstClr val="black"/>
                </a:solidFill>
                <a:latin typeface="Times New Roman"/>
                <a:cs typeface="Times New Roman" pitchFamily="18" charset="0"/>
              </a:rPr>
              <a:t>3x </a:t>
            </a:r>
            <a:r>
              <a:rPr lang="en-US" sz="3200" b="1" dirty="0" smtClean="0">
                <a:solidFill>
                  <a:prstClr val="black"/>
                </a:solidFill>
                <a:latin typeface="Times New Roman"/>
                <a:cs typeface="Times New Roman"/>
              </a:rPr>
              <a:t>–</a:t>
            </a:r>
            <a:r>
              <a:rPr lang="en-US" sz="3200" dirty="0" smtClean="0">
                <a:solidFill>
                  <a:prstClr val="black"/>
                </a:solidFill>
                <a:latin typeface="Times New Roman"/>
                <a:cs typeface="Times New Roman"/>
              </a:rPr>
              <a:t> 2y </a:t>
            </a:r>
            <a:r>
              <a:rPr lang="en-US" sz="3200" b="1" dirty="0" smtClean="0">
                <a:solidFill>
                  <a:prstClr val="black"/>
                </a:solidFill>
                <a:latin typeface="Times New Roman"/>
                <a:cs typeface="Times New Roman"/>
              </a:rPr>
              <a:t>=</a:t>
            </a:r>
            <a:r>
              <a:rPr lang="en-US" sz="3200" dirty="0" smtClean="0">
                <a:solidFill>
                  <a:prstClr val="black"/>
                </a:solidFill>
                <a:latin typeface="Times New Roman"/>
                <a:cs typeface="Times New Roman"/>
              </a:rPr>
              <a:t> 5------------------(i)</a:t>
            </a:r>
            <a:endParaRPr lang="bn-IN" sz="3200" dirty="0" smtClean="0">
              <a:solidFill>
                <a:prstClr val="black"/>
              </a:solidFill>
              <a:latin typeface="Times New Roman"/>
              <a:cs typeface="Times New Roman"/>
            </a:endParaRPr>
          </a:p>
          <a:p>
            <a:pPr lvl="0" algn="ctr">
              <a:defRPr/>
            </a:pPr>
            <a:r>
              <a:rPr lang="bn-IN" sz="3200" dirty="0" smtClean="0">
                <a:solidFill>
                  <a:prstClr val="black"/>
                </a:solidFill>
                <a:latin typeface="NikoshBAN" pitchFamily="2" charset="0"/>
                <a:cs typeface="NikoshBAN" pitchFamily="2" charset="0"/>
              </a:rPr>
              <a:t>লেখচিত্রের সাহায্যে সমাধান নির্ণয় কর।</a:t>
            </a:r>
            <a:endParaRPr lang="en-US" sz="3200" dirty="0">
              <a:solidFill>
                <a:prstClr val="black"/>
              </a:solidFill>
              <a:latin typeface="NikoshBAN" pitchFamily="2" charset="0"/>
              <a:cs typeface="NikoshBAN" pitchFamily="2" charset="0"/>
            </a:endParaRPr>
          </a:p>
        </p:txBody>
      </p:sp>
      <mc:AlternateContent xmlns:mc="http://schemas.openxmlformats.org/markup-compatibility/2006">
        <mc:Choice xmlns="" xmlns:a14="http://schemas.microsoft.com/office/drawing/2010/main" Requires="a14">
          <p:sp>
            <p:nvSpPr>
              <p:cNvPr id="16" name="TextBox 15"/>
              <p:cNvSpPr txBox="1"/>
              <p:nvPr/>
            </p:nvSpPr>
            <p:spPr>
              <a:xfrm>
                <a:off x="609600" y="2209800"/>
                <a:ext cx="3657600" cy="2379113"/>
              </a:xfrm>
              <a:prstGeom prst="rect">
                <a:avLst/>
              </a:prstGeom>
              <a:noFill/>
            </p:spPr>
            <p:txBody>
              <a:bodyPr wrap="square" rtlCol="0">
                <a:spAutoFit/>
              </a:bodyPr>
              <a:lstStyle/>
              <a:p>
                <a:pPr algn="ctr">
                  <a:defRPr/>
                </a:pPr>
                <a:r>
                  <a:rPr lang="bn-IN" sz="3200" dirty="0" smtClean="0">
                    <a:solidFill>
                      <a:prstClr val="black"/>
                    </a:solidFill>
                    <a:latin typeface="NikoshBAN" pitchFamily="2" charset="0"/>
                    <a:cs typeface="NikoshBAN" pitchFamily="2" charset="0"/>
                  </a:rPr>
                  <a:t>সমীকরণ(</a:t>
                </a:r>
                <a:r>
                  <a:rPr lang="en-US" sz="3200" dirty="0" smtClean="0">
                    <a:solidFill>
                      <a:prstClr val="black"/>
                    </a:solidFill>
                    <a:latin typeface="Times New Roman"/>
                    <a:cs typeface="Times New Roman"/>
                  </a:rPr>
                  <a:t>i</a:t>
                </a:r>
                <a:r>
                  <a:rPr lang="bn-IN" sz="3200" dirty="0" smtClean="0">
                    <a:solidFill>
                      <a:prstClr val="black"/>
                    </a:solidFill>
                    <a:latin typeface="Times New Roman"/>
                    <a:cs typeface="Times New Roman"/>
                  </a:rPr>
                  <a:t>)</a:t>
                </a:r>
                <a:r>
                  <a:rPr lang="bn-IN" sz="3200" dirty="0" smtClean="0">
                    <a:solidFill>
                      <a:prstClr val="black"/>
                    </a:solidFill>
                    <a:latin typeface="NikoshBAN" pitchFamily="2" charset="0"/>
                    <a:cs typeface="NikoshBAN" pitchFamily="2" charset="0"/>
                  </a:rPr>
                  <a:t>থেকে পাই,</a:t>
                </a:r>
                <a:endParaRPr lang="en-US" sz="3200" dirty="0" smtClean="0">
                  <a:solidFill>
                    <a:prstClr val="black"/>
                  </a:solidFill>
                  <a:latin typeface="NikoshBAN" pitchFamily="2" charset="0"/>
                  <a:cs typeface="NikoshBAN" pitchFamily="2" charset="0"/>
                </a:endParaRPr>
              </a:p>
              <a:p>
                <a:pPr algn="ctr">
                  <a:defRPr/>
                </a:pPr>
                <a:r>
                  <a:rPr lang="en-US" sz="3200" dirty="0" smtClean="0">
                    <a:solidFill>
                      <a:prstClr val="black"/>
                    </a:solidFill>
                    <a:latin typeface="Times New Roman" pitchFamily="18" charset="0"/>
                    <a:cs typeface="Times New Roman" pitchFamily="18" charset="0"/>
                  </a:rPr>
                  <a:t>4x + 3y = 18</a:t>
                </a:r>
              </a:p>
              <a:p>
                <a:pPr algn="ctr">
                  <a:defRPr/>
                </a:pPr>
                <a:r>
                  <a:rPr lang="en-US" sz="2800" dirty="0" smtClean="0">
                    <a:solidFill>
                      <a:prstClr val="black"/>
                    </a:solidFill>
                    <a:latin typeface="Times New Roman" pitchFamily="18" charset="0"/>
                    <a:cs typeface="Times New Roman" pitchFamily="18" charset="0"/>
                  </a:rPr>
                  <a:t>O</a:t>
                </a:r>
                <a:r>
                  <a:rPr lang="en-US" sz="3200" dirty="0" smtClean="0">
                    <a:solidFill>
                      <a:prstClr val="black"/>
                    </a:solidFill>
                    <a:latin typeface="Times New Roman" pitchFamily="18" charset="0"/>
                    <a:cs typeface="Times New Roman" pitchFamily="18" charset="0"/>
                  </a:rPr>
                  <a:t>r, 3y = 18 </a:t>
                </a:r>
                <a:r>
                  <a:rPr lang="en-US" sz="3200" dirty="0" smtClean="0">
                    <a:solidFill>
                      <a:prstClr val="black"/>
                    </a:solidFill>
                    <a:latin typeface="Times New Roman"/>
                    <a:cs typeface="Times New Roman"/>
                  </a:rPr>
                  <a:t>– 4x</a:t>
                </a:r>
              </a:p>
              <a:p>
                <a:pPr algn="ctr">
                  <a:defRPr/>
                </a:pPr>
                <a14:m>
                  <m:oMathPara xmlns:m="http://schemas.openxmlformats.org/officeDocument/2006/math">
                    <m:oMathParaPr>
                      <m:jc m:val="centerGroup"/>
                    </m:oMathParaPr>
                    <m:oMath xmlns:m="http://schemas.openxmlformats.org/officeDocument/2006/math">
                      <m:r>
                        <a:rPr lang="bn-BD" sz="2800" i="1" smtClean="0">
                          <a:solidFill>
                            <a:prstClr val="black"/>
                          </a:solidFill>
                          <a:latin typeface="Cambria Math"/>
                          <a:ea typeface="Cambria Math"/>
                          <a:cs typeface="Times New Roman" pitchFamily="18" charset="0"/>
                        </a:rPr>
                        <m:t>∴</m:t>
                      </m:r>
                      <m:r>
                        <m:rPr>
                          <m:sty m:val="p"/>
                        </m:rPr>
                        <a:rPr lang="en-US" sz="2800" b="0" i="0" smtClean="0">
                          <a:solidFill>
                            <a:prstClr val="black"/>
                          </a:solidFill>
                          <a:latin typeface="Cambria Math"/>
                          <a:ea typeface="Cambria Math"/>
                          <a:cs typeface="Times New Roman" pitchFamily="18" charset="0"/>
                        </a:rPr>
                        <m:t>y</m:t>
                      </m:r>
                      <m:r>
                        <a:rPr lang="en-US" sz="2800" b="0" i="0" smtClean="0">
                          <a:solidFill>
                            <a:prstClr val="black"/>
                          </a:solidFill>
                          <a:latin typeface="Cambria Math"/>
                          <a:ea typeface="Cambria Math"/>
                          <a:cs typeface="Times New Roman" pitchFamily="18" charset="0"/>
                        </a:rPr>
                        <m:t>= </m:t>
                      </m:r>
                      <m:f>
                        <m:fPr>
                          <m:ctrlPr>
                            <a:rPr lang="en-US" sz="2800" b="0" i="1" smtClean="0">
                              <a:solidFill>
                                <a:prstClr val="black"/>
                              </a:solidFill>
                              <a:latin typeface="Cambria Math" panose="02040503050406030204" pitchFamily="18" charset="0"/>
                              <a:ea typeface="Cambria Math"/>
                              <a:cs typeface="Times New Roman" pitchFamily="18" charset="0"/>
                            </a:rPr>
                          </m:ctrlPr>
                        </m:fPr>
                        <m:num>
                          <m:r>
                            <a:rPr lang="en-US" sz="2800" b="0" i="0" smtClean="0">
                              <a:solidFill>
                                <a:prstClr val="black"/>
                              </a:solidFill>
                              <a:latin typeface="Cambria Math"/>
                              <a:ea typeface="Cambria Math"/>
                              <a:cs typeface="Times New Roman" pitchFamily="18" charset="0"/>
                            </a:rPr>
                            <m:t>18</m:t>
                          </m:r>
                          <m:r>
                            <a:rPr lang="en-US" sz="2800" b="0" i="0" smtClean="0">
                              <a:solidFill>
                                <a:prstClr val="black"/>
                              </a:solidFill>
                              <a:latin typeface="Cambria Math"/>
                              <a:ea typeface="Cambria Math"/>
                              <a:cs typeface="Times New Roman" pitchFamily="18" charset="0"/>
                            </a:rPr>
                            <m:t>−</m:t>
                          </m:r>
                          <m:r>
                            <a:rPr lang="en-US" sz="2800" b="0" i="0" smtClean="0">
                              <a:solidFill>
                                <a:prstClr val="black"/>
                              </a:solidFill>
                              <a:latin typeface="Cambria Math"/>
                              <a:ea typeface="Cambria Math"/>
                              <a:cs typeface="Times New Roman" pitchFamily="18" charset="0"/>
                            </a:rPr>
                            <m:t>4</m:t>
                          </m:r>
                          <m:r>
                            <m:rPr>
                              <m:sty m:val="p"/>
                            </m:rPr>
                            <a:rPr lang="en-US" sz="2800" b="0" i="0" smtClean="0">
                              <a:solidFill>
                                <a:prstClr val="black"/>
                              </a:solidFill>
                              <a:latin typeface="Cambria Math"/>
                              <a:ea typeface="Cambria Math"/>
                              <a:cs typeface="Times New Roman" pitchFamily="18" charset="0"/>
                            </a:rPr>
                            <m:t>x</m:t>
                          </m:r>
                        </m:num>
                        <m:den>
                          <m:r>
                            <a:rPr lang="en-US" sz="2800" b="0" i="0" smtClean="0">
                              <a:solidFill>
                                <a:prstClr val="black"/>
                              </a:solidFill>
                              <a:latin typeface="Cambria Math"/>
                              <a:ea typeface="Cambria Math"/>
                              <a:cs typeface="Times New Roman" pitchFamily="18" charset="0"/>
                            </a:rPr>
                            <m:t>3</m:t>
                          </m:r>
                        </m:den>
                      </m:f>
                    </m:oMath>
                  </m:oMathPara>
                </a14:m>
                <a:endParaRPr lang="bn-IN" sz="2800" b="0" dirty="0" smtClean="0">
                  <a:solidFill>
                    <a:prstClr val="black"/>
                  </a:solidFill>
                  <a:latin typeface="Times New Roman" pitchFamily="18" charset="0"/>
                  <a:ea typeface="Cambria Math"/>
                  <a:cs typeface="Times New Roman"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609600" y="2209800"/>
                <a:ext cx="3657600" cy="2379113"/>
              </a:xfrm>
              <a:prstGeom prst="rect">
                <a:avLst/>
              </a:prstGeom>
              <a:blipFill rotWithShape="1">
                <a:blip r:embed="rId3"/>
                <a:stretch>
                  <a:fillRect t="-4615"/>
                </a:stretch>
              </a:blipFill>
            </p:spPr>
            <p:txBody>
              <a:bodyPr/>
              <a:lstStyle/>
              <a:p>
                <a:r>
                  <a:rPr lang="en-US">
                    <a:noFill/>
                  </a:rPr>
                  <a:t> </a:t>
                </a:r>
              </a:p>
            </p:txBody>
          </p:sp>
        </mc:Fallback>
      </mc:AlternateContent>
      <p:graphicFrame>
        <p:nvGraphicFramePr>
          <p:cNvPr id="19" name="Table 18"/>
          <p:cNvGraphicFramePr>
            <a:graphicFrameLocks noGrp="1"/>
          </p:cNvGraphicFramePr>
          <p:nvPr>
            <p:extLst>
              <p:ext uri="{D42A27DB-BD31-4B8C-83A1-F6EECF244321}">
                <p14:modId xmlns="" xmlns:p14="http://schemas.microsoft.com/office/powerpoint/2010/main" val="3319496818"/>
              </p:ext>
            </p:extLst>
          </p:nvPr>
        </p:nvGraphicFramePr>
        <p:xfrm>
          <a:off x="609601" y="5029200"/>
          <a:ext cx="3657600" cy="1143001"/>
        </p:xfrm>
        <a:graphic>
          <a:graphicData uri="http://schemas.openxmlformats.org/drawingml/2006/table">
            <a:tbl>
              <a:tblPr firstRow="1" bandRow="1">
                <a:effectLst/>
                <a:tableStyleId>{5C22544A-7EE6-4342-B048-85BDC9FD1C3A}</a:tableStyleId>
              </a:tblPr>
              <a:tblGrid>
                <a:gridCol w="731520"/>
                <a:gridCol w="731520"/>
                <a:gridCol w="731520"/>
                <a:gridCol w="731520"/>
                <a:gridCol w="731520"/>
              </a:tblGrid>
              <a:tr h="594535">
                <a:tc>
                  <a:txBody>
                    <a:bodyPr/>
                    <a:lstStyle/>
                    <a:p>
                      <a:pPr algn="ctr"/>
                      <a:r>
                        <a:rPr lang="en-US" sz="2400" b="0" dirty="0" smtClean="0">
                          <a:solidFill>
                            <a:schemeClr val="tx1"/>
                          </a:solidFill>
                        </a:rPr>
                        <a:t>x</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-6</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548466">
                <a:tc>
                  <a:txBody>
                    <a:bodyPr/>
                    <a:lstStyle/>
                    <a:p>
                      <a:pPr algn="ctr"/>
                      <a:r>
                        <a:rPr lang="en-US" sz="2800" dirty="0" smtClean="0">
                          <a:latin typeface="Times New Roman" pitchFamily="18" charset="0"/>
                          <a:cs typeface="Times New Roman" pitchFamily="18" charset="0"/>
                        </a:rPr>
                        <a:t>y</a:t>
                      </a:r>
                      <a:endParaRPr lang="en-US" sz="28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10</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2</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14</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-6</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cxnSp>
        <p:nvCxnSpPr>
          <p:cNvPr id="22" name="Straight Connector 21"/>
          <p:cNvCxnSpPr>
            <a:stCxn id="7" idx="2"/>
          </p:cNvCxnSpPr>
          <p:nvPr/>
        </p:nvCxnSpPr>
        <p:spPr>
          <a:xfrm>
            <a:off x="4533900" y="2179260"/>
            <a:ext cx="0" cy="406914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8" name="TextBox 27"/>
              <p:cNvSpPr txBox="1"/>
              <p:nvPr/>
            </p:nvSpPr>
            <p:spPr>
              <a:xfrm>
                <a:off x="4834467" y="2192887"/>
                <a:ext cx="3657600" cy="2379113"/>
              </a:xfrm>
              <a:prstGeom prst="rect">
                <a:avLst/>
              </a:prstGeom>
              <a:noFill/>
            </p:spPr>
            <p:txBody>
              <a:bodyPr wrap="square" rtlCol="0">
                <a:spAutoFit/>
              </a:bodyPr>
              <a:lstStyle/>
              <a:p>
                <a:pPr algn="ctr">
                  <a:defRPr/>
                </a:pPr>
                <a:r>
                  <a:rPr lang="bn-IN" sz="3200" dirty="0" smtClean="0">
                    <a:solidFill>
                      <a:prstClr val="black"/>
                    </a:solidFill>
                    <a:latin typeface="NikoshBAN" pitchFamily="2" charset="0"/>
                    <a:cs typeface="NikoshBAN" pitchFamily="2" charset="0"/>
                  </a:rPr>
                  <a:t>সমীকরণ(</a:t>
                </a:r>
                <a:r>
                  <a:rPr lang="en-US" sz="3200" dirty="0" smtClean="0">
                    <a:solidFill>
                      <a:prstClr val="black"/>
                    </a:solidFill>
                    <a:latin typeface="Times New Roman"/>
                    <a:cs typeface="Times New Roman"/>
                  </a:rPr>
                  <a:t>ii</a:t>
                </a:r>
                <a:r>
                  <a:rPr lang="bn-IN" sz="3200" dirty="0" smtClean="0">
                    <a:solidFill>
                      <a:prstClr val="black"/>
                    </a:solidFill>
                    <a:latin typeface="Times New Roman"/>
                    <a:cs typeface="Times New Roman"/>
                  </a:rPr>
                  <a:t>)</a:t>
                </a:r>
                <a:r>
                  <a:rPr lang="bn-IN" sz="3200" dirty="0" smtClean="0">
                    <a:solidFill>
                      <a:prstClr val="black"/>
                    </a:solidFill>
                    <a:latin typeface="NikoshBAN" pitchFamily="2" charset="0"/>
                    <a:cs typeface="NikoshBAN" pitchFamily="2" charset="0"/>
                  </a:rPr>
                  <a:t>থেকে পাই,</a:t>
                </a:r>
                <a:endParaRPr lang="en-US" sz="3200" dirty="0" smtClean="0">
                  <a:solidFill>
                    <a:prstClr val="black"/>
                  </a:solidFill>
                  <a:latin typeface="NikoshBAN" pitchFamily="2" charset="0"/>
                  <a:cs typeface="NikoshBAN" pitchFamily="2" charset="0"/>
                </a:endParaRPr>
              </a:p>
              <a:p>
                <a:pPr algn="ctr">
                  <a:defRPr/>
                </a:pPr>
                <a:r>
                  <a:rPr lang="en-US" sz="3200" dirty="0">
                    <a:solidFill>
                      <a:prstClr val="black"/>
                    </a:solidFill>
                    <a:latin typeface="Times New Roman" pitchFamily="18" charset="0"/>
                    <a:cs typeface="Times New Roman" pitchFamily="18" charset="0"/>
                  </a:rPr>
                  <a:t>3</a:t>
                </a:r>
                <a:r>
                  <a:rPr lang="en-US" sz="3200" dirty="0" smtClean="0">
                    <a:solidFill>
                      <a:prstClr val="black"/>
                    </a:solidFill>
                    <a:latin typeface="Times New Roman" pitchFamily="18" charset="0"/>
                    <a:cs typeface="Times New Roman" pitchFamily="18" charset="0"/>
                  </a:rPr>
                  <a:t>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a:r>
                <a:r>
                  <a:rPr lang="en-US" sz="3200" dirty="0">
                    <a:solidFill>
                      <a:prstClr val="black"/>
                    </a:solidFill>
                    <a:latin typeface="Times New Roman" pitchFamily="18" charset="0"/>
                    <a:cs typeface="Times New Roman" pitchFamily="18" charset="0"/>
                  </a:rPr>
                  <a:t>2</a:t>
                </a:r>
                <a:r>
                  <a:rPr lang="en-US" sz="3200" dirty="0" smtClean="0">
                    <a:solidFill>
                      <a:prstClr val="black"/>
                    </a:solidFill>
                    <a:latin typeface="Times New Roman" pitchFamily="18" charset="0"/>
                    <a:cs typeface="Times New Roman" pitchFamily="18" charset="0"/>
                  </a:rPr>
                  <a:t>y = </a:t>
                </a:r>
                <a:r>
                  <a:rPr lang="en-US" sz="3200" dirty="0">
                    <a:solidFill>
                      <a:prstClr val="black"/>
                    </a:solidFill>
                    <a:latin typeface="Times New Roman" pitchFamily="18" charset="0"/>
                    <a:cs typeface="Times New Roman" pitchFamily="18" charset="0"/>
                  </a:rPr>
                  <a:t>5</a:t>
                </a:r>
                <a:endParaRPr lang="en-US" sz="3200" dirty="0" smtClean="0">
                  <a:solidFill>
                    <a:prstClr val="black"/>
                  </a:solidFill>
                  <a:latin typeface="Times New Roman" pitchFamily="18" charset="0"/>
                  <a:cs typeface="Times New Roman" pitchFamily="18" charset="0"/>
                </a:endParaRPr>
              </a:p>
              <a:p>
                <a:pPr algn="ctr">
                  <a:defRPr/>
                </a:pPr>
                <a:r>
                  <a:rPr lang="en-US" sz="2800" dirty="0" smtClean="0">
                    <a:solidFill>
                      <a:prstClr val="black"/>
                    </a:solidFill>
                    <a:latin typeface="Times New Roman" pitchFamily="18" charset="0"/>
                    <a:cs typeface="Times New Roman" pitchFamily="18" charset="0"/>
                  </a:rPr>
                  <a:t>O</a:t>
                </a:r>
                <a:r>
                  <a:rPr lang="en-US" sz="3200" dirty="0" smtClean="0">
                    <a:solidFill>
                      <a:prstClr val="black"/>
                    </a:solidFill>
                    <a:latin typeface="Times New Roman" pitchFamily="18" charset="0"/>
                    <a:cs typeface="Times New Roman" pitchFamily="18" charset="0"/>
                  </a:rPr>
                  <a:t>r, 2y = 3x </a:t>
                </a:r>
                <a:r>
                  <a:rPr lang="en-US" sz="3200" dirty="0" smtClean="0">
                    <a:solidFill>
                      <a:prstClr val="black"/>
                    </a:solidFill>
                    <a:latin typeface="Times New Roman"/>
                    <a:cs typeface="Times New Roman"/>
                  </a:rPr>
                  <a:t>– 5</a:t>
                </a:r>
              </a:p>
              <a:p>
                <a:pPr algn="ctr">
                  <a:defRPr/>
                </a:pPr>
                <a14:m>
                  <m:oMathPara xmlns:m="http://schemas.openxmlformats.org/officeDocument/2006/math">
                    <m:oMathParaPr>
                      <m:jc m:val="centerGroup"/>
                    </m:oMathParaPr>
                    <m:oMath xmlns:m="http://schemas.openxmlformats.org/officeDocument/2006/math">
                      <m:r>
                        <a:rPr lang="bn-BD" sz="2800" i="1" smtClean="0">
                          <a:solidFill>
                            <a:prstClr val="black"/>
                          </a:solidFill>
                          <a:latin typeface="Cambria Math"/>
                          <a:ea typeface="Cambria Math"/>
                          <a:cs typeface="Times New Roman" pitchFamily="18" charset="0"/>
                        </a:rPr>
                        <m:t>∴</m:t>
                      </m:r>
                      <m:r>
                        <m:rPr>
                          <m:sty m:val="p"/>
                        </m:rPr>
                        <a:rPr lang="en-US" sz="2800" b="0" i="0" smtClean="0">
                          <a:solidFill>
                            <a:prstClr val="black"/>
                          </a:solidFill>
                          <a:latin typeface="Cambria Math"/>
                          <a:ea typeface="Cambria Math"/>
                          <a:cs typeface="Times New Roman" pitchFamily="18" charset="0"/>
                        </a:rPr>
                        <m:t>y</m:t>
                      </m:r>
                      <m:r>
                        <a:rPr lang="en-US" sz="2800" b="0" i="0" smtClean="0">
                          <a:solidFill>
                            <a:prstClr val="black"/>
                          </a:solidFill>
                          <a:latin typeface="Cambria Math"/>
                          <a:ea typeface="Cambria Math"/>
                          <a:cs typeface="Times New Roman" pitchFamily="18" charset="0"/>
                        </a:rPr>
                        <m:t>= </m:t>
                      </m:r>
                      <m:f>
                        <m:fPr>
                          <m:ctrlPr>
                            <a:rPr lang="en-US" sz="2800" b="0" i="1" smtClean="0">
                              <a:solidFill>
                                <a:prstClr val="black"/>
                              </a:solidFill>
                              <a:latin typeface="Cambria Math" panose="02040503050406030204" pitchFamily="18" charset="0"/>
                              <a:ea typeface="Cambria Math"/>
                              <a:cs typeface="Times New Roman" pitchFamily="18" charset="0"/>
                            </a:rPr>
                          </m:ctrlPr>
                        </m:fPr>
                        <m:num>
                          <m:r>
                            <a:rPr lang="en-US" sz="2800" b="0" i="0" smtClean="0">
                              <a:solidFill>
                                <a:prstClr val="black"/>
                              </a:solidFill>
                              <a:latin typeface="Cambria Math"/>
                              <a:ea typeface="Cambria Math"/>
                              <a:cs typeface="Times New Roman" pitchFamily="18" charset="0"/>
                            </a:rPr>
                            <m:t>3</m:t>
                          </m:r>
                          <m:r>
                            <m:rPr>
                              <m:sty m:val="p"/>
                            </m:rPr>
                            <a:rPr lang="en-US" sz="2800" b="0" i="0" smtClean="0">
                              <a:solidFill>
                                <a:prstClr val="black"/>
                              </a:solidFill>
                              <a:latin typeface="Cambria Math"/>
                              <a:ea typeface="Cambria Math"/>
                              <a:cs typeface="Times New Roman" pitchFamily="18" charset="0"/>
                            </a:rPr>
                            <m:t>x</m:t>
                          </m:r>
                          <m:r>
                            <a:rPr lang="en-US" sz="2800" b="0" i="0" smtClean="0">
                              <a:solidFill>
                                <a:prstClr val="black"/>
                              </a:solidFill>
                              <a:latin typeface="Cambria Math"/>
                              <a:ea typeface="Cambria Math"/>
                              <a:cs typeface="Times New Roman" pitchFamily="18" charset="0"/>
                            </a:rPr>
                            <m:t>−</m:t>
                          </m:r>
                          <m:r>
                            <a:rPr lang="en-US" sz="2800" b="0" i="0" smtClean="0">
                              <a:solidFill>
                                <a:prstClr val="black"/>
                              </a:solidFill>
                              <a:latin typeface="Cambria Math"/>
                              <a:ea typeface="Cambria Math"/>
                              <a:cs typeface="Times New Roman" pitchFamily="18" charset="0"/>
                            </a:rPr>
                            <m:t>5</m:t>
                          </m:r>
                        </m:num>
                        <m:den>
                          <m:r>
                            <a:rPr lang="en-US" sz="2800" b="0" i="0" smtClean="0">
                              <a:solidFill>
                                <a:prstClr val="black"/>
                              </a:solidFill>
                              <a:latin typeface="Cambria Math"/>
                              <a:ea typeface="Cambria Math"/>
                              <a:cs typeface="Times New Roman" pitchFamily="18" charset="0"/>
                            </a:rPr>
                            <m:t>2</m:t>
                          </m:r>
                        </m:den>
                      </m:f>
                    </m:oMath>
                  </m:oMathPara>
                </a14:m>
                <a:endParaRPr lang="bn-IN" sz="2800" b="0" dirty="0" smtClean="0">
                  <a:solidFill>
                    <a:prstClr val="black"/>
                  </a:solidFill>
                  <a:latin typeface="Times New Roman" pitchFamily="18" charset="0"/>
                  <a:ea typeface="Cambria Math"/>
                  <a:cs typeface="Times New Roman"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4834467" y="2192887"/>
                <a:ext cx="3657600" cy="2379113"/>
              </a:xfrm>
              <a:prstGeom prst="rect">
                <a:avLst/>
              </a:prstGeom>
              <a:blipFill rotWithShape="1">
                <a:blip r:embed="rId4"/>
                <a:stretch>
                  <a:fillRect t="-4615"/>
                </a:stretch>
              </a:blipFill>
            </p:spPr>
            <p:txBody>
              <a:bodyPr/>
              <a:lstStyle/>
              <a:p>
                <a:r>
                  <a:rPr lang="en-US">
                    <a:noFill/>
                  </a:rPr>
                  <a:t> </a:t>
                </a:r>
              </a:p>
            </p:txBody>
          </p:sp>
        </mc:Fallback>
      </mc:AlternateContent>
      <p:graphicFrame>
        <p:nvGraphicFramePr>
          <p:cNvPr id="29" name="Table 28"/>
          <p:cNvGraphicFramePr>
            <a:graphicFrameLocks noGrp="1"/>
          </p:cNvGraphicFramePr>
          <p:nvPr>
            <p:extLst>
              <p:ext uri="{D42A27DB-BD31-4B8C-83A1-F6EECF244321}">
                <p14:modId xmlns="" xmlns:p14="http://schemas.microsoft.com/office/powerpoint/2010/main" val="2337335854"/>
              </p:ext>
            </p:extLst>
          </p:nvPr>
        </p:nvGraphicFramePr>
        <p:xfrm>
          <a:off x="4755444" y="5029200"/>
          <a:ext cx="3657600" cy="1143001"/>
        </p:xfrm>
        <a:graphic>
          <a:graphicData uri="http://schemas.openxmlformats.org/drawingml/2006/table">
            <a:tbl>
              <a:tblPr firstRow="1" bandRow="1">
                <a:effectLst/>
                <a:tableStyleId>{5C22544A-7EE6-4342-B048-85BDC9FD1C3A}</a:tableStyleId>
              </a:tblPr>
              <a:tblGrid>
                <a:gridCol w="731520"/>
                <a:gridCol w="731520"/>
                <a:gridCol w="731520"/>
                <a:gridCol w="731520"/>
                <a:gridCol w="731520"/>
              </a:tblGrid>
              <a:tr h="594535">
                <a:tc>
                  <a:txBody>
                    <a:bodyPr/>
                    <a:lstStyle/>
                    <a:p>
                      <a:pPr algn="ctr"/>
                      <a:r>
                        <a:rPr lang="en-US" sz="2400" b="0" dirty="0" smtClean="0">
                          <a:solidFill>
                            <a:schemeClr val="tx1"/>
                          </a:solidFill>
                        </a:rPr>
                        <a:t>x</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548466">
                <a:tc>
                  <a:txBody>
                    <a:bodyPr/>
                    <a:lstStyle/>
                    <a:p>
                      <a:pPr algn="ctr"/>
                      <a:r>
                        <a:rPr lang="en-US" sz="2400" dirty="0" smtClean="0">
                          <a:latin typeface="Times New Roman" pitchFamily="18" charset="0"/>
                          <a:cs typeface="Times New Roman" pitchFamily="18" charset="0"/>
                        </a:rPr>
                        <a:t>y</a:t>
                      </a:r>
                      <a:endParaRPr lang="en-US" sz="24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-16</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2</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-7</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11</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spTree>
    <p:extLst>
      <p:ext uri="{BB962C8B-B14F-4D97-AF65-F5344CB8AC3E}">
        <p14:creationId xmlns="" xmlns:p14="http://schemas.microsoft.com/office/powerpoint/2010/main" val="230083436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1000"/>
                                        <p:tgtEl>
                                          <p:spTgt spid="7">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left)">
                                      <p:cBhvr>
                                        <p:cTn id="25" dur="1000"/>
                                        <p:tgtEl>
                                          <p:spTgt spid="16">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wipe(left)">
                                      <p:cBhvr>
                                        <p:cTn id="29" dur="1000"/>
                                        <p:tgtEl>
                                          <p:spTgt spid="16">
                                            <p:txEl>
                                              <p:pRg st="1" end="1"/>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left)">
                                      <p:cBhvr>
                                        <p:cTn id="33" dur="1000"/>
                                        <p:tgtEl>
                                          <p:spTgt spid="16">
                                            <p:txEl>
                                              <p:pRg st="2" end="2"/>
                                            </p:tx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wipe(left)">
                                      <p:cBhvr>
                                        <p:cTn id="37" dur="10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wipe(left)">
                                      <p:cBhvr>
                                        <p:cTn id="52" dur="1000"/>
                                        <p:tgtEl>
                                          <p:spTgt spid="28">
                                            <p:txEl>
                                              <p:pRg st="0" end="0"/>
                                            </p:tx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8">
                                            <p:txEl>
                                              <p:pRg st="1" end="1"/>
                                            </p:txEl>
                                          </p:spTgt>
                                        </p:tgtEl>
                                        <p:attrNameLst>
                                          <p:attrName>style.visibility</p:attrName>
                                        </p:attrNameLst>
                                      </p:cBhvr>
                                      <p:to>
                                        <p:strVal val="visible"/>
                                      </p:to>
                                    </p:set>
                                    <p:animEffect transition="in" filter="wipe(left)">
                                      <p:cBhvr>
                                        <p:cTn id="56" dur="1000"/>
                                        <p:tgtEl>
                                          <p:spTgt spid="28">
                                            <p:txEl>
                                              <p:pRg st="1" end="1"/>
                                            </p:txEl>
                                          </p:spTgt>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8">
                                            <p:txEl>
                                              <p:pRg st="2" end="2"/>
                                            </p:txEl>
                                          </p:spTgt>
                                        </p:tgtEl>
                                        <p:attrNameLst>
                                          <p:attrName>style.visibility</p:attrName>
                                        </p:attrNameLst>
                                      </p:cBhvr>
                                      <p:to>
                                        <p:strVal val="visible"/>
                                      </p:to>
                                    </p:set>
                                    <p:animEffect transition="in" filter="wipe(left)">
                                      <p:cBhvr>
                                        <p:cTn id="60" dur="1000"/>
                                        <p:tgtEl>
                                          <p:spTgt spid="28">
                                            <p:txEl>
                                              <p:pRg st="2" end="2"/>
                                            </p:txEl>
                                          </p:spTgt>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8">
                                            <p:txEl>
                                              <p:pRg st="3" end="3"/>
                                            </p:txEl>
                                          </p:spTgt>
                                        </p:tgtEl>
                                        <p:attrNameLst>
                                          <p:attrName>style.visibility</p:attrName>
                                        </p:attrNameLst>
                                      </p:cBhvr>
                                      <p:to>
                                        <p:strVal val="visible"/>
                                      </p:to>
                                    </p:set>
                                    <p:animEffect transition="in" filter="wipe(left)">
                                      <p:cBhvr>
                                        <p:cTn id="64" dur="1000"/>
                                        <p:tgtEl>
                                          <p:spTgt spid="2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6" grpId="0" build="p"/>
      <p:bldP spid="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2054"/>
          <p:cNvPicPr>
            <a:picLocks noChangeAspect="1"/>
          </p:cNvPicPr>
          <p:nvPr/>
        </p:nvPicPr>
        <p:blipFill rotWithShape="1">
          <a:blip r:embed="rId3">
            <a:extLst>
              <a:ext uri="{28A0092B-C50C-407E-A947-70E740481C1C}">
                <a14:useLocalDpi xmlns="" xmlns:a14="http://schemas.microsoft.com/office/drawing/2010/main" val="0"/>
              </a:ext>
            </a:extLst>
          </a:blip>
          <a:srcRect b="19773"/>
          <a:stretch/>
        </p:blipFill>
        <p:spPr>
          <a:xfrm>
            <a:off x="1110611" y="914401"/>
            <a:ext cx="6965246" cy="4953000"/>
          </a:xfrm>
          <a:prstGeom prst="rect">
            <a:avLst/>
          </a:prstGeom>
        </p:spPr>
      </p:pic>
      <p:cxnSp>
        <p:nvCxnSpPr>
          <p:cNvPr id="11" name="Straight Connector 10"/>
          <p:cNvCxnSpPr>
            <a:stCxn id="2055" idx="1"/>
            <a:endCxn id="2055" idx="3"/>
          </p:cNvCxnSpPr>
          <p:nvPr/>
        </p:nvCxnSpPr>
        <p:spPr>
          <a:xfrm>
            <a:off x="1110611" y="3390901"/>
            <a:ext cx="6965246" cy="0"/>
          </a:xfrm>
          <a:prstGeom prst="line">
            <a:avLst/>
          </a:prstGeom>
          <a:ln w="5715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055" idx="0"/>
            <a:endCxn id="2055" idx="2"/>
          </p:cNvCxnSpPr>
          <p:nvPr/>
        </p:nvCxnSpPr>
        <p:spPr>
          <a:xfrm>
            <a:off x="4593234" y="914401"/>
            <a:ext cx="0" cy="4953000"/>
          </a:xfrm>
          <a:prstGeom prst="line">
            <a:avLst/>
          </a:prstGeom>
          <a:ln w="5715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60" name="TextBox 2059"/>
          <p:cNvSpPr txBox="1"/>
          <p:nvPr/>
        </p:nvSpPr>
        <p:spPr>
          <a:xfrm>
            <a:off x="8153400" y="3134053"/>
            <a:ext cx="36420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x</a:t>
            </a:r>
            <a:endParaRPr lang="en-US" sz="2800" dirty="0">
              <a:latin typeface="Times New Roman" pitchFamily="18" charset="0"/>
              <a:cs typeface="Times New Roman" pitchFamily="18" charset="0"/>
            </a:endParaRPr>
          </a:p>
        </p:txBody>
      </p:sp>
      <p:sp>
        <p:nvSpPr>
          <p:cNvPr id="48" name="TextBox 47"/>
          <p:cNvSpPr txBox="1"/>
          <p:nvPr/>
        </p:nvSpPr>
        <p:spPr>
          <a:xfrm>
            <a:off x="4411133" y="391180"/>
            <a:ext cx="364202"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y</a:t>
            </a:r>
          </a:p>
        </p:txBody>
      </p:sp>
      <p:sp>
        <p:nvSpPr>
          <p:cNvPr id="52" name="TextBox 51"/>
          <p:cNvSpPr txBox="1"/>
          <p:nvPr/>
        </p:nvSpPr>
        <p:spPr>
          <a:xfrm>
            <a:off x="4419600" y="5715000"/>
            <a:ext cx="423514"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y</a:t>
            </a:r>
            <a:r>
              <a:rPr lang="en-US" sz="2800" baseline="30000" dirty="0" smtClean="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2063" name="TextBox 2062"/>
          <p:cNvSpPr txBox="1"/>
          <p:nvPr/>
        </p:nvSpPr>
        <p:spPr>
          <a:xfrm>
            <a:off x="2895600" y="1981200"/>
            <a:ext cx="1031051"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(-3,10)</a:t>
            </a:r>
            <a:endParaRPr lang="en-US" sz="2400" dirty="0">
              <a:latin typeface="Times New Roman" pitchFamily="18" charset="0"/>
              <a:cs typeface="Times New Roman" pitchFamily="18" charset="0"/>
            </a:endParaRPr>
          </a:p>
        </p:txBody>
      </p:sp>
      <p:sp>
        <p:nvSpPr>
          <p:cNvPr id="55" name="TextBox 54"/>
          <p:cNvSpPr txBox="1"/>
          <p:nvPr/>
        </p:nvSpPr>
        <p:spPr>
          <a:xfrm>
            <a:off x="5257800" y="2891135"/>
            <a:ext cx="774571"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(3,2)</a:t>
            </a:r>
            <a:endParaRPr lang="en-US" sz="2400" dirty="0">
              <a:latin typeface="Times New Roman" pitchFamily="18" charset="0"/>
              <a:cs typeface="Times New Roman" pitchFamily="18" charset="0"/>
            </a:endParaRPr>
          </a:p>
        </p:txBody>
      </p:sp>
      <p:sp>
        <p:nvSpPr>
          <p:cNvPr id="58" name="TextBox 57"/>
          <p:cNvSpPr txBox="1"/>
          <p:nvPr/>
        </p:nvSpPr>
        <p:spPr>
          <a:xfrm>
            <a:off x="1999074" y="1031783"/>
            <a:ext cx="1031051"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(-9,18)</a:t>
            </a:r>
            <a:endParaRPr lang="en-US" sz="2400" dirty="0">
              <a:latin typeface="Times New Roman" pitchFamily="18" charset="0"/>
              <a:cs typeface="Times New Roman" pitchFamily="18" charset="0"/>
            </a:endParaRPr>
          </a:p>
        </p:txBody>
      </p:sp>
      <p:sp>
        <p:nvSpPr>
          <p:cNvPr id="60" name="TextBox 59"/>
          <p:cNvSpPr txBox="1"/>
          <p:nvPr/>
        </p:nvSpPr>
        <p:spPr>
          <a:xfrm>
            <a:off x="6057037" y="3810000"/>
            <a:ext cx="877163"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a:t>
            </a:r>
            <a:r>
              <a:rPr lang="en-US" sz="2400" dirty="0">
                <a:latin typeface="Times New Roman" pitchFamily="18" charset="0"/>
                <a:cs typeface="Times New Roman" pitchFamily="18" charset="0"/>
              </a:rPr>
              <a:t>6</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2" name="TextBox 71"/>
          <p:cNvSpPr txBox="1"/>
          <p:nvPr/>
        </p:nvSpPr>
        <p:spPr>
          <a:xfrm>
            <a:off x="4207797" y="2981980"/>
            <a:ext cx="364203"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0</a:t>
            </a:r>
            <a:endParaRPr lang="en-US" sz="2800" b="1" dirty="0">
              <a:latin typeface="Times New Roman" pitchFamily="18" charset="0"/>
              <a:cs typeface="Times New Roman" pitchFamily="18" charset="0"/>
            </a:endParaRPr>
          </a:p>
        </p:txBody>
      </p:sp>
      <p:sp>
        <p:nvSpPr>
          <p:cNvPr id="73" name="TextBox 72"/>
          <p:cNvSpPr txBox="1"/>
          <p:nvPr/>
        </p:nvSpPr>
        <p:spPr>
          <a:xfrm>
            <a:off x="639336" y="3124200"/>
            <a:ext cx="503664"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X</a:t>
            </a:r>
            <a:r>
              <a:rPr lang="en-US" sz="2800" baseline="30000" dirty="0" smtClean="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24" name="TextBox 23"/>
          <p:cNvSpPr txBox="1"/>
          <p:nvPr/>
        </p:nvSpPr>
        <p:spPr>
          <a:xfrm>
            <a:off x="2024722" y="5000388"/>
            <a:ext cx="1133644"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(-9,-16)</a:t>
            </a:r>
            <a:endParaRPr lang="en-US" sz="2400" dirty="0">
              <a:latin typeface="Times New Roman" pitchFamily="18" charset="0"/>
              <a:cs typeface="Times New Roman" pitchFamily="18" charset="0"/>
            </a:endParaRPr>
          </a:p>
        </p:txBody>
      </p:sp>
      <p:sp>
        <p:nvSpPr>
          <p:cNvPr id="26" name="TextBox 25"/>
          <p:cNvSpPr txBox="1"/>
          <p:nvPr/>
        </p:nvSpPr>
        <p:spPr>
          <a:xfrm>
            <a:off x="2906445" y="4023077"/>
            <a:ext cx="979755"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(-3,-</a:t>
            </a:r>
            <a:r>
              <a:rPr lang="en-US" sz="2400" dirty="0">
                <a:latin typeface="Times New Roman" pitchFamily="18" charset="0"/>
                <a:cs typeface="Times New Roman" pitchFamily="18" charset="0"/>
              </a:rPr>
              <a:t>7</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7" name="TextBox 26"/>
          <p:cNvSpPr txBox="1"/>
          <p:nvPr/>
        </p:nvSpPr>
        <p:spPr>
          <a:xfrm>
            <a:off x="6083429" y="1900535"/>
            <a:ext cx="917046"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(9,11)</a:t>
            </a:r>
            <a:endParaRPr lang="en-US" sz="2400" dirty="0">
              <a:latin typeface="Times New Roman" pitchFamily="18" charset="0"/>
              <a:cs typeface="Times New Roman" pitchFamily="18" charset="0"/>
            </a:endParaRPr>
          </a:p>
        </p:txBody>
      </p:sp>
      <p:sp>
        <p:nvSpPr>
          <p:cNvPr id="2" name="Oval 1"/>
          <p:cNvSpPr/>
          <p:nvPr/>
        </p:nvSpPr>
        <p:spPr>
          <a:xfrm>
            <a:off x="3276600" y="5231221"/>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40502" y="4023077"/>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1946719"/>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080934" y="4144137"/>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3021421"/>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3030125" y="914401"/>
            <a:ext cx="3599275" cy="4876799"/>
          </a:xfrm>
          <a:prstGeom prst="line">
            <a:avLst/>
          </a:prstGeom>
          <a:ln w="571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077240" y="2057400"/>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39040" y="1066800"/>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208755" y="1000779"/>
            <a:ext cx="4030245" cy="4790421"/>
          </a:xfrm>
          <a:prstGeom prst="line">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5891692"/>
            <a:ext cx="3199057" cy="523220"/>
          </a:xfrm>
          <a:prstGeom prst="rect">
            <a:avLst/>
          </a:prstGeom>
          <a:solidFill>
            <a:srgbClr val="CCFFCC"/>
          </a:solidFill>
          <a:ln w="19050">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sym typeface="Symbol"/>
              </a:rPr>
              <a:t></a:t>
            </a:r>
            <a:r>
              <a:rPr lang="bn-IN" sz="2800" dirty="0" smtClean="0">
                <a:latin typeface="Times New Roman" pitchFamily="18" charset="0"/>
                <a:cs typeface="Times New Roman" pitchFamily="18" charset="0"/>
                <a:sym typeface="Symbol"/>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x,y</a:t>
            </a:r>
            <a:r>
              <a:rPr lang="en-US" sz="2800" dirty="0" smtClean="0">
                <a:latin typeface="Times New Roman" pitchFamily="18" charset="0"/>
                <a:cs typeface="Times New Roman" pitchFamily="18" charset="0"/>
              </a:rPr>
              <a:t>) = (3,2)</a:t>
            </a:r>
            <a:endParaRPr lang="en-US" sz="2800" dirty="0">
              <a:latin typeface="Times New Roman" pitchFamily="18" charset="0"/>
              <a:cs typeface="Times New Roman" pitchFamily="18" charset="0"/>
            </a:endParaRPr>
          </a:p>
        </p:txBody>
      </p:sp>
      <p:sp>
        <p:nvSpPr>
          <p:cNvPr id="15" name="Oval 14"/>
          <p:cNvSpPr/>
          <p:nvPr/>
        </p:nvSpPr>
        <p:spPr>
          <a:xfrm>
            <a:off x="4673300" y="1480810"/>
            <a:ext cx="702666" cy="652790"/>
          </a:xfrm>
          <a:prstGeom prst="ellipse">
            <a:avLst/>
          </a:prstGeom>
          <a:solidFill>
            <a:srgbClr val="F1FF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P</a:t>
            </a:r>
            <a:endParaRPr lang="en-US" sz="2800" dirty="0">
              <a:solidFill>
                <a:schemeClr val="tx1"/>
              </a:solidFill>
              <a:latin typeface="Times New Roman" pitchFamily="18" charset="0"/>
              <a:cs typeface="Times New Roman" pitchFamily="18" charset="0"/>
            </a:endParaRPr>
          </a:p>
        </p:txBody>
      </p:sp>
      <p:cxnSp>
        <p:nvCxnSpPr>
          <p:cNvPr id="17" name="Straight Arrow Connector 16"/>
          <p:cNvCxnSpPr>
            <a:stCxn id="39" idx="0"/>
          </p:cNvCxnSpPr>
          <p:nvPr/>
        </p:nvCxnSpPr>
        <p:spPr>
          <a:xfrm flipV="1">
            <a:off x="4971780" y="2089367"/>
            <a:ext cx="27453" cy="93205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10610" y="5891692"/>
            <a:ext cx="3279288" cy="523220"/>
          </a:xfrm>
          <a:prstGeom prst="rect">
            <a:avLst/>
          </a:prstGeom>
          <a:solidFill>
            <a:srgbClr val="CCFFCC"/>
          </a:solidFill>
          <a:ln w="19050">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a:t>
            </a:r>
            <a:r>
              <a:rPr lang="bn-IN" sz="2800" dirty="0" smtClean="0">
                <a:latin typeface="NikoshBAN" pitchFamily="2" charset="0"/>
                <a:cs typeface="NikoshBAN" pitchFamily="2" charset="0"/>
              </a:rPr>
              <a:t>ভুজ </a:t>
            </a:r>
            <a:r>
              <a:rPr lang="en-US" sz="2800" dirty="0" smtClean="0">
                <a:latin typeface="Times New Roman" pitchFamily="18" charset="0"/>
                <a:cs typeface="Times New Roman" pitchFamily="18" charset="0"/>
              </a:rPr>
              <a:t>3</a:t>
            </a:r>
            <a:r>
              <a:rPr lang="bn-IN" sz="2800" dirty="0" smtClean="0">
                <a:latin typeface="Times New Roman" pitchFamily="18" charset="0"/>
                <a:cs typeface="Times New Roman" pitchFamily="18" charset="0"/>
              </a:rPr>
              <a:t> </a:t>
            </a:r>
            <a:r>
              <a:rPr lang="bn-IN" sz="2800" dirty="0" smtClean="0">
                <a:latin typeface="NikoshBAN" pitchFamily="2" charset="0"/>
                <a:cs typeface="NikoshBAN" pitchFamily="2" charset="0"/>
              </a:rPr>
              <a:t>এবং কোটি </a:t>
            </a:r>
            <a:r>
              <a:rPr lang="en-US"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28936865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anim calcmode="lin" valueType="num">
                                      <p:cBhvr>
                                        <p:cTn id="8" dur="1000" fill="hold"/>
                                        <p:tgtEl>
                                          <p:spTgt spid="2055"/>
                                        </p:tgtEl>
                                        <p:attrNameLst>
                                          <p:attrName>ppt_x</p:attrName>
                                        </p:attrNameLst>
                                      </p:cBhvr>
                                      <p:tavLst>
                                        <p:tav tm="0">
                                          <p:val>
                                            <p:strVal val="#ppt_x"/>
                                          </p:val>
                                        </p:tav>
                                        <p:tav tm="100000">
                                          <p:val>
                                            <p:strVal val="#ppt_x"/>
                                          </p:val>
                                        </p:tav>
                                      </p:tavLst>
                                    </p:anim>
                                    <p:anim calcmode="lin" valueType="num">
                                      <p:cBhvr>
                                        <p:cTn id="9"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fade">
                                      <p:cBhvr>
                                        <p:cTn id="24" dur="1000"/>
                                        <p:tgtEl>
                                          <p:spTgt spid="2060"/>
                                        </p:tgtEl>
                                      </p:cBhvr>
                                    </p:animEffect>
                                    <p:anim calcmode="lin" valueType="num">
                                      <p:cBhvr>
                                        <p:cTn id="25" dur="1000" fill="hold"/>
                                        <p:tgtEl>
                                          <p:spTgt spid="2060"/>
                                        </p:tgtEl>
                                        <p:attrNameLst>
                                          <p:attrName>ppt_x</p:attrName>
                                        </p:attrNameLst>
                                      </p:cBhvr>
                                      <p:tavLst>
                                        <p:tav tm="0">
                                          <p:val>
                                            <p:strVal val="#ppt_x"/>
                                          </p:val>
                                        </p:tav>
                                        <p:tav tm="100000">
                                          <p:val>
                                            <p:strVal val="#ppt_x"/>
                                          </p:val>
                                        </p:tav>
                                      </p:tavLst>
                                    </p:anim>
                                    <p:anim calcmode="lin" valueType="num">
                                      <p:cBhvr>
                                        <p:cTn id="26" dur="1000" fill="hold"/>
                                        <p:tgtEl>
                                          <p:spTgt spid="20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2063"/>
                                        </p:tgtEl>
                                        <p:attrNameLst>
                                          <p:attrName>style.visibility</p:attrName>
                                        </p:attrNameLst>
                                      </p:cBhvr>
                                      <p:to>
                                        <p:strVal val="visible"/>
                                      </p:to>
                                    </p:set>
                                    <p:animEffect transition="in" filter="fade">
                                      <p:cBhvr>
                                        <p:cTn id="70" dur="1000"/>
                                        <p:tgtEl>
                                          <p:spTgt spid="2063"/>
                                        </p:tgtEl>
                                      </p:cBhvr>
                                    </p:animEffect>
                                    <p:anim calcmode="lin" valueType="num">
                                      <p:cBhvr>
                                        <p:cTn id="71" dur="1000" fill="hold"/>
                                        <p:tgtEl>
                                          <p:spTgt spid="2063"/>
                                        </p:tgtEl>
                                        <p:attrNameLst>
                                          <p:attrName>ppt_x</p:attrName>
                                        </p:attrNameLst>
                                      </p:cBhvr>
                                      <p:tavLst>
                                        <p:tav tm="0">
                                          <p:val>
                                            <p:strVal val="#ppt_x"/>
                                          </p:val>
                                        </p:tav>
                                        <p:tav tm="100000">
                                          <p:val>
                                            <p:strVal val="#ppt_x"/>
                                          </p:val>
                                        </p:tav>
                                      </p:tavLst>
                                    </p:anim>
                                    <p:anim calcmode="lin" valueType="num">
                                      <p:cBhvr>
                                        <p:cTn id="72"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2"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1000"/>
                                        <p:tgtEl>
                                          <p:spTgt spid="55"/>
                                        </p:tgtEl>
                                      </p:cBhvr>
                                    </p:animEffect>
                                    <p:anim calcmode="lin" valueType="num">
                                      <p:cBhvr>
                                        <p:cTn id="84" dur="1000" fill="hold"/>
                                        <p:tgtEl>
                                          <p:spTgt spid="55"/>
                                        </p:tgtEl>
                                        <p:attrNameLst>
                                          <p:attrName>ppt_x</p:attrName>
                                        </p:attrNameLst>
                                      </p:cBhvr>
                                      <p:tavLst>
                                        <p:tav tm="0">
                                          <p:val>
                                            <p:strVal val="#ppt_x"/>
                                          </p:val>
                                        </p:tav>
                                        <p:tav tm="100000">
                                          <p:val>
                                            <p:strVal val="#ppt_x"/>
                                          </p:val>
                                        </p:tav>
                                      </p:tavLst>
                                    </p:anim>
                                    <p:anim calcmode="lin" valueType="num">
                                      <p:cBhvr>
                                        <p:cTn id="8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42"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1000"/>
                                        <p:tgtEl>
                                          <p:spTgt spid="60"/>
                                        </p:tgtEl>
                                      </p:cBhvr>
                                    </p:animEffect>
                                    <p:anim calcmode="lin" valueType="num">
                                      <p:cBhvr>
                                        <p:cTn id="97" dur="1000" fill="hold"/>
                                        <p:tgtEl>
                                          <p:spTgt spid="60"/>
                                        </p:tgtEl>
                                        <p:attrNameLst>
                                          <p:attrName>ppt_x</p:attrName>
                                        </p:attrNameLst>
                                      </p:cBhvr>
                                      <p:tavLst>
                                        <p:tav tm="0">
                                          <p:val>
                                            <p:strVal val="#ppt_x"/>
                                          </p:val>
                                        </p:tav>
                                        <p:tav tm="100000">
                                          <p:val>
                                            <p:strVal val="#ppt_x"/>
                                          </p:val>
                                        </p:tav>
                                      </p:tavLst>
                                    </p:anim>
                                    <p:anim calcmode="lin" valueType="num">
                                      <p:cBhvr>
                                        <p:cTn id="9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10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42"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1000"/>
                                        <p:tgtEl>
                                          <p:spTgt spid="26"/>
                                        </p:tgtEl>
                                      </p:cBhvr>
                                    </p:animEffect>
                                    <p:anim calcmode="lin" valueType="num">
                                      <p:cBhvr>
                                        <p:cTn id="115" dur="1000" fill="hold"/>
                                        <p:tgtEl>
                                          <p:spTgt spid="26"/>
                                        </p:tgtEl>
                                        <p:attrNameLst>
                                          <p:attrName>ppt_x</p:attrName>
                                        </p:attrNameLst>
                                      </p:cBhvr>
                                      <p:tavLst>
                                        <p:tav tm="0">
                                          <p:val>
                                            <p:strVal val="#ppt_x"/>
                                          </p:val>
                                        </p:tav>
                                        <p:tav tm="100000">
                                          <p:val>
                                            <p:strVal val="#ppt_x"/>
                                          </p:val>
                                        </p:tav>
                                      </p:tavLst>
                                    </p:anim>
                                    <p:anim calcmode="lin" valueType="num">
                                      <p:cBhvr>
                                        <p:cTn id="1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fade">
                                      <p:cBhvr>
                                        <p:cTn id="121" dur="1000"/>
                                        <p:tgtEl>
                                          <p:spTgt spid="2"/>
                                        </p:tgtEl>
                                      </p:cBhvr>
                                    </p:animEffect>
                                    <p:anim calcmode="lin" valueType="num">
                                      <p:cBhvr>
                                        <p:cTn id="122" dur="1000" fill="hold"/>
                                        <p:tgtEl>
                                          <p:spTgt spid="2"/>
                                        </p:tgtEl>
                                        <p:attrNameLst>
                                          <p:attrName>ppt_x</p:attrName>
                                        </p:attrNameLst>
                                      </p:cBhvr>
                                      <p:tavLst>
                                        <p:tav tm="0">
                                          <p:val>
                                            <p:strVal val="#ppt_x"/>
                                          </p:val>
                                        </p:tav>
                                        <p:tav tm="100000">
                                          <p:val>
                                            <p:strVal val="#ppt_x"/>
                                          </p:val>
                                        </p:tav>
                                      </p:tavLst>
                                    </p:anim>
                                    <p:anim calcmode="lin" valueType="num">
                                      <p:cBhvr>
                                        <p:cTn id="123" dur="1000" fill="hold"/>
                                        <p:tgtEl>
                                          <p:spTgt spid="2"/>
                                        </p:tgtEl>
                                        <p:attrNameLst>
                                          <p:attrName>ppt_y</p:attrName>
                                        </p:attrNameLst>
                                      </p:cBhvr>
                                      <p:tavLst>
                                        <p:tav tm="0">
                                          <p:val>
                                            <p:strVal val="#ppt_y+.1"/>
                                          </p:val>
                                        </p:tav>
                                        <p:tav tm="100000">
                                          <p:val>
                                            <p:strVal val="#ppt_y"/>
                                          </p:val>
                                        </p:tav>
                                      </p:tavLst>
                                    </p:anim>
                                  </p:childTnLst>
                                </p:cTn>
                              </p:par>
                            </p:childTnLst>
                          </p:cTn>
                        </p:par>
                        <p:par>
                          <p:cTn id="124" fill="hold">
                            <p:stCondLst>
                              <p:cond delay="1000"/>
                            </p:stCondLst>
                            <p:childTnLst>
                              <p:par>
                                <p:cTn id="125" presetID="42" presetClass="entr" presetSubtype="0" fill="hold" grpId="0"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anim calcmode="lin" valueType="num">
                                      <p:cBhvr>
                                        <p:cTn id="135" dur="1000" fill="hold"/>
                                        <p:tgtEl>
                                          <p:spTgt spid="30"/>
                                        </p:tgtEl>
                                        <p:attrNameLst>
                                          <p:attrName>ppt_x</p:attrName>
                                        </p:attrNameLst>
                                      </p:cBhvr>
                                      <p:tavLst>
                                        <p:tav tm="0">
                                          <p:val>
                                            <p:strVal val="#ppt_x"/>
                                          </p:val>
                                        </p:tav>
                                        <p:tav tm="100000">
                                          <p:val>
                                            <p:strVal val="#ppt_x"/>
                                          </p:val>
                                        </p:tav>
                                      </p:tavLst>
                                    </p:anim>
                                    <p:anim calcmode="lin" valueType="num">
                                      <p:cBhvr>
                                        <p:cTn id="136" dur="1000" fill="hold"/>
                                        <p:tgtEl>
                                          <p:spTgt spid="30"/>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42"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1000"/>
                                        <p:tgtEl>
                                          <p:spTgt spid="27"/>
                                        </p:tgtEl>
                                      </p:cBhvr>
                                    </p:animEffect>
                                    <p:anim calcmode="lin" valueType="num">
                                      <p:cBhvr>
                                        <p:cTn id="141" dur="1000" fill="hold"/>
                                        <p:tgtEl>
                                          <p:spTgt spid="27"/>
                                        </p:tgtEl>
                                        <p:attrNameLst>
                                          <p:attrName>ppt_x</p:attrName>
                                        </p:attrNameLst>
                                      </p:cBhvr>
                                      <p:tavLst>
                                        <p:tav tm="0">
                                          <p:val>
                                            <p:strVal val="#ppt_x"/>
                                          </p:val>
                                        </p:tav>
                                        <p:tav tm="100000">
                                          <p:val>
                                            <p:strVal val="#ppt_x"/>
                                          </p:val>
                                        </p:tav>
                                      </p:tavLst>
                                    </p:anim>
                                    <p:anim calcmode="lin" valueType="num">
                                      <p:cBhvr>
                                        <p:cTn id="1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10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17"/>
                                        </p:tgtEl>
                                        <p:attrNameLst>
                                          <p:attrName>style.visibility</p:attrName>
                                        </p:attrNameLst>
                                      </p:cBhvr>
                                      <p:to>
                                        <p:strVal val="visible"/>
                                      </p:to>
                                    </p:set>
                                    <p:animEffect transition="in" filter="wipe(down)">
                                      <p:cBhvr>
                                        <p:cTn id="152" dur="1000"/>
                                        <p:tgtEl>
                                          <p:spTgt spid="17"/>
                                        </p:tgtEl>
                                      </p:cBhvr>
                                    </p:animEffect>
                                  </p:childTnLst>
                                </p:cTn>
                              </p:par>
                              <p:par>
                                <p:cTn id="153" presetID="47" presetClass="entr" presetSubtype="0" fill="hold" grpId="0" nodeType="with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fade">
                                      <p:cBhvr>
                                        <p:cTn id="155" dur="1000"/>
                                        <p:tgtEl>
                                          <p:spTgt spid="15"/>
                                        </p:tgtEl>
                                      </p:cBhvr>
                                    </p:animEffect>
                                    <p:anim calcmode="lin" valueType="num">
                                      <p:cBhvr>
                                        <p:cTn id="156" dur="1000" fill="hold"/>
                                        <p:tgtEl>
                                          <p:spTgt spid="15"/>
                                        </p:tgtEl>
                                        <p:attrNameLst>
                                          <p:attrName>ppt_x</p:attrName>
                                        </p:attrNameLst>
                                      </p:cBhvr>
                                      <p:tavLst>
                                        <p:tav tm="0">
                                          <p:val>
                                            <p:strVal val="#ppt_x"/>
                                          </p:val>
                                        </p:tav>
                                        <p:tav tm="100000">
                                          <p:val>
                                            <p:strVal val="#ppt_x"/>
                                          </p:val>
                                        </p:tav>
                                      </p:tavLst>
                                    </p:anim>
                                    <p:anim calcmode="lin" valueType="num">
                                      <p:cBhvr>
                                        <p:cTn id="1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left)">
                                      <p:cBhvr>
                                        <p:cTn id="162" dur="10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wipe(left)">
                                      <p:cBhvr>
                                        <p:cTn id="16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48" grpId="0"/>
      <p:bldP spid="52" grpId="0"/>
      <p:bldP spid="2063" grpId="0" animBg="1"/>
      <p:bldP spid="55" grpId="0" animBg="1"/>
      <p:bldP spid="58" grpId="0" animBg="1"/>
      <p:bldP spid="60" grpId="0" animBg="1"/>
      <p:bldP spid="72" grpId="0"/>
      <p:bldP spid="73" grpId="0"/>
      <p:bldP spid="24" grpId="0" animBg="1"/>
      <p:bldP spid="26" grpId="0" animBg="1"/>
      <p:bldP spid="27" grpId="0" animBg="1"/>
      <p:bldP spid="2" grpId="0" animBg="1"/>
      <p:bldP spid="29" grpId="0" animBg="1"/>
      <p:bldP spid="30" grpId="0" animBg="1"/>
      <p:bldP spid="31" grpId="0" animBg="1"/>
      <p:bldP spid="39" grpId="0" animBg="1"/>
      <p:bldP spid="40" grpId="0" animBg="1"/>
      <p:bldP spid="42" grpId="0" animBg="1"/>
      <p:bldP spid="14" grpId="0" animBg="1"/>
      <p:bldP spid="15"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533400"/>
            <a:ext cx="7772400" cy="769441"/>
          </a:xfrm>
          <a:prstGeom prst="rect">
            <a:avLst/>
          </a:prstGeom>
          <a:solidFill>
            <a:srgbClr val="F1FFD5"/>
          </a:solidFill>
          <a:ln w="19050">
            <a:solidFill>
              <a:schemeClr val="tx1"/>
            </a:solidFill>
          </a:ln>
        </p:spPr>
        <p:txBody>
          <a:bodyPr wrap="square" rtlCol="0">
            <a:spAutoFit/>
          </a:bodyPr>
          <a:lstStyle/>
          <a:p>
            <a:pPr algn="ctr"/>
            <a:r>
              <a:rPr lang="bn-IN" sz="4400" dirty="0" smtClean="0">
                <a:latin typeface="NikoshBAN" pitchFamily="2" charset="0"/>
                <a:cs typeface="NikoshBAN" pitchFamily="2" charset="0"/>
              </a:rPr>
              <a:t>জোড়ায়</a:t>
            </a:r>
            <a:r>
              <a:rPr lang="bn-BD" sz="4400" dirty="0" smtClean="0">
                <a:latin typeface="NikoshBAN" pitchFamily="2" charset="0"/>
                <a:cs typeface="NikoshBAN" pitchFamily="2" charset="0"/>
              </a:rPr>
              <a:t> কাজ</a:t>
            </a:r>
            <a:endParaRPr lang="en-US" sz="4400" dirty="0">
              <a:latin typeface="NikoshBAN" pitchFamily="2" charset="0"/>
              <a:cs typeface="NikoshBAN" pitchFamily="2" charset="0"/>
            </a:endParaRPr>
          </a:p>
        </p:txBody>
      </p:sp>
      <p:sp>
        <p:nvSpPr>
          <p:cNvPr id="3" name="TextBox 2"/>
          <p:cNvSpPr txBox="1"/>
          <p:nvPr/>
        </p:nvSpPr>
        <p:spPr>
          <a:xfrm>
            <a:off x="685801" y="2743200"/>
            <a:ext cx="7772400" cy="1569660"/>
          </a:xfrm>
          <a:prstGeom prst="rect">
            <a:avLst/>
          </a:prstGeom>
          <a:solidFill>
            <a:srgbClr val="E1FFFF"/>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5x </a:t>
            </a:r>
            <a:r>
              <a:rPr lang="en-US" sz="3200" dirty="0">
                <a:latin typeface="Times New Roman"/>
                <a:cs typeface="Times New Roman"/>
              </a:rPr>
              <a:t>+</a:t>
            </a:r>
            <a:r>
              <a:rPr lang="en-US" sz="3200" dirty="0" smtClean="0">
                <a:latin typeface="Times New Roman"/>
                <a:cs typeface="Times New Roman"/>
              </a:rPr>
              <a:t> 4y = 9</a:t>
            </a:r>
            <a:r>
              <a:rPr lang="bn-IN" sz="3200" dirty="0" smtClean="0">
                <a:latin typeface="Times New Roman"/>
                <a:cs typeface="Times New Roman"/>
              </a:rPr>
              <a:t>------------------(</a:t>
            </a:r>
            <a:r>
              <a:rPr lang="en-US" sz="3200" dirty="0" smtClean="0">
                <a:latin typeface="Times New Roman"/>
                <a:cs typeface="Times New Roman"/>
              </a:rPr>
              <a:t>i</a:t>
            </a:r>
            <a:r>
              <a:rPr lang="bn-IN" sz="3200" dirty="0" smtClean="0">
                <a:latin typeface="Times New Roman"/>
                <a:cs typeface="Times New Roman"/>
              </a:rPr>
              <a:t>)</a:t>
            </a:r>
            <a:r>
              <a:rPr lang="en-US" sz="3200" dirty="0" smtClean="0">
                <a:latin typeface="Times New Roman"/>
                <a:cs typeface="Times New Roman"/>
              </a:rPr>
              <a:t>  </a:t>
            </a:r>
            <a:endParaRPr lang="bn-IN" sz="3200" dirty="0" smtClean="0">
              <a:latin typeface="Times New Roman"/>
              <a:cs typeface="Times New Roman"/>
            </a:endParaRPr>
          </a:p>
          <a:p>
            <a:pPr algn="ctr"/>
            <a:r>
              <a:rPr lang="en-US" sz="3200" dirty="0" smtClean="0">
                <a:latin typeface="Times New Roman"/>
                <a:cs typeface="Times New Roman"/>
              </a:rPr>
              <a:t>2x − 3y = −1</a:t>
            </a:r>
            <a:r>
              <a:rPr lang="bn-IN" sz="3200" dirty="0" smtClean="0">
                <a:latin typeface="Times New Roman"/>
                <a:cs typeface="Times New Roman"/>
              </a:rPr>
              <a:t>----------------(</a:t>
            </a:r>
            <a:r>
              <a:rPr lang="en-US" sz="3200" dirty="0" smtClean="0">
                <a:latin typeface="Times New Roman"/>
                <a:cs typeface="Times New Roman"/>
              </a:rPr>
              <a:t>ii</a:t>
            </a:r>
            <a:r>
              <a:rPr lang="bn-IN" sz="3200" dirty="0" smtClean="0">
                <a:latin typeface="Times New Roman"/>
                <a:cs typeface="Times New Roman"/>
              </a:rPr>
              <a:t>)</a:t>
            </a:r>
            <a:endParaRPr lang="bn-IN"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  লেখ</a:t>
            </a:r>
            <a:r>
              <a:rPr lang="bn-IN" sz="3200" dirty="0" smtClean="0">
                <a:latin typeface="NikoshBAN" pitchFamily="2" charset="0"/>
                <a:cs typeface="NikoshBAN" pitchFamily="2" charset="0"/>
              </a:rPr>
              <a:t>চিত্রের</a:t>
            </a:r>
            <a:r>
              <a:rPr lang="bn-BD" sz="3200" dirty="0" smtClean="0">
                <a:latin typeface="NikoshBAN" pitchFamily="2" charset="0"/>
                <a:cs typeface="NikoshBAN" pitchFamily="2" charset="0"/>
              </a:rPr>
              <a:t> সাহায্যে</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প্রদত্ত সরল সহসমীকর</a:t>
            </a:r>
            <a:r>
              <a:rPr lang="en-US" sz="3200" dirty="0" err="1" smtClean="0">
                <a:latin typeface="NikoshBAN" pitchFamily="2" charset="0"/>
                <a:cs typeface="NikoshBAN" pitchFamily="2" charset="0"/>
              </a:rPr>
              <a:t>ণে</a:t>
            </a:r>
            <a:r>
              <a:rPr lang="bn-IN" sz="3200" dirty="0" smtClean="0">
                <a:latin typeface="NikoshBAN" pitchFamily="2" charset="0"/>
                <a:cs typeface="NikoshBAN" pitchFamily="2" charset="0"/>
              </a:rPr>
              <a:t>র</a:t>
            </a:r>
            <a:r>
              <a:rPr lang="bn-BD" sz="3200" dirty="0" smtClean="0">
                <a:latin typeface="NikoshBAN" pitchFamily="2" charset="0"/>
                <a:cs typeface="NikoshBAN" pitchFamily="2" charset="0"/>
              </a:rPr>
              <a:t> সমাধান কর</a:t>
            </a:r>
            <a:r>
              <a:rPr lang="bn-IN" sz="3200" dirty="0" smtClean="0">
                <a:latin typeface="NikoshBAN" pitchFamily="2" charset="0"/>
                <a:cs typeface="NikoshBAN" pitchFamily="2" charset="0"/>
              </a:rPr>
              <a:t>।</a:t>
            </a:r>
          </a:p>
        </p:txBody>
      </p:sp>
    </p:spTree>
    <p:extLst>
      <p:ext uri="{BB962C8B-B14F-4D97-AF65-F5344CB8AC3E}">
        <p14:creationId xmlns="" xmlns:p14="http://schemas.microsoft.com/office/powerpoint/2010/main" val="95722415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1475" t="2403" r="2890" b="3303"/>
          <a:stretch/>
        </p:blipFill>
        <p:spPr>
          <a:xfrm>
            <a:off x="435522" y="914400"/>
            <a:ext cx="5127078" cy="5105400"/>
          </a:xfrm>
          <a:prstGeom prst="rect">
            <a:avLst/>
          </a:prstGeom>
        </p:spPr>
      </p:pic>
      <p:sp>
        <p:nvSpPr>
          <p:cNvPr id="4" name="TextBox 3"/>
          <p:cNvSpPr txBox="1"/>
          <p:nvPr/>
        </p:nvSpPr>
        <p:spPr>
          <a:xfrm>
            <a:off x="435522" y="381000"/>
            <a:ext cx="8175078" cy="584775"/>
          </a:xfrm>
          <a:prstGeom prst="rect">
            <a:avLst/>
          </a:prstGeom>
          <a:solidFill>
            <a:srgbClr val="99FFCC"/>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মূল্যায়ন</a:t>
            </a:r>
            <a:endParaRPr lang="en-US" sz="3200" dirty="0">
              <a:latin typeface="NikoshBAN" pitchFamily="2" charset="0"/>
              <a:cs typeface="NikoshBAN" pitchFamily="2" charset="0"/>
            </a:endParaRPr>
          </a:p>
        </p:txBody>
      </p:sp>
      <p:sp>
        <p:nvSpPr>
          <p:cNvPr id="5" name="TextBox 4"/>
          <p:cNvSpPr txBox="1"/>
          <p:nvPr/>
        </p:nvSpPr>
        <p:spPr>
          <a:xfrm>
            <a:off x="228601" y="6015335"/>
            <a:ext cx="5257800" cy="461665"/>
          </a:xfrm>
          <a:prstGeom prst="rect">
            <a:avLst/>
          </a:prstGeom>
          <a:solidFill>
            <a:srgbClr val="FFCCFF"/>
          </a:solidFill>
          <a:ln w="19050">
            <a:solidFill>
              <a:schemeClr val="tx1"/>
            </a:solidFill>
          </a:ln>
        </p:spPr>
        <p:txBody>
          <a:bodyPr wrap="square" rtlCol="0">
            <a:spAutoFit/>
          </a:bodyPr>
          <a:lstStyle/>
          <a:p>
            <a:pPr algn="ctr"/>
            <a:r>
              <a:rPr lang="bn-IN" sz="2400" dirty="0" smtClean="0">
                <a:latin typeface="NikoshBAN" pitchFamily="2" charset="0"/>
                <a:cs typeface="NikoshBAN" pitchFamily="2" charset="0"/>
              </a:rPr>
              <a:t>প্রতি ক্ষুদ্রতম ঘরের বাহুর দৈর্ঘ্য = </a:t>
            </a:r>
            <a:r>
              <a:rPr lang="en-US" sz="2400" dirty="0" smtClean="0">
                <a:latin typeface="Times New Roman" pitchFamily="18" charset="0"/>
                <a:cs typeface="Times New Roman" pitchFamily="18" charset="0"/>
              </a:rPr>
              <a:t>1</a:t>
            </a:r>
            <a:r>
              <a:rPr lang="bn-IN"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ধরা হয়েছে।</a:t>
            </a:r>
            <a:endParaRPr lang="en-US" sz="2400" dirty="0">
              <a:latin typeface="NikoshBAN" pitchFamily="2" charset="0"/>
              <a:cs typeface="NikoshBAN" pitchFamily="2" charset="0"/>
            </a:endParaRPr>
          </a:p>
        </p:txBody>
      </p:sp>
      <p:cxnSp>
        <p:nvCxnSpPr>
          <p:cNvPr id="7" name="Straight Connector 6"/>
          <p:cNvCxnSpPr>
            <a:stCxn id="3" idx="1"/>
          </p:cNvCxnSpPr>
          <p:nvPr/>
        </p:nvCxnSpPr>
        <p:spPr>
          <a:xfrm>
            <a:off x="435522" y="3467100"/>
            <a:ext cx="5050878" cy="1411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92005" y="914400"/>
            <a:ext cx="7056" cy="505087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85800" y="996819"/>
            <a:ext cx="4720168" cy="349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64356" y="996819"/>
            <a:ext cx="3612444" cy="496845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69390" y="3200401"/>
            <a:ext cx="4936578" cy="27648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24534" y="1027837"/>
            <a:ext cx="2986066" cy="584775"/>
          </a:xfrm>
          <a:prstGeom prst="rect">
            <a:avLst/>
          </a:prstGeom>
          <a:solidFill>
            <a:srgbClr val="E1FFFF"/>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 y) = ?</a:t>
            </a:r>
            <a:endParaRPr lang="en-US" sz="3200" b="1" dirty="0">
              <a:latin typeface="Times New Roman" pitchFamily="18" charset="0"/>
              <a:cs typeface="Times New Roman" pitchFamily="18" charset="0"/>
            </a:endParaRPr>
          </a:p>
        </p:txBody>
      </p:sp>
      <p:sp>
        <p:nvSpPr>
          <p:cNvPr id="49" name="TextBox 48"/>
          <p:cNvSpPr txBox="1"/>
          <p:nvPr/>
        </p:nvSpPr>
        <p:spPr>
          <a:xfrm>
            <a:off x="5630178" y="2453921"/>
            <a:ext cx="2980422" cy="584775"/>
          </a:xfrm>
          <a:prstGeom prst="rect">
            <a:avLst/>
          </a:prstGeom>
          <a:solidFill>
            <a:srgbClr val="E1FFFF"/>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,y</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 ?</a:t>
            </a:r>
            <a:endParaRPr lang="en-US" sz="3200" b="1" dirty="0">
              <a:latin typeface="Times New Roman" pitchFamily="18" charset="0"/>
              <a:cs typeface="Times New Roman" pitchFamily="18" charset="0"/>
            </a:endParaRPr>
          </a:p>
        </p:txBody>
      </p:sp>
      <p:sp>
        <p:nvSpPr>
          <p:cNvPr id="50" name="TextBox 49"/>
          <p:cNvSpPr txBox="1"/>
          <p:nvPr/>
        </p:nvSpPr>
        <p:spPr>
          <a:xfrm>
            <a:off x="1977145" y="1339981"/>
            <a:ext cx="957313" cy="584775"/>
          </a:xfrm>
          <a:prstGeom prst="rect">
            <a:avLst/>
          </a:prstGeom>
          <a:solidFill>
            <a:schemeClr val="bg1"/>
          </a:solidFill>
        </p:spPr>
        <p:txBody>
          <a:bodyPr wrap="none" rtlCol="0">
            <a:spAutoFit/>
          </a:bodyPr>
          <a:lstStyle/>
          <a:p>
            <a:r>
              <a:rPr lang="bn-IN" sz="3200" b="1" dirty="0" smtClean="0">
                <a:latin typeface="Times New Roman" pitchFamily="18" charset="0"/>
              </a:rPr>
              <a:t>(</a:t>
            </a:r>
            <a:r>
              <a:rPr lang="en-US" sz="3200" b="1" dirty="0" err="1" smtClean="0">
                <a:latin typeface="Times New Roman" pitchFamily="18" charset="0"/>
                <a:cs typeface="Times New Roman" pitchFamily="18" charset="0"/>
              </a:rPr>
              <a:t>x,y</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1" name="TextBox 50"/>
          <p:cNvSpPr txBox="1"/>
          <p:nvPr/>
        </p:nvSpPr>
        <p:spPr>
          <a:xfrm>
            <a:off x="3075848" y="5380502"/>
            <a:ext cx="1191352" cy="523220"/>
          </a:xfrm>
          <a:prstGeom prst="rect">
            <a:avLst/>
          </a:prstGeom>
          <a:solidFill>
            <a:schemeClr val="bg1"/>
          </a:solidFill>
        </p:spPr>
        <p:txBody>
          <a:bodyPr wrap="none" rtlCol="0">
            <a:spAutoFit/>
          </a:bodyPr>
          <a:lstStyle/>
          <a:p>
            <a:r>
              <a:rPr lang="bn-IN" sz="2800" b="1" dirty="0" smtClean="0">
                <a:latin typeface="Times New Roman" pitchFamily="18" charset="0"/>
              </a:rPr>
              <a:t>(</a:t>
            </a:r>
            <a:r>
              <a:rPr lang="en-US" sz="2800" b="1" dirty="0" smtClean="0">
                <a:latin typeface="Times New Roman" pitchFamily="18" charset="0"/>
                <a:cs typeface="Times New Roman" pitchFamily="18" charset="0"/>
              </a:rPr>
              <a:t>x</a:t>
            </a:r>
            <a:r>
              <a:rPr lang="en-US" sz="2800" b="1" baseline="-25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,y</a:t>
            </a:r>
            <a:r>
              <a:rPr lang="en-US" sz="2800" b="1" baseline="-25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2" name="TextBox 51"/>
          <p:cNvSpPr txBox="1"/>
          <p:nvPr/>
        </p:nvSpPr>
        <p:spPr>
          <a:xfrm>
            <a:off x="1023745" y="2920425"/>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A</a:t>
            </a:r>
            <a:endParaRPr lang="en-US" sz="3200" b="1" dirty="0">
              <a:latin typeface="Times New Roman" pitchFamily="18" charset="0"/>
              <a:cs typeface="Times New Roman" pitchFamily="18" charset="0"/>
            </a:endParaRPr>
          </a:p>
        </p:txBody>
      </p:sp>
      <p:sp>
        <p:nvSpPr>
          <p:cNvPr id="53" name="TextBox 52"/>
          <p:cNvSpPr txBox="1"/>
          <p:nvPr/>
        </p:nvSpPr>
        <p:spPr>
          <a:xfrm>
            <a:off x="3962400" y="2920425"/>
            <a:ext cx="458780" cy="584775"/>
          </a:xfrm>
          <a:prstGeom prst="rect">
            <a:avLst/>
          </a:prstGeom>
          <a:noFill/>
        </p:spPr>
        <p:txBody>
          <a:bodyPr wrap="none" rtlCol="0">
            <a:spAutoFit/>
          </a:bodyPr>
          <a:lstStyle/>
          <a:p>
            <a:r>
              <a:rPr lang="en-US" sz="3200" b="1" dirty="0">
                <a:latin typeface="Times New Roman" pitchFamily="18" charset="0"/>
                <a:cs typeface="Times New Roman" pitchFamily="18" charset="0"/>
              </a:rPr>
              <a:t>B</a:t>
            </a:r>
          </a:p>
        </p:txBody>
      </p:sp>
      <p:sp>
        <p:nvSpPr>
          <p:cNvPr id="54" name="TextBox 53"/>
          <p:cNvSpPr txBox="1"/>
          <p:nvPr/>
        </p:nvSpPr>
        <p:spPr>
          <a:xfrm>
            <a:off x="5624534" y="1752600"/>
            <a:ext cx="2986066"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 y) = (</a:t>
            </a:r>
            <a:r>
              <a:rPr lang="en-US" sz="3200" b="1" dirty="0" smtClean="0">
                <a:latin typeface="Times New Roman"/>
                <a:cs typeface="Times New Roman"/>
              </a:rPr>
              <a:t>–</a:t>
            </a:r>
            <a:r>
              <a:rPr lang="en-US" sz="3200" b="1" dirty="0" smtClean="0">
                <a:latin typeface="Times New Roman" pitchFamily="18" charset="0"/>
                <a:cs typeface="Times New Roman" pitchFamily="18" charset="0"/>
              </a:rPr>
              <a:t>2, 3)</a:t>
            </a:r>
            <a:endParaRPr lang="en-US" sz="3200" b="1" dirty="0">
              <a:latin typeface="Times New Roman" pitchFamily="18" charset="0"/>
              <a:cs typeface="Times New Roman" pitchFamily="18" charset="0"/>
            </a:endParaRPr>
          </a:p>
        </p:txBody>
      </p:sp>
      <p:sp>
        <p:nvSpPr>
          <p:cNvPr id="55" name="TextBox 54"/>
          <p:cNvSpPr txBox="1"/>
          <p:nvPr/>
        </p:nvSpPr>
        <p:spPr>
          <a:xfrm>
            <a:off x="5616067" y="3147450"/>
            <a:ext cx="2994533"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,y</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 (3, </a:t>
            </a:r>
            <a:r>
              <a:rPr lang="en-US" sz="3200" b="1" dirty="0" smtClean="0">
                <a:latin typeface="Times New Roman"/>
                <a:cs typeface="Times New Roman"/>
              </a:rPr>
              <a:t>–4)</a:t>
            </a:r>
            <a:endParaRPr lang="en-US" sz="3200" b="1" dirty="0">
              <a:latin typeface="Times New Roman" pitchFamily="18" charset="0"/>
              <a:cs typeface="Times New Roman" pitchFamily="18" charset="0"/>
            </a:endParaRPr>
          </a:p>
        </p:txBody>
      </p:sp>
      <p:sp>
        <p:nvSpPr>
          <p:cNvPr id="56" name="TextBox 55"/>
          <p:cNvSpPr txBox="1"/>
          <p:nvPr/>
        </p:nvSpPr>
        <p:spPr>
          <a:xfrm>
            <a:off x="5616067" y="3834825"/>
            <a:ext cx="3073085" cy="584775"/>
          </a:xfrm>
          <a:prstGeom prst="rect">
            <a:avLst/>
          </a:prstGeom>
          <a:solidFill>
            <a:srgbClr val="E1FFFF"/>
          </a:solidFill>
          <a:ln>
            <a:solidFill>
              <a:schemeClr val="tx1"/>
            </a:solidFill>
          </a:ln>
        </p:spPr>
        <p:txBody>
          <a:bodyPr wrap="none" rtlCol="0">
            <a:spAutoFit/>
          </a:bodyPr>
          <a:lstStyle/>
          <a:p>
            <a:r>
              <a:rPr lang="en-US" sz="3200" b="1" dirty="0" smtClean="0">
                <a:latin typeface="Times New Roman" pitchFamily="18" charset="0"/>
                <a:cs typeface="Times New Roman" pitchFamily="18" charset="0"/>
              </a:rPr>
              <a:t>A </a:t>
            </a:r>
            <a:r>
              <a:rPr lang="bn-IN" sz="3200" dirty="0" smtClean="0">
                <a:latin typeface="NikoshBAN" pitchFamily="2" charset="0"/>
                <a:cs typeface="NikoshBAN" pitchFamily="2" charset="0"/>
              </a:rPr>
              <a:t>বি</a:t>
            </a:r>
            <a:r>
              <a:rPr lang="en-US" sz="3200" dirty="0" err="1" smtClean="0">
                <a:latin typeface="NikoshBAN" pitchFamily="2" charset="0"/>
                <a:cs typeface="NikoshBAN" pitchFamily="2" charset="0"/>
              </a:rPr>
              <a:t>ন্দু</a:t>
            </a:r>
            <a:r>
              <a:rPr lang="bn-IN" sz="3200" dirty="0" smtClean="0">
                <a:latin typeface="NikoshBAN" pitchFamily="2" charset="0"/>
                <a:cs typeface="NikoshBAN" pitchFamily="2" charset="0"/>
              </a:rPr>
              <a:t>র স্থানাঙ্ক কত?</a:t>
            </a:r>
            <a:endParaRPr lang="en-US" sz="3200" b="1" dirty="0">
              <a:latin typeface="Times New Roman" pitchFamily="18" charset="0"/>
              <a:cs typeface="Times New Roman" pitchFamily="18" charset="0"/>
            </a:endParaRPr>
          </a:p>
        </p:txBody>
      </p:sp>
      <p:sp>
        <p:nvSpPr>
          <p:cNvPr id="57" name="TextBox 56"/>
          <p:cNvSpPr txBox="1"/>
          <p:nvPr/>
        </p:nvSpPr>
        <p:spPr>
          <a:xfrm>
            <a:off x="5562600" y="4520625"/>
            <a:ext cx="3118537"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smtClean="0">
                <a:latin typeface="Times New Roman" pitchFamily="18" charset="0"/>
                <a:cs typeface="Times New Roman" pitchFamily="18" charset="0"/>
              </a:rPr>
              <a:t>A</a:t>
            </a:r>
            <a:r>
              <a:rPr lang="bn-IN"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smtClean="0">
                <a:latin typeface="Times New Roman"/>
                <a:cs typeface="Times New Roman"/>
              </a:rPr>
              <a:t>– 4, 0 )</a:t>
            </a:r>
            <a:endParaRPr lang="en-US" sz="3200" b="1" dirty="0">
              <a:latin typeface="Times New Roman" pitchFamily="18" charset="0"/>
              <a:cs typeface="Times New Roman" pitchFamily="18" charset="0"/>
            </a:endParaRPr>
          </a:p>
        </p:txBody>
      </p:sp>
      <p:sp>
        <p:nvSpPr>
          <p:cNvPr id="58" name="TextBox 57"/>
          <p:cNvSpPr txBox="1"/>
          <p:nvPr/>
        </p:nvSpPr>
        <p:spPr>
          <a:xfrm>
            <a:off x="5562600" y="5181726"/>
            <a:ext cx="3118537" cy="584775"/>
          </a:xfrm>
          <a:prstGeom prst="rect">
            <a:avLst/>
          </a:prstGeom>
          <a:solidFill>
            <a:srgbClr val="E1FFFF"/>
          </a:solidFill>
          <a:ln>
            <a:solidFill>
              <a:schemeClr val="tx1"/>
            </a:solidFill>
          </a:ln>
        </p:spPr>
        <p:txBody>
          <a:bodyPr wrap="square" rtlCol="0">
            <a:spAutoFit/>
          </a:bodyPr>
          <a:lstStyle/>
          <a:p>
            <a:r>
              <a:rPr lang="en-US" sz="3200" b="1" dirty="0">
                <a:latin typeface="Times New Roman" pitchFamily="18" charset="0"/>
                <a:cs typeface="Times New Roman" pitchFamily="18" charset="0"/>
              </a:rPr>
              <a:t>B</a:t>
            </a:r>
            <a:r>
              <a:rPr lang="en-US" sz="3200" b="1" dirty="0" smtClean="0">
                <a:latin typeface="Times New Roman" pitchFamily="18" charset="0"/>
                <a:cs typeface="Times New Roman" pitchFamily="18" charset="0"/>
              </a:rPr>
              <a:t> </a:t>
            </a:r>
            <a:r>
              <a:rPr lang="bn-IN" sz="3200" dirty="0">
                <a:latin typeface="NikoshBAN" pitchFamily="2" charset="0"/>
                <a:cs typeface="NikoshBAN" pitchFamily="2" charset="0"/>
              </a:rPr>
              <a:t>বি</a:t>
            </a:r>
            <a:r>
              <a:rPr lang="en-US" sz="3200" dirty="0" err="1">
                <a:latin typeface="NikoshBAN" pitchFamily="2" charset="0"/>
                <a:cs typeface="NikoshBAN" pitchFamily="2" charset="0"/>
              </a:rPr>
              <a:t>ন্দু</a:t>
            </a:r>
            <a:r>
              <a:rPr lang="bn-IN" sz="3200" dirty="0">
                <a:latin typeface="NikoshBAN" pitchFamily="2" charset="0"/>
                <a:cs typeface="NikoshBAN" pitchFamily="2" charset="0"/>
              </a:rPr>
              <a:t>র </a:t>
            </a:r>
            <a:r>
              <a:rPr lang="bn-IN" sz="3200" dirty="0" smtClean="0">
                <a:latin typeface="NikoshBAN" pitchFamily="2" charset="0"/>
                <a:cs typeface="NikoshBAN" pitchFamily="2" charset="0"/>
              </a:rPr>
              <a:t>স্থানাঙ্ক কত?</a:t>
            </a:r>
            <a:endParaRPr lang="en-US" sz="3200" b="1" dirty="0">
              <a:latin typeface="Times New Roman" pitchFamily="18" charset="0"/>
              <a:cs typeface="Times New Roman" pitchFamily="18" charset="0"/>
            </a:endParaRPr>
          </a:p>
        </p:txBody>
      </p:sp>
      <p:sp>
        <p:nvSpPr>
          <p:cNvPr id="59" name="TextBox 58"/>
          <p:cNvSpPr txBox="1"/>
          <p:nvPr/>
        </p:nvSpPr>
        <p:spPr>
          <a:xfrm>
            <a:off x="5544945" y="5867400"/>
            <a:ext cx="3136191"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a:latin typeface="Times New Roman" pitchFamily="18" charset="0"/>
                <a:cs typeface="Times New Roman" pitchFamily="18" charset="0"/>
              </a:rPr>
              <a:t>B</a:t>
            </a:r>
            <a:r>
              <a:rPr lang="bn-IN"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a:latin typeface="Times New Roman"/>
                <a:cs typeface="Times New Roman"/>
              </a:rPr>
              <a:t>2</a:t>
            </a:r>
            <a:r>
              <a:rPr lang="en-US" sz="3200" dirty="0" smtClean="0">
                <a:latin typeface="Times New Roman"/>
                <a:cs typeface="Times New Roman"/>
              </a:rPr>
              <a:t>, 0 )</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1044539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1000"/>
                                        <p:tgtEl>
                                          <p:spTgt spid="2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1000"/>
                                        <p:tgtEl>
                                          <p:spTgt spid="34"/>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1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1000" fill="hold"/>
                                        <p:tgtEl>
                                          <p:spTgt spid="5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10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left)">
                                      <p:cBhvr>
                                        <p:cTn id="73" dur="10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10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10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10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10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10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7" grpId="0" animBg="1"/>
      <p:bldP spid="49" grpId="0" animBg="1"/>
      <p:bldP spid="50" grpId="0" animBg="1"/>
      <p:bldP spid="51" grpId="0" animBg="1"/>
      <p:bldP spid="52" grpId="0"/>
      <p:bldP spid="53" grpId="0"/>
      <p:bldP spid="54" grpId="0" animBg="1"/>
      <p:bldP spid="55" grpId="0" animBg="1"/>
      <p:bldP spid="56" grpId="0" animBg="1"/>
      <p:bldP spid="57"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364159"/>
            <a:ext cx="7924801" cy="646331"/>
          </a:xfrm>
          <a:prstGeom prst="rect">
            <a:avLst/>
          </a:prstGeom>
          <a:solidFill>
            <a:srgbClr val="E2FEFB"/>
          </a:solidFill>
          <a:ln w="19050">
            <a:solidFill>
              <a:schemeClr val="tx1"/>
            </a:solidFill>
          </a:ln>
        </p:spPr>
        <p:txBody>
          <a:bodyPr wrap="square" rtlCol="0">
            <a:spAutoFit/>
          </a:bodyPr>
          <a:lstStyle/>
          <a:p>
            <a:pPr algn="ctr" fontAlgn="base">
              <a:spcBef>
                <a:spcPct val="0"/>
              </a:spcBef>
              <a:spcAft>
                <a:spcPct val="0"/>
              </a:spcAft>
            </a:pPr>
            <a:r>
              <a:rPr lang="bn-BD" sz="3600" dirty="0" smtClean="0">
                <a:solidFill>
                  <a:prstClr val="black"/>
                </a:solidFill>
                <a:latin typeface="NikoshBAN" pitchFamily="2" charset="0"/>
                <a:cs typeface="NikoshBAN" pitchFamily="2" charset="0"/>
              </a:rPr>
              <a:t>বাড়ির কাজ</a:t>
            </a:r>
            <a:endParaRPr lang="en-US" sz="3600" dirty="0">
              <a:solidFill>
                <a:prstClr val="black"/>
              </a:solidFill>
              <a:latin typeface="NikoshBAN" pitchFamily="2" charset="0"/>
              <a:cs typeface="NikoshBAN" pitchFamily="2" charset="0"/>
            </a:endParaRPr>
          </a:p>
        </p:txBody>
      </p:sp>
      <p:sp>
        <p:nvSpPr>
          <p:cNvPr id="5" name="TextBox 4"/>
          <p:cNvSpPr txBox="1"/>
          <p:nvPr/>
        </p:nvSpPr>
        <p:spPr>
          <a:xfrm>
            <a:off x="579965" y="2438400"/>
            <a:ext cx="7954435" cy="3046988"/>
          </a:xfrm>
          <a:prstGeom prst="rect">
            <a:avLst/>
          </a:prstGeom>
          <a:solidFill>
            <a:srgbClr val="F3FFF3"/>
          </a:solidFill>
          <a:ln w="19050">
            <a:solidFill>
              <a:schemeClr val="tx1"/>
            </a:solidFill>
          </a:ln>
        </p:spPr>
        <p:txBody>
          <a:bodyPr wrap="square" rtlCol="0">
            <a:spAutoFit/>
          </a:bodyPr>
          <a:lstStyle/>
          <a:p>
            <a:pPr algn="ctr" fontAlgn="base">
              <a:spcBef>
                <a:spcPct val="0"/>
              </a:spcBef>
              <a:spcAft>
                <a:spcPct val="0"/>
              </a:spcAft>
            </a:pPr>
            <a:endParaRPr lang="bn-IN"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4x + 3y =18</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a:t>
            </a:r>
            <a:r>
              <a:rPr lang="bn-IN" sz="3200" dirty="0" smtClean="0">
                <a:solidFill>
                  <a:prstClr val="black"/>
                </a:solidFill>
                <a:latin typeface="Times New Roman"/>
                <a:cs typeface="Times New Roman"/>
              </a:rPr>
              <a:t>)</a:t>
            </a: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 3x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2y = 5</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ii</a:t>
            </a:r>
            <a:r>
              <a:rPr lang="bn-IN" sz="3200" dirty="0" smtClean="0">
                <a:solidFill>
                  <a:prstClr val="black"/>
                </a:solidFill>
                <a:latin typeface="Times New Roman"/>
                <a:cs typeface="Times New Roman"/>
              </a:rPr>
              <a:t>)</a:t>
            </a:r>
          </a:p>
          <a:p>
            <a:pPr algn="ctr" fontAlgn="base">
              <a:spcBef>
                <a:spcPct val="0"/>
              </a:spcBef>
              <a:spcAft>
                <a:spcPct val="0"/>
              </a:spcAft>
            </a:pPr>
            <a:endParaRPr lang="en-US"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bn-BD" sz="3200" dirty="0" smtClean="0">
                <a:solidFill>
                  <a:prstClr val="black"/>
                </a:solidFill>
                <a:latin typeface="NikoshBAN" pitchFamily="2" charset="0"/>
                <a:cs typeface="NikoshBAN" pitchFamily="2" charset="0"/>
              </a:rPr>
              <a:t> লেখচিত্র</a:t>
            </a:r>
            <a:r>
              <a:rPr lang="bn-IN" sz="3200" dirty="0" smtClean="0">
                <a:solidFill>
                  <a:prstClr val="black"/>
                </a:solidFill>
                <a:latin typeface="NikoshBAN" pitchFamily="2" charset="0"/>
                <a:cs typeface="NikoshBAN" pitchFamily="2" charset="0"/>
              </a:rPr>
              <a:t>ের সাহায্যে উক্ত সরল সহসমীকরণদ্বয়ের </a:t>
            </a:r>
            <a:r>
              <a:rPr lang="bn-BD" sz="3200" dirty="0" smtClean="0">
                <a:solidFill>
                  <a:prstClr val="black"/>
                </a:solidFill>
                <a:latin typeface="NikoshBAN" pitchFamily="2" charset="0"/>
                <a:cs typeface="NikoshBAN" pitchFamily="2" charset="0"/>
              </a:rPr>
              <a:t>সমাধান</a:t>
            </a:r>
            <a:r>
              <a:rPr lang="bn-IN"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কর</a:t>
            </a:r>
            <a:r>
              <a:rPr lang="bn-IN" sz="3200" dirty="0" smtClean="0">
                <a:solidFill>
                  <a:prstClr val="black"/>
                </a:solidFill>
                <a:latin typeface="NikoshBAN" pitchFamily="2" charset="0"/>
                <a:cs typeface="NikoshBAN" pitchFamily="2" charset="0"/>
              </a:rPr>
              <a:t>।</a:t>
            </a:r>
          </a:p>
          <a:p>
            <a:pPr algn="ctr" fontAlgn="base">
              <a:spcBef>
                <a:spcPct val="0"/>
              </a:spcBef>
              <a:spcAft>
                <a:spcPct val="0"/>
              </a:spcAft>
            </a:pPr>
            <a:endParaRPr lang="en-US" sz="3200" dirty="0">
              <a:solidFill>
                <a:prstClr val="black"/>
              </a:solidFill>
              <a:latin typeface="NikoshBAN" pitchFamily="2" charset="0"/>
              <a:cs typeface="NikoshBAN" pitchFamily="2" charset="0"/>
            </a:endParaRPr>
          </a:p>
        </p:txBody>
      </p:sp>
    </p:spTree>
    <p:extLst>
      <p:ext uri="{BB962C8B-B14F-4D97-AF65-F5344CB8AC3E}">
        <p14:creationId xmlns="" xmlns:p14="http://schemas.microsoft.com/office/powerpoint/2010/main" val="146931586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85800"/>
            <a:ext cx="2762295" cy="1323439"/>
          </a:xfrm>
          <a:prstGeom prst="rect">
            <a:avLst/>
          </a:prstGeom>
          <a:noFill/>
        </p:spPr>
        <p:txBody>
          <a:bodyPr wrap="square" rtlCol="0">
            <a:spAutoFit/>
          </a:bodyPr>
          <a:lstStyle/>
          <a:p>
            <a:r>
              <a:rPr lang="bn-IN" sz="8000" dirty="0" smtClean="0">
                <a:latin typeface="NikoshBAN" pitchFamily="2" charset="0"/>
                <a:cs typeface="NikoshBAN" pitchFamily="2" charset="0"/>
              </a:rPr>
              <a:t>সকলকে</a:t>
            </a:r>
            <a:endParaRPr lang="en-US" sz="8000" dirty="0">
              <a:latin typeface="NikoshBAN" pitchFamily="2" charset="0"/>
              <a:cs typeface="NikoshBAN" pitchFamily="2" charset="0"/>
            </a:endParaRPr>
          </a:p>
        </p:txBody>
      </p:sp>
      <p:sp>
        <p:nvSpPr>
          <p:cNvPr id="6" name="TextBox 5"/>
          <p:cNvSpPr txBox="1"/>
          <p:nvPr/>
        </p:nvSpPr>
        <p:spPr>
          <a:xfrm>
            <a:off x="5791200" y="762000"/>
            <a:ext cx="2501006" cy="1323439"/>
          </a:xfrm>
          <a:prstGeom prst="rect">
            <a:avLst/>
          </a:prstGeom>
          <a:noFill/>
        </p:spPr>
        <p:txBody>
          <a:bodyPr wrap="none" rtlCol="0">
            <a:spAutoFit/>
          </a:bodyPr>
          <a:lstStyle/>
          <a:p>
            <a:r>
              <a:rPr lang="bn-IN" sz="8000" dirty="0" smtClean="0">
                <a:latin typeface="NikoshBAN" pitchFamily="2" charset="0"/>
                <a:cs typeface="NikoshBAN" pitchFamily="2" charset="0"/>
              </a:rPr>
              <a:t>ধন্যবাদ</a:t>
            </a:r>
            <a:endParaRPr lang="en-US" sz="8000" dirty="0">
              <a:latin typeface="NikoshBAN" pitchFamily="2" charset="0"/>
              <a:cs typeface="NikoshBAN" pitchFamily="2" charset="0"/>
            </a:endParaRPr>
          </a:p>
        </p:txBody>
      </p:sp>
      <p:pic>
        <p:nvPicPr>
          <p:cNvPr id="5" name="Picture 4" descr="R.jpg"/>
          <p:cNvPicPr>
            <a:picLocks noChangeAspect="1"/>
          </p:cNvPicPr>
          <p:nvPr/>
        </p:nvPicPr>
        <p:blipFill>
          <a:blip r:embed="rId3"/>
          <a:stretch>
            <a:fillRect/>
          </a:stretch>
        </p:blipFill>
        <p:spPr>
          <a:xfrm rot="18503331">
            <a:off x="2244692" y="2619748"/>
            <a:ext cx="4212866" cy="2126119"/>
          </a:xfrm>
          <a:prstGeom prst="rect">
            <a:avLst/>
          </a:prstGeom>
        </p:spPr>
      </p:pic>
    </p:spTree>
    <p:extLst>
      <p:ext uri="{BB962C8B-B14F-4D97-AF65-F5344CB8AC3E}">
        <p14:creationId xmlns="" xmlns:p14="http://schemas.microsoft.com/office/powerpoint/2010/main" val="350786514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p:val>
                                            <p:fltVal val="0.5"/>
                                          </p:val>
                                        </p:tav>
                                        <p:tav tm="100000">
                                          <p:val>
                                            <p:strVal val="#ppt_x"/>
                                          </p:val>
                                        </p:tav>
                                      </p:tavLst>
                                    </p:anim>
                                    <p:anim calcmode="lin" valueType="num">
                                      <p:cBhvr>
                                        <p:cTn id="10" dur="2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ppt_x</p:attrName>
                                        </p:attrNameLst>
                                      </p:cBhvr>
                                      <p:tavLst>
                                        <p:tav tm="0">
                                          <p:val>
                                            <p:fltVal val="0.5"/>
                                          </p:val>
                                        </p:tav>
                                        <p:tav tm="100000">
                                          <p:val>
                                            <p:strVal val="#ppt_x"/>
                                          </p:val>
                                        </p:tav>
                                      </p:tavLst>
                                    </p:anim>
                                    <p:anim calcmode="lin" valueType="num">
                                      <p:cBhvr>
                                        <p:cTn id="16" dur="2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3561" y="609600"/>
            <a:ext cx="8077202" cy="5562601"/>
          </a:xfrm>
          <a:prstGeom prst="rect">
            <a:avLst/>
          </a:prstGeom>
          <a:ln w="28575">
            <a:solidFill>
              <a:schemeClr val="tx1"/>
            </a:solidFill>
          </a:ln>
          <a:effectLst/>
        </p:spPr>
      </p:pic>
      <p:sp>
        <p:nvSpPr>
          <p:cNvPr id="3" name="TextBox 2"/>
          <p:cNvSpPr txBox="1"/>
          <p:nvPr/>
        </p:nvSpPr>
        <p:spPr>
          <a:xfrm>
            <a:off x="533400" y="533400"/>
            <a:ext cx="3575018" cy="1862048"/>
          </a:xfrm>
          <a:prstGeom prst="rect">
            <a:avLst/>
          </a:prstGeom>
          <a:noFill/>
        </p:spPr>
        <p:txBody>
          <a:bodyPr wrap="none" rtlCol="0">
            <a:spAutoFit/>
          </a:bodyPr>
          <a:lstStyle/>
          <a:p>
            <a:r>
              <a:rPr lang="bn-BD" sz="11500" dirty="0" smtClean="0">
                <a:solidFill>
                  <a:srgbClr val="FFFF00"/>
                </a:solidFill>
                <a:latin typeface="NikoshBAN" pitchFamily="2" charset="0"/>
                <a:cs typeface="NikoshBAN" pitchFamily="2" charset="0"/>
              </a:rPr>
              <a:t>স্বাগতম</a:t>
            </a:r>
            <a:endParaRPr lang="en-US" sz="11500" dirty="0">
              <a:solidFill>
                <a:srgbClr val="FFFF00"/>
              </a:solidFill>
              <a:latin typeface="NikoshBAN" pitchFamily="2" charset="0"/>
              <a:cs typeface="NikoshBAN" pitchFamily="2" charset="0"/>
            </a:endParaRPr>
          </a:p>
        </p:txBody>
      </p:sp>
    </p:spTree>
    <p:extLst>
      <p:ext uri="{BB962C8B-B14F-4D97-AF65-F5344CB8AC3E}">
        <p14:creationId xmlns="" xmlns:p14="http://schemas.microsoft.com/office/powerpoint/2010/main" val="347156692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p:val>
                                            <p:fltVal val="0.5"/>
                                          </p:val>
                                        </p:tav>
                                        <p:tav tm="100000">
                                          <p:val>
                                            <p:strVal val="#ppt_x"/>
                                          </p:val>
                                        </p:tav>
                                      </p:tavLst>
                                    </p:anim>
                                    <p:anim calcmode="lin" valueType="num">
                                      <p:cBhvr>
                                        <p:cTn id="17"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 uri="{28A0092B-C50C-407E-A947-70E740481C1C}">
                <a14:useLocalDpi xmlns="" xmlns:a14="http://schemas.microsoft.com/office/drawing/2010/main" val="0"/>
              </a:ext>
            </a:extLst>
          </a:blip>
          <a:srcRect t="41747"/>
          <a:stretch/>
        </p:blipFill>
        <p:spPr>
          <a:xfrm>
            <a:off x="838200" y="609600"/>
            <a:ext cx="7086601" cy="4921250"/>
          </a:xfrm>
          <a:prstGeom prst="rect">
            <a:avLst/>
          </a:prstGeom>
          <a:ln w="19050">
            <a:solidFill>
              <a:schemeClr val="tx1"/>
            </a:solidFill>
          </a:ln>
        </p:spPr>
      </p:pic>
    </p:spTree>
    <p:extLst>
      <p:ext uri="{BB962C8B-B14F-4D97-AF65-F5344CB8AC3E}">
        <p14:creationId xmlns="" xmlns:p14="http://schemas.microsoft.com/office/powerpoint/2010/main" val="220738108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0868" y="762000"/>
            <a:ext cx="7891632" cy="5257800"/>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9600" y="676701"/>
            <a:ext cx="8001000" cy="5334000"/>
          </a:xfrm>
          <a:prstGeom prst="rect">
            <a:avLst/>
          </a:prstGeom>
        </p:spPr>
      </p:pic>
      <p:sp>
        <p:nvSpPr>
          <p:cNvPr id="12" name="Rectangle 11"/>
          <p:cNvSpPr/>
          <p:nvPr/>
        </p:nvSpPr>
        <p:spPr>
          <a:xfrm>
            <a:off x="609600" y="676701"/>
            <a:ext cx="8001000" cy="534309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19600" y="667602"/>
            <a:ext cx="79688" cy="5343099"/>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3267501"/>
            <a:ext cx="80010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3339151"/>
            <a:ext cx="1130438" cy="584775"/>
          </a:xfrm>
          <a:prstGeom prst="rect">
            <a:avLst/>
          </a:prstGeom>
          <a:noFill/>
        </p:spPr>
        <p:txBody>
          <a:bodyPr wrap="none" rtlCol="0">
            <a:spAutoFit/>
          </a:bodyPr>
          <a:lstStyle/>
          <a:p>
            <a:r>
              <a:rPr lang="bn-IN" sz="3200" dirty="0" smtClean="0">
                <a:latin typeface="NikoshBAN" pitchFamily="2" charset="0"/>
                <a:cs typeface="NikoshBAN" pitchFamily="2" charset="0"/>
              </a:rPr>
              <a:t>মূলবিন্দু</a:t>
            </a:r>
            <a:endParaRPr lang="en-US" sz="3200" dirty="0">
              <a:latin typeface="NikoshBAN" pitchFamily="2" charset="0"/>
              <a:cs typeface="NikoshBAN" pitchFamily="2" charset="0"/>
            </a:endParaRPr>
          </a:p>
        </p:txBody>
      </p:sp>
      <p:sp>
        <p:nvSpPr>
          <p:cNvPr id="14" name="TextBox 13"/>
          <p:cNvSpPr txBox="1"/>
          <p:nvPr/>
        </p:nvSpPr>
        <p:spPr>
          <a:xfrm>
            <a:off x="3276600" y="1219200"/>
            <a:ext cx="101822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y </a:t>
            </a:r>
            <a:r>
              <a:rPr lang="bn-IN" sz="3200" dirty="0" smtClean="0">
                <a:latin typeface="NikoshBAN" pitchFamily="2" charset="0"/>
                <a:cs typeface="NikoshBAN" pitchFamily="2" charset="0"/>
              </a:rPr>
              <a:t>অক্ষ</a:t>
            </a:r>
            <a:endParaRPr lang="en-US" sz="3200" dirty="0">
              <a:latin typeface="NikoshBAN" pitchFamily="2" charset="0"/>
              <a:cs typeface="NikoshBAN" pitchFamily="2" charset="0"/>
            </a:endParaRPr>
          </a:p>
        </p:txBody>
      </p:sp>
      <p:sp>
        <p:nvSpPr>
          <p:cNvPr id="16" name="TextBox 15"/>
          <p:cNvSpPr txBox="1"/>
          <p:nvPr/>
        </p:nvSpPr>
        <p:spPr>
          <a:xfrm>
            <a:off x="6858000" y="2590800"/>
            <a:ext cx="101822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x </a:t>
            </a:r>
            <a:r>
              <a:rPr lang="bn-IN" sz="3200" dirty="0" smtClean="0">
                <a:latin typeface="NikoshBAN" pitchFamily="2" charset="0"/>
                <a:cs typeface="NikoshBAN" pitchFamily="2" charset="0"/>
              </a:rPr>
              <a:t>অক্ষ</a:t>
            </a:r>
            <a:endParaRPr lang="en-US" sz="3200" dirty="0">
              <a:latin typeface="NikoshBAN" pitchFamily="2" charset="0"/>
              <a:cs typeface="NikoshBAN" pitchFamily="2" charset="0"/>
            </a:endParaRPr>
          </a:p>
        </p:txBody>
      </p:sp>
      <p:sp>
        <p:nvSpPr>
          <p:cNvPr id="4" name="Oval 3"/>
          <p:cNvSpPr/>
          <p:nvPr/>
        </p:nvSpPr>
        <p:spPr>
          <a:xfrm>
            <a:off x="4393985" y="3157376"/>
            <a:ext cx="152400" cy="1908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2221765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mph" presetSubtype="0" repeatCount="indefinite" fill="hold" grpId="0" nodeType="clickEffect">
                                  <p:stCondLst>
                                    <p:cond delay="0"/>
                                  </p:stCondLst>
                                  <p:endCondLst>
                                    <p:cond evt="onNext" delay="0">
                                      <p:tgtEl>
                                        <p:sldTgt/>
                                      </p:tgtEl>
                                    </p:cond>
                                  </p:endCondLst>
                                  <p:childTnLst>
                                    <p:anim calcmode="discrete" valueType="str">
                                      <p:cBhvr>
                                        <p:cTn id="4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4" grpId="0"/>
      <p:bldP spid="16"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11511" y="3945467"/>
            <a:ext cx="3705775" cy="2438400"/>
          </a:xfrm>
          <a:prstGeom prst="rect">
            <a:avLst/>
          </a:prstGeom>
          <a:ln w="19050">
            <a:solidFill>
              <a:schemeClr val="tx1"/>
            </a:solidFill>
          </a:ln>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11512" y="1107194"/>
            <a:ext cx="3705776" cy="2741260"/>
          </a:xfrm>
          <a:prstGeom prst="rect">
            <a:avLst/>
          </a:prstGeom>
          <a:ln w="12700">
            <a:solidFill>
              <a:schemeClr val="tx1"/>
            </a:solidFill>
          </a:ln>
        </p:spPr>
      </p:pic>
      <p:pic>
        <p:nvPicPr>
          <p:cNvPr id="4" name="Picture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14400" y="3962399"/>
            <a:ext cx="3352800" cy="2421467"/>
          </a:xfrm>
          <a:prstGeom prst="rect">
            <a:avLst/>
          </a:prstGeom>
          <a:ln w="19050">
            <a:solidFill>
              <a:schemeClr val="tx1"/>
            </a:solidFill>
          </a:ln>
        </p:spPr>
      </p:pic>
      <p:pic>
        <p:nvPicPr>
          <p:cNvPr id="5" name="Picture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914400" y="1114778"/>
            <a:ext cx="3352800" cy="2733676"/>
          </a:xfrm>
          <a:prstGeom prst="rect">
            <a:avLst/>
          </a:prstGeom>
          <a:ln w="12700">
            <a:solidFill>
              <a:schemeClr val="tx1"/>
            </a:solidFill>
          </a:ln>
        </p:spPr>
      </p:pic>
      <p:sp>
        <p:nvSpPr>
          <p:cNvPr id="6" name="TextBox 5"/>
          <p:cNvSpPr txBox="1"/>
          <p:nvPr/>
        </p:nvSpPr>
        <p:spPr>
          <a:xfrm>
            <a:off x="917222" y="457200"/>
            <a:ext cx="7400064" cy="523220"/>
          </a:xfrm>
          <a:prstGeom prst="rect">
            <a:avLst/>
          </a:prstGeom>
          <a:solidFill>
            <a:srgbClr val="99FFCC"/>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 লেখচিত্রের সাহায্যে সরল সহসমীকরণের সমাধান</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23340697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199" y="1447800"/>
            <a:ext cx="7483139" cy="3785652"/>
          </a:xfrm>
          <a:prstGeom prst="rect">
            <a:avLst/>
          </a:prstGeom>
          <a:solidFill>
            <a:srgbClr val="E1FFFF"/>
          </a:solidFill>
          <a:ln w="19050">
            <a:solidFill>
              <a:schemeClr val="tx1"/>
            </a:solidFill>
          </a:ln>
        </p:spPr>
        <p:txBody>
          <a:bodyPr wrap="none" rtlCol="0">
            <a:spAutoFit/>
          </a:bodyPr>
          <a:lstStyle/>
          <a:p>
            <a:pPr algn="ctr"/>
            <a:r>
              <a:rPr lang="bn-IN" sz="3600" dirty="0" smtClean="0">
                <a:latin typeface="NikoshBAN" pitchFamily="2" charset="0"/>
                <a:cs typeface="NikoshBAN" pitchFamily="2" charset="0"/>
              </a:rPr>
              <a:t>শিখনফল</a:t>
            </a:r>
          </a:p>
          <a:p>
            <a:pPr algn="ctr"/>
            <a:endParaRPr lang="bn-IN" sz="3600" dirty="0" smtClean="0">
              <a:latin typeface="NikoshBAN" pitchFamily="2" charset="0"/>
              <a:cs typeface="NikoshBAN" pitchFamily="2" charset="0"/>
            </a:endParaRPr>
          </a:p>
          <a:p>
            <a:r>
              <a:rPr lang="bn-IN" sz="2800" dirty="0" smtClean="0">
                <a:latin typeface="NikoshBAN" pitchFamily="2" charset="0"/>
                <a:cs typeface="NikoshBAN" pitchFamily="2" charset="0"/>
              </a:rPr>
              <a:t>এই পাঠ থেকে শিক্ষার্থীরা----</a:t>
            </a:r>
          </a:p>
          <a:p>
            <a:r>
              <a:rPr lang="bn-IN" sz="2800" dirty="0" smtClean="0">
                <a:latin typeface="NikoshBAN" pitchFamily="2" charset="0"/>
                <a:cs typeface="NikoshBAN" pitchFamily="2" charset="0"/>
              </a:rPr>
              <a:t>১। সরল সহসমীকরণের মূল ব্যাখ্যা </a:t>
            </a:r>
            <a:r>
              <a:rPr lang="bn-BD" sz="2800" dirty="0" smtClean="0">
                <a:latin typeface="NikoshBAN" pitchFamily="2" charset="0"/>
                <a:cs typeface="NikoshBAN" pitchFamily="2" charset="0"/>
              </a:rPr>
              <a:t>করতে</a:t>
            </a:r>
            <a:r>
              <a:rPr lang="bn-IN" sz="2800" smtClean="0">
                <a:latin typeface="NikoshBAN" pitchFamily="2" charset="0"/>
                <a:cs typeface="NikoshBAN" pitchFamily="2" charset="0"/>
              </a:rPr>
              <a:t> </a:t>
            </a:r>
            <a:r>
              <a:rPr lang="bn-IN" sz="2800" dirty="0" smtClean="0">
                <a:latin typeface="NikoshBAN" pitchFamily="2" charset="0"/>
                <a:cs typeface="NikoshBAN" pitchFamily="2" charset="0"/>
              </a:rPr>
              <a:t>পারবে;</a:t>
            </a:r>
          </a:p>
          <a:p>
            <a:r>
              <a:rPr lang="bn-IN" sz="2800" dirty="0" smtClean="0">
                <a:latin typeface="NikoshBAN" pitchFamily="2" charset="0"/>
                <a:cs typeface="NikoshBAN" pitchFamily="2" charset="0"/>
              </a:rPr>
              <a:t>২। সরল সহসমীকরণের লেখচিত্র অঙ্কন করতে পারবে;</a:t>
            </a:r>
          </a:p>
          <a:p>
            <a:r>
              <a:rPr lang="bn-IN" sz="2800" dirty="0" smtClean="0">
                <a:latin typeface="NikoshBAN" pitchFamily="2" charset="0"/>
                <a:cs typeface="NikoshBAN" pitchFamily="2" charset="0"/>
              </a:rPr>
              <a:t>৩। লেখচিত্রের সাহায্যে সরল সহসমীকরণের সমাধান করতে পারবে।</a:t>
            </a:r>
          </a:p>
          <a:p>
            <a:endParaRPr lang="bn-IN" sz="2800" dirty="0">
              <a:latin typeface="NikoshBAN" pitchFamily="2" charset="0"/>
              <a:cs typeface="NikoshBAN" pitchFamily="2" charset="0"/>
            </a:endParaRPr>
          </a:p>
          <a:p>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239840646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2000"/>
                                        <p:tgtEl>
                                          <p:spTgt spid="7">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000"/>
                                        <p:tgtEl>
                                          <p:spTgt spid="7">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2000"/>
                                        <p:tgtEl>
                                          <p:spTgt spid="7">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2000"/>
                                        <p:tgtEl>
                                          <p:spTgt spid="7">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378" y="609600"/>
            <a:ext cx="8305800" cy="4585871"/>
          </a:xfrm>
          <a:prstGeom prst="rect">
            <a:avLst/>
          </a:prstGeom>
          <a:no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rPr>
              <a:t>x + y = 5----------------------------------------</a:t>
            </a:r>
            <a:endParaRPr lang="bn-IN" sz="3200" dirty="0" smtClean="0">
              <a:latin typeface="Times New Roman" pitchFamily="18" charset="0"/>
              <a:cs typeface="Times New Roman" pitchFamily="18" charset="0"/>
            </a:endParaRPr>
          </a:p>
          <a:p>
            <a:r>
              <a:rPr lang="bn-IN" sz="3200" dirty="0" smtClean="0">
                <a:latin typeface="Times New Roman" pitchFamily="18" charset="0"/>
                <a:cs typeface="Times New Roman" pitchFamily="18" charset="0"/>
              </a:rPr>
              <a:t>                                                                      </a:t>
            </a:r>
            <a:r>
              <a:rPr lang="bn-IN" sz="44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x </a:t>
            </a:r>
            <a:r>
              <a:rPr lang="en-US" sz="3200" dirty="0" smtClean="0">
                <a:latin typeface="Times New Roman"/>
                <a:cs typeface="Times New Roman"/>
              </a:rPr>
              <a:t>–</a:t>
            </a:r>
            <a:r>
              <a:rPr lang="en-US" sz="3200" dirty="0" smtClean="0">
                <a:latin typeface="Times New Roman" pitchFamily="18" charset="0"/>
                <a:cs typeface="Times New Roman" pitchFamily="18" charset="0"/>
              </a:rPr>
              <a:t> y </a:t>
            </a:r>
            <a:r>
              <a:rPr lang="en-US" sz="32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a:t>
            </a:r>
            <a:endParaRPr lang="bn-IN" sz="3200" dirty="0" smtClean="0">
              <a:latin typeface="Times New Roman" pitchFamily="18" charset="0"/>
              <a:cs typeface="Times New Roman" pitchFamily="18" charset="0"/>
            </a:endParaRPr>
          </a:p>
          <a:p>
            <a:r>
              <a:rPr lang="bn-IN" sz="3200" dirty="0">
                <a:latin typeface="Times New Roman" pitchFamily="18" charset="0"/>
                <a:cs typeface="Times New Roman" pitchFamily="18" charset="0"/>
              </a:rPr>
              <a:t> </a:t>
            </a:r>
          </a:p>
          <a:p>
            <a:endParaRPr lang="bn-IN" sz="3200" dirty="0" smtClean="0">
              <a:latin typeface="Times New Roman" pitchFamily="18" charset="0"/>
              <a:cs typeface="Times New Roman" pitchFamily="18" charset="0"/>
            </a:endParaRPr>
          </a:p>
          <a:p>
            <a:r>
              <a:rPr lang="bn-I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x=4,y =1</a:t>
            </a:r>
            <a:r>
              <a:rPr lang="bn-IN" sz="3200" dirty="0" smtClean="0">
                <a:latin typeface="Times New Roman" pitchFamily="18" charset="0"/>
                <a:cs typeface="Times New Roman" pitchFamily="18" charset="0"/>
              </a:rPr>
              <a:t>)</a:t>
            </a:r>
            <a:r>
              <a:rPr lang="bn-IN" sz="3200" dirty="0" smtClean="0">
                <a:latin typeface="NikoshBAN" pitchFamily="2" charset="0"/>
                <a:cs typeface="NikoshBAN" pitchFamily="2" charset="0"/>
              </a:rPr>
              <a:t>দ্বারা উভয় সমীকরণ যুগপৎ সিদ্ধ হয়</a:t>
            </a:r>
            <a:r>
              <a:rPr lang="bn-IN" sz="3200" dirty="0" smtClean="0">
                <a:latin typeface="Times New Roman"/>
                <a:cs typeface="NikoshBAN" pitchFamily="2" charset="0"/>
              </a:rPr>
              <a:t>→</a:t>
            </a:r>
          </a:p>
          <a:p>
            <a:endParaRPr lang="bn-IN" sz="3200" dirty="0" smtClean="0">
              <a:latin typeface="NikoshBAN" pitchFamily="2" charset="0"/>
              <a:cs typeface="NikoshBAN" pitchFamily="2" charset="0"/>
            </a:endParaRPr>
          </a:p>
          <a:p>
            <a:r>
              <a:rPr lang="en-US" sz="3200" dirty="0">
                <a:latin typeface="NikoshBAN" pitchFamily="2" charset="0"/>
                <a:cs typeface="NikoshBAN" pitchFamily="2" charset="0"/>
              </a:rPr>
              <a:t>উ</a:t>
            </a:r>
            <a:r>
              <a:rPr lang="bn-IN" sz="3200" dirty="0" smtClean="0">
                <a:latin typeface="NikoshBAN" pitchFamily="2" charset="0"/>
                <a:cs typeface="NikoshBAN" pitchFamily="2" charset="0"/>
              </a:rPr>
              <a:t>ভয় সমীকরণের চলকদ্বয় একঘাতবিশিষ্ট </a:t>
            </a:r>
            <a:r>
              <a:rPr lang="en-US" sz="3200" dirty="0" smtClean="0">
                <a:latin typeface="Times New Roman"/>
                <a:cs typeface="Times New Roman"/>
              </a:rPr>
              <a:t>→</a:t>
            </a:r>
            <a:endParaRPr lang="bn-IN" sz="3200" dirty="0" smtClean="0">
              <a:latin typeface="Times New Roman"/>
              <a:cs typeface="Times New Roman"/>
            </a:endParaRPr>
          </a:p>
          <a:p>
            <a:endParaRPr lang="en-US" sz="2000" dirty="0">
              <a:solidFill>
                <a:srgbClr val="0000FF"/>
              </a:solidFill>
              <a:latin typeface="NikoshBAN" pitchFamily="2" charset="0"/>
              <a:cs typeface="NikoshBAN" pitchFamily="2" charset="0"/>
            </a:endParaRPr>
          </a:p>
        </p:txBody>
      </p:sp>
      <p:sp>
        <p:nvSpPr>
          <p:cNvPr id="8" name="TextBox 7"/>
          <p:cNvSpPr txBox="1"/>
          <p:nvPr/>
        </p:nvSpPr>
        <p:spPr>
          <a:xfrm>
            <a:off x="457200" y="5257800"/>
            <a:ext cx="8305800" cy="1077218"/>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চলকদ্বয়ের যে মান দ্বারা সরল সহসমীকরণ যুগপৎ সিদ্ধ হয়, তাকে</a:t>
            </a:r>
          </a:p>
          <a:p>
            <a:pPr algn="ctr"/>
            <a:r>
              <a:rPr lang="bn-IN" sz="3200" dirty="0" smtClean="0">
                <a:latin typeface="NikoshBAN" pitchFamily="2" charset="0"/>
                <a:cs typeface="NikoshBAN" pitchFamily="2" charset="0"/>
              </a:rPr>
              <a:t> সরল সহসমীকরণের </a:t>
            </a:r>
            <a:r>
              <a:rPr lang="bn-IN" sz="3200" dirty="0" smtClean="0">
                <a:solidFill>
                  <a:srgbClr val="000099"/>
                </a:solidFill>
                <a:latin typeface="NikoshBAN" pitchFamily="2" charset="0"/>
                <a:cs typeface="NikoshBAN" pitchFamily="2" charset="0"/>
              </a:rPr>
              <a:t>মূল</a:t>
            </a:r>
            <a:r>
              <a:rPr lang="bn-IN" sz="3200" dirty="0" smtClean="0">
                <a:latin typeface="NikoshBAN" pitchFamily="2" charset="0"/>
                <a:cs typeface="NikoshBAN" pitchFamily="2" charset="0"/>
              </a:rPr>
              <a:t> বা </a:t>
            </a:r>
            <a:r>
              <a:rPr lang="bn-IN" sz="3200" dirty="0" smtClean="0">
                <a:solidFill>
                  <a:srgbClr val="000099"/>
                </a:solidFill>
                <a:latin typeface="NikoshBAN" pitchFamily="2" charset="0"/>
                <a:cs typeface="NikoshBAN" pitchFamily="2" charset="0"/>
              </a:rPr>
              <a:t>সমাধান</a:t>
            </a:r>
            <a:r>
              <a:rPr lang="bn-IN" sz="3200" dirty="0" smtClean="0">
                <a:latin typeface="NikoshBAN" pitchFamily="2" charset="0"/>
                <a:cs typeface="NikoshBAN" pitchFamily="2" charset="0"/>
              </a:rPr>
              <a:t> বলা হয়। </a:t>
            </a:r>
            <a:endParaRPr lang="en-US" sz="3200" dirty="0">
              <a:latin typeface="NikoshBAN" pitchFamily="2" charset="0"/>
              <a:cs typeface="NikoshBAN" pitchFamily="2" charset="0"/>
            </a:endParaRPr>
          </a:p>
        </p:txBody>
      </p:sp>
      <p:sp>
        <p:nvSpPr>
          <p:cNvPr id="9" name="Rectangle 8"/>
          <p:cNvSpPr/>
          <p:nvPr/>
        </p:nvSpPr>
        <p:spPr>
          <a:xfrm>
            <a:off x="7010400" y="3301425"/>
            <a:ext cx="1665841"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সহসমীকরণ</a:t>
            </a:r>
            <a:endParaRPr lang="bn-IN" sz="3200" dirty="0">
              <a:latin typeface="Times New Roman"/>
              <a:cs typeface="NikoshBAN" pitchFamily="2" charset="0"/>
            </a:endParaRPr>
          </a:p>
        </p:txBody>
      </p:sp>
      <p:sp>
        <p:nvSpPr>
          <p:cNvPr id="10" name="Rectangle 9"/>
          <p:cNvSpPr/>
          <p:nvPr/>
        </p:nvSpPr>
        <p:spPr>
          <a:xfrm>
            <a:off x="6096000" y="4267200"/>
            <a:ext cx="236635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সরল সহসমীকরণ</a:t>
            </a:r>
            <a:endParaRPr lang="en-US" sz="3200" dirty="0">
              <a:solidFill>
                <a:srgbClr val="0000FF"/>
              </a:solidFill>
              <a:latin typeface="NikoshBAN" pitchFamily="2" charset="0"/>
              <a:cs typeface="NikoshBAN" pitchFamily="2" charset="0"/>
            </a:endParaRPr>
          </a:p>
        </p:txBody>
      </p:sp>
      <p:sp>
        <p:nvSpPr>
          <p:cNvPr id="11" name="Rectangle 10"/>
          <p:cNvSpPr/>
          <p:nvPr/>
        </p:nvSpPr>
        <p:spPr>
          <a:xfrm>
            <a:off x="7315200" y="685800"/>
            <a:ext cx="128753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সমীকরণ</a:t>
            </a:r>
          </a:p>
        </p:txBody>
      </p:sp>
      <p:sp>
        <p:nvSpPr>
          <p:cNvPr id="12" name="Rectangle 11"/>
          <p:cNvSpPr/>
          <p:nvPr/>
        </p:nvSpPr>
        <p:spPr>
          <a:xfrm>
            <a:off x="7403420" y="1853625"/>
            <a:ext cx="128753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সমীকরণ</a:t>
            </a:r>
          </a:p>
        </p:txBody>
      </p:sp>
      <p:sp>
        <p:nvSpPr>
          <p:cNvPr id="13" name="Rectangle 12"/>
          <p:cNvSpPr/>
          <p:nvPr/>
        </p:nvSpPr>
        <p:spPr>
          <a:xfrm>
            <a:off x="540468" y="1298336"/>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4,y </a:t>
            </a:r>
            <a:r>
              <a:rPr lang="en-US" sz="2800" dirty="0">
                <a:latin typeface="Times New Roman" pitchFamily="18" charset="0"/>
                <a:cs typeface="Times New Roman" pitchFamily="18" charset="0"/>
              </a:rPr>
              <a:t>=1</a:t>
            </a:r>
            <a:r>
              <a:rPr lang="bn-IN" sz="2800" dirty="0">
                <a:latin typeface="Times New Roman" pitchFamily="18" charset="0"/>
                <a:cs typeface="Times New Roman" pitchFamily="18" charset="0"/>
              </a:rPr>
              <a:t>) </a:t>
            </a:r>
            <a:endParaRPr lang="en-US" sz="2800" dirty="0"/>
          </a:p>
        </p:txBody>
      </p:sp>
      <p:sp>
        <p:nvSpPr>
          <p:cNvPr id="14" name="Rectangle 13"/>
          <p:cNvSpPr/>
          <p:nvPr/>
        </p:nvSpPr>
        <p:spPr>
          <a:xfrm>
            <a:off x="2536527" y="1305580"/>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a:t>
            </a:r>
            <a:r>
              <a:rPr lang="en-US" sz="2800" dirty="0" smtClean="0">
                <a:latin typeface="Times New Roman" pitchFamily="18" charset="0"/>
                <a:cs typeface="Times New Roman" pitchFamily="18" charset="0"/>
              </a:rPr>
              <a:t>3,y </a:t>
            </a:r>
            <a:r>
              <a:rPr lang="en-US" sz="2800" dirty="0">
                <a:latin typeface="Times New Roman" pitchFamily="18" charset="0"/>
                <a:cs typeface="Times New Roman" pitchFamily="18" charset="0"/>
              </a:rPr>
              <a:t>= 2</a:t>
            </a:r>
            <a:r>
              <a:rPr lang="bn-IN" sz="2800" dirty="0">
                <a:latin typeface="Times New Roman" pitchFamily="18" charset="0"/>
                <a:cs typeface="Times New Roman" pitchFamily="18" charset="0"/>
              </a:rPr>
              <a:t>) </a:t>
            </a:r>
            <a:endParaRPr lang="en-US" sz="2800" dirty="0"/>
          </a:p>
        </p:txBody>
      </p:sp>
      <p:sp>
        <p:nvSpPr>
          <p:cNvPr id="15" name="Rectangle 14"/>
          <p:cNvSpPr/>
          <p:nvPr/>
        </p:nvSpPr>
        <p:spPr>
          <a:xfrm>
            <a:off x="4495800" y="1298336"/>
            <a:ext cx="2085827"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2,y </a:t>
            </a:r>
            <a:r>
              <a:rPr lang="en-US" sz="2800" dirty="0">
                <a:latin typeface="Times New Roman" pitchFamily="18" charset="0"/>
                <a:cs typeface="Times New Roman" pitchFamily="18" charset="0"/>
              </a:rPr>
              <a:t>= 3</a:t>
            </a:r>
            <a:r>
              <a:rPr lang="bn-IN" sz="2800" dirty="0">
                <a:latin typeface="Times New Roman" pitchFamily="18" charset="0"/>
                <a:cs typeface="Times New Roman" pitchFamily="18" charset="0"/>
              </a:rPr>
              <a:t>) </a:t>
            </a:r>
            <a:endParaRPr lang="en-US" sz="2800" dirty="0"/>
          </a:p>
        </p:txBody>
      </p:sp>
      <p:sp>
        <p:nvSpPr>
          <p:cNvPr id="16" name="Rectangle 15"/>
          <p:cNvSpPr/>
          <p:nvPr/>
        </p:nvSpPr>
        <p:spPr>
          <a:xfrm>
            <a:off x="6553200" y="1298336"/>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1,y </a:t>
            </a:r>
            <a:r>
              <a:rPr lang="en-US" sz="2800" dirty="0">
                <a:latin typeface="Times New Roman" pitchFamily="18" charset="0"/>
                <a:cs typeface="Times New Roman" pitchFamily="18" charset="0"/>
              </a:rPr>
              <a:t>= 4</a:t>
            </a:r>
            <a:r>
              <a:rPr lang="bn-IN" sz="2800" dirty="0">
                <a:latin typeface="Times New Roman" pitchFamily="18" charset="0"/>
                <a:cs typeface="Times New Roman" pitchFamily="18" charset="0"/>
              </a:rPr>
              <a:t>)</a:t>
            </a:r>
            <a:endParaRPr lang="en-US" sz="2800" dirty="0"/>
          </a:p>
        </p:txBody>
      </p:sp>
      <p:sp>
        <p:nvSpPr>
          <p:cNvPr id="17" name="Rectangle 16"/>
          <p:cNvSpPr/>
          <p:nvPr/>
        </p:nvSpPr>
        <p:spPr>
          <a:xfrm>
            <a:off x="6553200" y="2599480"/>
            <a:ext cx="2049533" cy="523220"/>
          </a:xfrm>
          <a:prstGeom prst="rect">
            <a:avLst/>
          </a:prstGeom>
          <a:solidFill>
            <a:srgbClr val="E1FFFF"/>
          </a:solidFill>
          <a:ln w="19050">
            <a:solidFill>
              <a:schemeClr val="tx1"/>
            </a:solidFill>
          </a:ln>
        </p:spPr>
        <p:txBody>
          <a:bodyPr wrap="square">
            <a:spAutoFit/>
          </a:bodyPr>
          <a:lstStyle/>
          <a:p>
            <a:pPr algn="ctr"/>
            <a:r>
              <a:rPr lang="bn-IN"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7,y </a:t>
            </a:r>
            <a:r>
              <a:rPr lang="en-US" sz="2800" dirty="0">
                <a:latin typeface="Times New Roman" pitchFamily="18" charset="0"/>
                <a:cs typeface="Times New Roman" pitchFamily="18" charset="0"/>
              </a:rPr>
              <a:t>= 4</a:t>
            </a:r>
            <a:r>
              <a:rPr lang="bn-IN" sz="2800" dirty="0">
                <a:latin typeface="Times New Roman" pitchFamily="18" charset="0"/>
                <a:cs typeface="Times New Roman" pitchFamily="18" charset="0"/>
              </a:rPr>
              <a:t>) </a:t>
            </a:r>
            <a:r>
              <a:rPr lang="bn-IN" sz="2800" dirty="0" smtClean="0">
                <a:latin typeface="Times New Roman" pitchFamily="18" charset="0"/>
                <a:cs typeface="Times New Roman" pitchFamily="18" charset="0"/>
              </a:rPr>
              <a:t> </a:t>
            </a:r>
            <a:endParaRPr lang="en-US" sz="2800" dirty="0"/>
          </a:p>
        </p:txBody>
      </p:sp>
      <p:sp>
        <p:nvSpPr>
          <p:cNvPr id="18" name="Rectangle 17"/>
          <p:cNvSpPr/>
          <p:nvPr/>
        </p:nvSpPr>
        <p:spPr>
          <a:xfrm>
            <a:off x="554580" y="2600980"/>
            <a:ext cx="1960020"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4,y </a:t>
            </a:r>
            <a:r>
              <a:rPr lang="en-US" sz="2800" dirty="0">
                <a:latin typeface="Times New Roman" pitchFamily="18" charset="0"/>
                <a:cs typeface="Times New Roman" pitchFamily="18" charset="0"/>
              </a:rPr>
              <a:t>=1</a:t>
            </a:r>
            <a:r>
              <a:rPr lang="bn-IN" sz="2800" dirty="0">
                <a:latin typeface="Times New Roman" pitchFamily="18" charset="0"/>
                <a:cs typeface="Times New Roman" pitchFamily="18" charset="0"/>
              </a:rPr>
              <a:t>)  </a:t>
            </a:r>
          </a:p>
        </p:txBody>
      </p:sp>
      <p:sp>
        <p:nvSpPr>
          <p:cNvPr id="19" name="Rectangle 18"/>
          <p:cNvSpPr/>
          <p:nvPr/>
        </p:nvSpPr>
        <p:spPr>
          <a:xfrm>
            <a:off x="2514600" y="2600980"/>
            <a:ext cx="2017986"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 (</a:t>
            </a:r>
            <a:r>
              <a:rPr lang="en-US" sz="2800" dirty="0">
                <a:latin typeface="Times New Roman" pitchFamily="18" charset="0"/>
                <a:cs typeface="Times New Roman" pitchFamily="18" charset="0"/>
              </a:rPr>
              <a:t>x =</a:t>
            </a:r>
            <a:r>
              <a:rPr lang="en-US" sz="2800" dirty="0" smtClean="0">
                <a:latin typeface="Times New Roman" pitchFamily="18" charset="0"/>
                <a:cs typeface="Times New Roman" pitchFamily="18" charset="0"/>
              </a:rPr>
              <a:t>5,y </a:t>
            </a:r>
            <a:r>
              <a:rPr lang="en-US" sz="2800" dirty="0">
                <a:latin typeface="Times New Roman" pitchFamily="18" charset="0"/>
                <a:cs typeface="Times New Roman" pitchFamily="18" charset="0"/>
              </a:rPr>
              <a:t>= 2</a:t>
            </a:r>
            <a:r>
              <a:rPr lang="bn-IN" sz="2800" dirty="0">
                <a:latin typeface="Times New Roman" pitchFamily="18" charset="0"/>
                <a:cs typeface="Times New Roman" pitchFamily="18" charset="0"/>
              </a:rPr>
              <a:t>)  </a:t>
            </a:r>
          </a:p>
        </p:txBody>
      </p:sp>
      <p:sp>
        <p:nvSpPr>
          <p:cNvPr id="20" name="Rectangle 19"/>
          <p:cNvSpPr/>
          <p:nvPr/>
        </p:nvSpPr>
        <p:spPr>
          <a:xfrm>
            <a:off x="4532587" y="2600979"/>
            <a:ext cx="2020614"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6,y </a:t>
            </a:r>
            <a:r>
              <a:rPr lang="en-US" sz="2800" dirty="0">
                <a:latin typeface="Times New Roman" pitchFamily="18" charset="0"/>
                <a:cs typeface="Times New Roman" pitchFamily="18" charset="0"/>
              </a:rPr>
              <a:t>= 3</a:t>
            </a:r>
          </a:p>
        </p:txBody>
      </p:sp>
    </p:spTree>
    <p:extLst>
      <p:ext uri="{BB962C8B-B14F-4D97-AF65-F5344CB8AC3E}">
        <p14:creationId xmlns="" xmlns:p14="http://schemas.microsoft.com/office/powerpoint/2010/main" val="44863319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20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10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10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7" end="7"/>
                                            </p:txEl>
                                          </p:spTgt>
                                        </p:tgtEl>
                                        <p:attrNameLst>
                                          <p:attrName>style.visibility</p:attrName>
                                        </p:attrNameLst>
                                      </p:cBhvr>
                                      <p:to>
                                        <p:strVal val="visible"/>
                                      </p:to>
                                    </p:set>
                                    <p:animEffect transition="in" filter="wipe(left)">
                                      <p:cBhvr>
                                        <p:cTn id="82" dur="1000"/>
                                        <p:tgtEl>
                                          <p:spTgt spid="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bg/>
                                          </p:spTgt>
                                        </p:tgtEl>
                                        <p:attrNameLst>
                                          <p:attrName>style.visibility</p:attrName>
                                        </p:attrNameLst>
                                      </p:cBhvr>
                                      <p:to>
                                        <p:strVal val="visible"/>
                                      </p:to>
                                    </p:set>
                                    <p:animEffect transition="in" filter="wipe(left)">
                                      <p:cBhvr>
                                        <p:cTn id="92" dur="1000"/>
                                        <p:tgtEl>
                                          <p:spTgt spid="8">
                                            <p:bg/>
                                          </p:spTgt>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8">
                                            <p:txEl>
                                              <p:pRg st="0" end="0"/>
                                            </p:txEl>
                                          </p:spTgt>
                                        </p:tgtEl>
                                        <p:attrNameLst>
                                          <p:attrName>style.visibility</p:attrName>
                                        </p:attrNameLst>
                                      </p:cBhvr>
                                      <p:to>
                                        <p:strVal val="visible"/>
                                      </p:to>
                                    </p:set>
                                    <p:animEffect transition="in" filter="wipe(left)">
                                      <p:cBhvr>
                                        <p:cTn id="96" dur="1000"/>
                                        <p:tgtEl>
                                          <p:spTgt spid="8">
                                            <p:txEl>
                                              <p:pRg st="0" end="0"/>
                                            </p:txEl>
                                          </p:spTgt>
                                        </p:tgtEl>
                                      </p:cBhvr>
                                    </p:animEffect>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8">
                                            <p:txEl>
                                              <p:pRg st="1" end="1"/>
                                            </p:txEl>
                                          </p:spTgt>
                                        </p:tgtEl>
                                        <p:attrNameLst>
                                          <p:attrName>style.visibility</p:attrName>
                                        </p:attrNameLst>
                                      </p:cBhvr>
                                      <p:to>
                                        <p:strVal val="visible"/>
                                      </p:to>
                                    </p:set>
                                    <p:animEffect transition="in" filter="wipe(left)">
                                      <p:cBhvr>
                                        <p:cTn id="100"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build="p" animBg="1"/>
      <p:bldP spid="9" grpId="0" uiExpand="1"/>
      <p:bldP spid="10" grpId="0"/>
      <p:bldP spid="11" grpId="0" uiExpand="1"/>
      <p:bldP spid="12" grpId="0" uiExpand="1"/>
      <p:bldP spid="13" grpId="0" uiExpand="1" animBg="1"/>
      <p:bldP spid="14" grpId="0" uiExpand="1" animBg="1"/>
      <p:bldP spid="15" grpId="0" uiExpand="1" animBg="1"/>
      <p:bldP spid="16" grpId="0" uiExpand="1" animBg="1"/>
      <p:bldP spid="17" grpId="0" uiExpand="1" animBg="1"/>
      <p:bldP spid="18" grpId="0" uiExpand="1" animBg="1"/>
      <p:bldP spid="19" grpId="0" uiExpand="1" animBg="1"/>
      <p:bldP spid="20"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Linear_Function_Graph.svg.png"/>
          <p:cNvPicPr>
            <a:picLocks noChangeAspect="1"/>
          </p:cNvPicPr>
          <p:nvPr/>
        </p:nvPicPr>
        <p:blipFill>
          <a:blip r:embed="rId3">
            <a:extLst>
              <a:ext uri="{BEBA8EAE-BF5A-486C-A8C5-ECC9F3942E4B}">
                <a14:imgProps xmlns="" xmlns:a14="http://schemas.microsoft.com/office/drawing/2010/main">
                  <a14:imgLayer r:embed="rId4">
                    <a14:imgEffect>
                      <a14:brightnessContrast bright="-20000" contrast="40000"/>
                    </a14:imgEffect>
                  </a14:imgLayer>
                </a14:imgProps>
              </a:ext>
            </a:extLst>
          </a:blip>
          <a:srcRect/>
          <a:stretch>
            <a:fillRect/>
          </a:stretch>
        </p:blipFill>
        <p:spPr bwMode="auto">
          <a:xfrm>
            <a:off x="4551413" y="685800"/>
            <a:ext cx="4114800" cy="3759200"/>
          </a:xfrm>
          <a:prstGeom prst="rect">
            <a:avLst/>
          </a:prstGeom>
          <a:noFill/>
          <a:ln w="12700">
            <a:solidFill>
              <a:schemeClr val="tx1"/>
            </a:solidFill>
            <a:miter lim="800000"/>
            <a:headEnd/>
            <a:tailEnd/>
          </a:ln>
        </p:spPr>
      </p:pic>
      <p:pic>
        <p:nvPicPr>
          <p:cNvPr id="3" name="Picture 2"/>
          <p:cNvPicPr>
            <a:picLocks noChangeAspect="1"/>
          </p:cNvPicPr>
          <p:nvPr/>
        </p:nvPicPr>
        <p:blipFill rotWithShape="1">
          <a:blip r:embed="rId5">
            <a:extLst>
              <a:ext uri="{28A0092B-C50C-407E-A947-70E740481C1C}">
                <a14:useLocalDpi xmlns="" xmlns:a14="http://schemas.microsoft.com/office/drawing/2010/main" val="0"/>
              </a:ext>
            </a:extLst>
          </a:blip>
          <a:srcRect l="21111" t="13334" r="23334" b="12592"/>
          <a:stretch/>
        </p:blipFill>
        <p:spPr>
          <a:xfrm>
            <a:off x="584200" y="685800"/>
            <a:ext cx="3835400" cy="3759200"/>
          </a:xfrm>
          <a:prstGeom prst="rect">
            <a:avLst/>
          </a:prstGeom>
          <a:ln w="12700">
            <a:solidFill>
              <a:schemeClr val="tx1"/>
            </a:solidFill>
          </a:ln>
        </p:spPr>
      </p:pic>
      <p:sp>
        <p:nvSpPr>
          <p:cNvPr id="5" name="TextBox 4"/>
          <p:cNvSpPr txBox="1"/>
          <p:nvPr/>
        </p:nvSpPr>
        <p:spPr>
          <a:xfrm>
            <a:off x="4551413" y="4724400"/>
            <a:ext cx="4114800" cy="584775"/>
          </a:xfrm>
          <a:prstGeom prst="rect">
            <a:avLst/>
          </a:prstGeom>
          <a:solidFill>
            <a:srgbClr val="99FFCC"/>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সরল সহসমীকরণ</a:t>
            </a:r>
            <a:endParaRPr lang="en-US" sz="3200" dirty="0">
              <a:latin typeface="NikoshBAN" pitchFamily="2" charset="0"/>
              <a:cs typeface="NikoshBAN" pitchFamily="2" charset="0"/>
            </a:endParaRPr>
          </a:p>
        </p:txBody>
      </p:sp>
      <p:cxnSp>
        <p:nvCxnSpPr>
          <p:cNvPr id="7" name="Straight Connector 6"/>
          <p:cNvCxnSpPr/>
          <p:nvPr/>
        </p:nvCxnSpPr>
        <p:spPr>
          <a:xfrm>
            <a:off x="7142213" y="2070100"/>
            <a:ext cx="0" cy="762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08813" y="2070100"/>
            <a:ext cx="533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99413" y="2242810"/>
            <a:ext cx="782587" cy="523220"/>
          </a:xfrm>
          <a:prstGeom prst="rect">
            <a:avLst/>
          </a:prstGeom>
          <a:noFill/>
        </p:spPr>
        <p:txBody>
          <a:bodyPr wrap="none" rtlCol="0">
            <a:spAutoFit/>
          </a:bodyPr>
          <a:lstStyle/>
          <a:p>
            <a:r>
              <a:rPr lang="bn-IN" sz="2800" dirty="0" smtClean="0">
                <a:latin typeface="NikoshBAN" pitchFamily="2" charset="0"/>
                <a:cs typeface="NikoshBAN" pitchFamily="2" charset="0"/>
              </a:rPr>
              <a:t>কোটি</a:t>
            </a:r>
            <a:endParaRPr lang="en-US" sz="2800" dirty="0">
              <a:latin typeface="NikoshBAN" pitchFamily="2" charset="0"/>
              <a:cs typeface="NikoshBAN" pitchFamily="2" charset="0"/>
            </a:endParaRPr>
          </a:p>
        </p:txBody>
      </p:sp>
      <p:sp>
        <p:nvSpPr>
          <p:cNvPr id="18" name="TextBox 17"/>
          <p:cNvSpPr txBox="1"/>
          <p:nvPr/>
        </p:nvSpPr>
        <p:spPr>
          <a:xfrm>
            <a:off x="6629400" y="1305580"/>
            <a:ext cx="585417" cy="523220"/>
          </a:xfrm>
          <a:prstGeom prst="rect">
            <a:avLst/>
          </a:prstGeom>
          <a:noFill/>
        </p:spPr>
        <p:txBody>
          <a:bodyPr wrap="none" rtlCol="0">
            <a:spAutoFit/>
          </a:bodyPr>
          <a:lstStyle/>
          <a:p>
            <a:r>
              <a:rPr lang="bn-IN" sz="2800" dirty="0" smtClean="0">
                <a:latin typeface="NikoshBAN" pitchFamily="2" charset="0"/>
                <a:cs typeface="NikoshBAN" pitchFamily="2" charset="0"/>
              </a:rPr>
              <a:t>ভুজ</a:t>
            </a:r>
            <a:endParaRPr lang="en-US" sz="2800" dirty="0">
              <a:latin typeface="NikoshBAN" pitchFamily="2" charset="0"/>
              <a:cs typeface="NikoshBAN" pitchFamily="2" charset="0"/>
            </a:endParaRPr>
          </a:p>
        </p:txBody>
      </p:sp>
      <p:sp>
        <p:nvSpPr>
          <p:cNvPr id="24" name="TextBox 23"/>
          <p:cNvSpPr txBox="1"/>
          <p:nvPr/>
        </p:nvSpPr>
        <p:spPr>
          <a:xfrm>
            <a:off x="584200" y="4724401"/>
            <a:ext cx="3835400"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সরল সমীকরণ</a:t>
            </a:r>
            <a:endParaRPr lang="en-US" sz="3200" dirty="0">
              <a:latin typeface="NikoshBAN" pitchFamily="2" charset="0"/>
              <a:cs typeface="NikoshBAN" pitchFamily="2" charset="0"/>
            </a:endParaRPr>
          </a:p>
        </p:txBody>
      </p:sp>
      <p:sp>
        <p:nvSpPr>
          <p:cNvPr id="25" name="TextBox 24"/>
          <p:cNvSpPr txBox="1"/>
          <p:nvPr/>
        </p:nvSpPr>
        <p:spPr>
          <a:xfrm>
            <a:off x="533400" y="5562600"/>
            <a:ext cx="8178800" cy="584775"/>
          </a:xfrm>
          <a:prstGeom prst="rect">
            <a:avLst/>
          </a:prstGeom>
          <a:solidFill>
            <a:srgbClr val="FFCC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ছেদবিন্দুর স্থানাঙ্ক =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x,y</a:t>
            </a:r>
            <a:r>
              <a:rPr lang="en-US" sz="3200" dirty="0" smtClean="0">
                <a:latin typeface="Times New Roman" pitchFamily="18" charset="0"/>
                <a:cs typeface="Times New Roman" pitchFamily="18" charset="0"/>
              </a:rPr>
              <a:t>) = (</a:t>
            </a:r>
            <a:r>
              <a:rPr lang="bn-IN" sz="3200" dirty="0" smtClean="0">
                <a:latin typeface="NikoshBAN" pitchFamily="2" charset="0"/>
                <a:cs typeface="NikoshBAN" pitchFamily="2" charset="0"/>
              </a:rPr>
              <a:t>ভুজ, কোটি)</a:t>
            </a:r>
            <a:endParaRPr lang="en-US" sz="3200" dirty="0">
              <a:latin typeface="Times New Roman" pitchFamily="18" charset="0"/>
              <a:cs typeface="Times New Roman" pitchFamily="18" charset="0"/>
            </a:endParaRPr>
          </a:p>
        </p:txBody>
      </p:sp>
      <p:sp>
        <p:nvSpPr>
          <p:cNvPr id="13" name="TextBox 12"/>
          <p:cNvSpPr txBox="1"/>
          <p:nvPr/>
        </p:nvSpPr>
        <p:spPr>
          <a:xfrm>
            <a:off x="7261019" y="1808490"/>
            <a:ext cx="849913" cy="523220"/>
          </a:xfrm>
          <a:prstGeom prst="rect">
            <a:avLst/>
          </a:prstGeom>
          <a:noFill/>
        </p:spPr>
        <p:txBody>
          <a:bodyPr wrap="none" rtlCol="0">
            <a:spAutoFit/>
          </a:bodyPr>
          <a:lstStyle/>
          <a:p>
            <a:r>
              <a:rPr lang="bn-BD" sz="2800" dirty="0" smtClean="0">
                <a:latin typeface="NikoshBAN" pitchFamily="2" charset="0"/>
                <a:cs typeface="NikoshBAN" pitchFamily="2" charset="0"/>
              </a:rPr>
              <a:t>(</a:t>
            </a:r>
            <a:r>
              <a:rPr lang="en-US" sz="2800" dirty="0" err="1" smtClean="0">
                <a:latin typeface="Times New Roman" pitchFamily="18" charset="0"/>
                <a:cs typeface="Times New Roman" pitchFamily="18" charset="0"/>
              </a:rPr>
              <a:t>x,y</a:t>
            </a:r>
            <a:r>
              <a:rPr lang="en-US" sz="2800" dirty="0" smtClean="0">
                <a:latin typeface="Times New Roman" pitchFamily="18" charset="0"/>
                <a:cs typeface="Times New Roman" pitchFamily="18" charset="0"/>
              </a:rPr>
              <a:t>)</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416453289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repeatCount="indefinite"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par>
                          <p:cTn id="32" fill="hold">
                            <p:stCondLst>
                              <p:cond delay="1000"/>
                            </p:stCondLst>
                            <p:childTnLst>
                              <p:par>
                                <p:cTn id="33" presetID="35" presetClass="emph" presetSubtype="0" repeatCount="indefinite" fill="hold" nodeType="afterEffect">
                                  <p:stCondLst>
                                    <p:cond delay="0"/>
                                  </p:stCondLst>
                                  <p:childTnLst>
                                    <p:anim calcmode="discrete" valueType="str">
                                      <p:cBhvr>
                                        <p:cTn id="3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repeatCount="indefinite"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p:stCondLst>
                              <p:cond delay="1000"/>
                            </p:stCondLst>
                            <p:childTnLst>
                              <p:par>
                                <p:cTn id="46" presetID="35" presetClass="emph" presetSubtype="0" repeatCount="indefinite" fill="hold" nodeType="afterEffect">
                                  <p:stCondLst>
                                    <p:cond delay="0"/>
                                  </p:stCondLst>
                                  <p:childTnLst>
                                    <p:anim calcmode="discrete" valueType="str">
                                      <p:cBhvr>
                                        <p:cTn id="4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4" grpId="0" animBg="1"/>
      <p:bldP spid="25"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189" y="476071"/>
            <a:ext cx="30480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x + 2y = 9------(</a:t>
            </a:r>
            <a:r>
              <a:rPr lang="en-US" sz="2400" dirty="0" smtClean="0">
                <a:latin typeface="Times New Roman"/>
                <a:cs typeface="Times New Roman"/>
              </a:rPr>
              <a:t>i)</a:t>
            </a:r>
          </a:p>
          <a:p>
            <a:r>
              <a:rPr lang="en-US" sz="2400" dirty="0" smtClean="0">
                <a:latin typeface="Times New Roman"/>
                <a:cs typeface="Times New Roman"/>
              </a:rPr>
              <a:t>2x – </a:t>
            </a:r>
            <a:r>
              <a:rPr lang="en-US" sz="2400" dirty="0">
                <a:latin typeface="Times New Roman"/>
                <a:cs typeface="Times New Roman"/>
              </a:rPr>
              <a:t>y</a:t>
            </a:r>
            <a:r>
              <a:rPr lang="en-US" sz="2400" dirty="0" smtClean="0">
                <a:latin typeface="Times New Roman"/>
                <a:cs typeface="Times New Roman"/>
              </a:rPr>
              <a:t> = 3--------(ii)</a:t>
            </a:r>
            <a:endParaRPr lang="bn-IN" sz="2400" dirty="0" smtClean="0">
              <a:latin typeface="Times New Roman"/>
              <a:cs typeface="Times New Roman"/>
            </a:endParaRPr>
          </a:p>
          <a:p>
            <a:endParaRPr lang="en-US" sz="2400" dirty="0" smtClean="0">
              <a:latin typeface="Times New Roman"/>
              <a:cs typeface="Times New Roman"/>
            </a:endParaRPr>
          </a:p>
          <a:p>
            <a:r>
              <a:rPr lang="bn-IN" sz="2400" dirty="0" smtClean="0">
                <a:latin typeface="NikoshBAN" pitchFamily="2" charset="0"/>
                <a:cs typeface="NikoshBAN" pitchFamily="2" charset="0"/>
              </a:rPr>
              <a:t>সমীকরণ </a:t>
            </a:r>
            <a:r>
              <a:rPr lang="en-US" sz="2400" dirty="0" smtClean="0">
                <a:latin typeface="Times New Roman"/>
                <a:cs typeface="Times New Roman"/>
              </a:rPr>
              <a:t>(i)</a:t>
            </a:r>
            <a:r>
              <a:rPr lang="bn-IN" sz="2400" dirty="0" smtClean="0">
                <a:latin typeface="NikoshBAN" pitchFamily="2" charset="0"/>
                <a:cs typeface="NikoshBAN" pitchFamily="2" charset="0"/>
              </a:rPr>
              <a:t> হতে পাই,</a:t>
            </a:r>
            <a:endParaRPr lang="en-US" sz="24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618199799"/>
              </p:ext>
            </p:extLst>
          </p:nvPr>
        </p:nvGraphicFramePr>
        <p:xfrm>
          <a:off x="535189" y="2636520"/>
          <a:ext cx="2971800" cy="792480"/>
        </p:xfrm>
        <a:graphic>
          <a:graphicData uri="http://schemas.openxmlformats.org/drawingml/2006/table">
            <a:tbl>
              <a:tblPr firstRow="1" bandRow="1">
                <a:effectLst/>
                <a:tableStyleId>{5C22544A-7EE6-4342-B048-85BDC9FD1C3A}</a:tableStyleId>
              </a:tblPr>
              <a:tblGrid>
                <a:gridCol w="594360"/>
                <a:gridCol w="594360"/>
                <a:gridCol w="563880"/>
                <a:gridCol w="624840"/>
                <a:gridCol w="594360"/>
              </a:tblGrid>
              <a:tr h="342900">
                <a:tc>
                  <a:txBody>
                    <a:bodyPr/>
                    <a:lstStyle/>
                    <a:p>
                      <a:pPr algn="ctr"/>
                      <a:r>
                        <a:rPr lang="en-US" sz="2000" b="0" dirty="0" smtClean="0">
                          <a:solidFill>
                            <a:schemeClr val="tx1"/>
                          </a:solidFill>
                        </a:rPr>
                        <a:t>x</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-7</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7</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152401">
                <a:tc>
                  <a:txBody>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6</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3</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8</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1</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sp>
        <p:nvSpPr>
          <p:cNvPr id="5" name="TextBox 4"/>
          <p:cNvSpPr txBox="1"/>
          <p:nvPr/>
        </p:nvSpPr>
        <p:spPr>
          <a:xfrm>
            <a:off x="535189" y="4034135"/>
            <a:ext cx="3048000" cy="461665"/>
          </a:xfrm>
          <a:prstGeom prst="rect">
            <a:avLst/>
          </a:prstGeom>
          <a:noFill/>
        </p:spPr>
        <p:txBody>
          <a:bodyPr wrap="square" rtlCol="0">
            <a:spAutoFit/>
          </a:bodyPr>
          <a:lstStyle/>
          <a:p>
            <a:r>
              <a:rPr lang="bn-IN" sz="2400" dirty="0" smtClean="0">
                <a:latin typeface="NikoshBAN" pitchFamily="2" charset="0"/>
                <a:cs typeface="NikoshBAN" pitchFamily="2" charset="0"/>
              </a:rPr>
              <a:t>সমীকরণ </a:t>
            </a:r>
            <a:r>
              <a:rPr lang="en-US" sz="2400" dirty="0" smtClean="0">
                <a:latin typeface="Times New Roman"/>
                <a:cs typeface="Times New Roman"/>
              </a:rPr>
              <a:t>(ii)</a:t>
            </a:r>
            <a:r>
              <a:rPr lang="bn-IN" sz="2400" dirty="0" smtClean="0">
                <a:latin typeface="NikoshBAN" pitchFamily="2" charset="0"/>
                <a:cs typeface="NikoshBAN" pitchFamily="2" charset="0"/>
              </a:rPr>
              <a:t> হতে পাই,</a:t>
            </a:r>
          </a:p>
        </p:txBody>
      </p:sp>
      <p:graphicFrame>
        <p:nvGraphicFramePr>
          <p:cNvPr id="6" name="Table 5"/>
          <p:cNvGraphicFramePr>
            <a:graphicFrameLocks noGrp="1"/>
          </p:cNvGraphicFramePr>
          <p:nvPr>
            <p:extLst>
              <p:ext uri="{D42A27DB-BD31-4B8C-83A1-F6EECF244321}">
                <p14:modId xmlns="" xmlns:p14="http://schemas.microsoft.com/office/powerpoint/2010/main" val="443203471"/>
              </p:ext>
            </p:extLst>
          </p:nvPr>
        </p:nvGraphicFramePr>
        <p:xfrm>
          <a:off x="533400" y="5074920"/>
          <a:ext cx="2971800" cy="792480"/>
        </p:xfrm>
        <a:graphic>
          <a:graphicData uri="http://schemas.openxmlformats.org/drawingml/2006/table">
            <a:tbl>
              <a:tblPr firstRow="1" bandRow="1">
                <a:effectLst/>
                <a:tableStyleId>{5C22544A-7EE6-4342-B048-85BDC9FD1C3A}</a:tableStyleId>
              </a:tblPr>
              <a:tblGrid>
                <a:gridCol w="594360"/>
                <a:gridCol w="594360"/>
                <a:gridCol w="594360"/>
                <a:gridCol w="594360"/>
                <a:gridCol w="594360"/>
              </a:tblGrid>
              <a:tr h="342900">
                <a:tc>
                  <a:txBody>
                    <a:bodyPr/>
                    <a:lstStyle/>
                    <a:p>
                      <a:pPr algn="ctr"/>
                      <a:r>
                        <a:rPr lang="en-US" sz="2000" b="0" dirty="0" smtClean="0">
                          <a:solidFill>
                            <a:schemeClr val="tx1"/>
                          </a:solidFill>
                        </a:rPr>
                        <a:t>x</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5</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152401">
                <a:tc>
                  <a:txBody>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latin typeface="Times New Roman"/>
                          <a:cs typeface="Times New Roman"/>
                        </a:rPr>
                        <a:t>–5</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3</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latin typeface="Times New Roman"/>
                          <a:cs typeface="Times New Roman"/>
                        </a:rPr>
                        <a:t>–</a:t>
                      </a:r>
                      <a:r>
                        <a:rPr lang="en-US" sz="2000" dirty="0" smtClean="0"/>
                        <a:t>9</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7</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81400" y="478169"/>
            <a:ext cx="5105400" cy="5486400"/>
          </a:xfrm>
          <a:prstGeom prst="rect">
            <a:avLst/>
          </a:prstGeom>
        </p:spPr>
      </p:pic>
      <p:cxnSp>
        <p:nvCxnSpPr>
          <p:cNvPr id="10" name="Straight Connector 9"/>
          <p:cNvCxnSpPr/>
          <p:nvPr/>
        </p:nvCxnSpPr>
        <p:spPr>
          <a:xfrm>
            <a:off x="3583189" y="3449969"/>
            <a:ext cx="5103611"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67401" y="478169"/>
            <a:ext cx="0" cy="5486402"/>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91000" y="13854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667000"/>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1864182"/>
            <a:ext cx="152400" cy="181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91400" y="3138006"/>
            <a:ext cx="152400" cy="138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38800" y="45858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5638800"/>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16140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583189" y="1087769"/>
            <a:ext cx="5103611" cy="27432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080379" y="492432"/>
            <a:ext cx="2590800" cy="5457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5189" y="5964569"/>
            <a:ext cx="8151611"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সরল সহসমীকরণের প্রত্যেকটি লেখচিত্র ভিন্ন ভিন্ন সরলরেখা।</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365386334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10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10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left)">
                                      <p:cBhvr>
                                        <p:cTn id="10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16" grpId="0" animBg="1"/>
      <p:bldP spid="18" grpId="0" animBg="1"/>
      <p:bldP spid="19" grpId="0" animBg="1"/>
      <p:bldP spid="20" grpId="0" animBg="1"/>
      <p:bldP spid="21" grpId="0" animBg="1"/>
      <p:bldP spid="22" grpId="0" animBg="1"/>
      <p:bldP spid="24" grpId="0" animBg="1"/>
      <p:bldP spid="3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2407</TotalTime>
  <Words>1007</Words>
  <Application>Microsoft Office PowerPoint</Application>
  <PresentationFormat>On-screen Show (4:3)</PresentationFormat>
  <Paragraphs>185</Paragraphs>
  <Slides>16</Slides>
  <Notes>16</Notes>
  <HiddenSlides>1</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Aspect</vt:lpstr>
      <vt:lpstr>Equity</vt: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Ronju</cp:lastModifiedBy>
  <cp:revision>287</cp:revision>
  <dcterms:created xsi:type="dcterms:W3CDTF">2006-08-16T00:00:00Z</dcterms:created>
  <dcterms:modified xsi:type="dcterms:W3CDTF">2020-03-14T06:13:18Z</dcterms:modified>
</cp:coreProperties>
</file>