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1" r:id="rId2"/>
    <p:sldId id="258" r:id="rId3"/>
    <p:sldId id="259" r:id="rId4"/>
    <p:sldId id="261" r:id="rId5"/>
    <p:sldId id="263" r:id="rId6"/>
    <p:sldId id="264" r:id="rId7"/>
    <p:sldId id="265" r:id="rId8"/>
    <p:sldId id="262" r:id="rId9"/>
    <p:sldId id="266" r:id="rId10"/>
    <p:sldId id="267" r:id="rId11"/>
    <p:sldId id="268" r:id="rId12"/>
    <p:sldId id="269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014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2ADE7-F22C-4029-859F-8B3026B8F183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73A186-D21F-4ABE-AC2E-19229EFB69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8876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NikoshBAN" pitchFamily="2" charset="0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NikoshBAN" pitchFamily="2" charset="0"/>
                            </a:rPr>
                            <m:t>3</m:t>
                          </m:r>
                        </m:sup>
                      </m:sSup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/>
                          <a:cs typeface="NikoshBAN" pitchFamily="2" charset="0"/>
                        </a:rPr>
                        <m:t>+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NikoshBAN" pitchFamily="2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NikoshBAN" pitchFamily="2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NikoshBAN" pitchFamily="2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NikoshBAN" pitchFamily="2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solidFill>
                      <a:srgbClr val="FF0000"/>
                    </a:solidFill>
                    <a:latin typeface="Cambria Math"/>
                    <a:cs typeface="NikoshBAN" pitchFamily="2" charset="0"/>
                  </a:rPr>
                  <a:t>𝑎^</a:t>
                </a:r>
                <a:r>
                  <a:rPr lang="en-US" b="0" i="0" smtClean="0">
                    <a:solidFill>
                      <a:srgbClr val="FF0000"/>
                    </a:solidFill>
                    <a:latin typeface="Cambria Math"/>
                    <a:cs typeface="NikoshBAN" pitchFamily="2" charset="0"/>
                  </a:rPr>
                  <a:t>3</a:t>
                </a:r>
                <a:r>
                  <a:rPr lang="en-US" i="0" smtClean="0">
                    <a:solidFill>
                      <a:srgbClr val="FF0000"/>
                    </a:solidFill>
                    <a:latin typeface="Cambria Math"/>
                    <a:cs typeface="NikoshBAN" pitchFamily="2" charset="0"/>
                  </a:rPr>
                  <a:t>+</a:t>
                </a:r>
                <a:r>
                  <a:rPr lang="en-US" b="0" i="0" smtClean="0">
                    <a:solidFill>
                      <a:srgbClr val="FF0000"/>
                    </a:solidFill>
                    <a:latin typeface="Cambria Math"/>
                    <a:cs typeface="NikoshBAN" pitchFamily="2" charset="0"/>
                  </a:rPr>
                  <a:t>1/𝑎</a:t>
                </a:r>
                <a:r>
                  <a:rPr lang="en-US" b="0" i="0">
                    <a:solidFill>
                      <a:srgbClr val="FF0000"/>
                    </a:solidFill>
                    <a:latin typeface="Cambria Math"/>
                    <a:cs typeface="NikoshBAN" pitchFamily="2" charset="0"/>
                  </a:rPr>
                  <a:t>^</a:t>
                </a:r>
                <a:r>
                  <a:rPr lang="en-US" b="0" i="0" smtClean="0">
                    <a:solidFill>
                      <a:srgbClr val="FF0000"/>
                    </a:solidFill>
                    <a:latin typeface="Cambria Math"/>
                    <a:cs typeface="NikoshBAN" pitchFamily="2" charset="0"/>
                  </a:rPr>
                  <a:t>3 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3A186-D21F-4ABE-AC2E-19229EFB698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8771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67818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bn-IN" dirty="0" smtClean="0"/>
              <a:t>স্বাগতম </a:t>
            </a:r>
            <a:endParaRPr lang="en-US" dirty="0"/>
          </a:p>
        </p:txBody>
      </p:sp>
      <p:pic>
        <p:nvPicPr>
          <p:cNvPr id="4" name="Content Placeholder 3" descr="Rose-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1600200"/>
            <a:ext cx="6781800" cy="4525963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153400" cy="1630362"/>
              </a:xfrm>
            </p:spPr>
            <p:txBody>
              <a:bodyPr>
                <a:normAutofit fontScale="90000"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92D05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i="1" smtClean="0">
                            <a:solidFill>
                              <a:srgbClr val="92D050"/>
                            </a:solidFill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</m:e>
                      <m:sup>
                        <m:r>
                          <a:rPr lang="en-US" i="1" smtClean="0">
                            <a:solidFill>
                              <a:srgbClr val="92D050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92D050"/>
                        </a:solidFill>
                        <a:latin typeface="Cambria Math"/>
                        <a:cs typeface="NikoshBAN" pitchFamily="2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rgbClr val="92D05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rgbClr val="92D050"/>
                            </a:solidFill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e>
                    </m:rad>
                    <m:r>
                      <a:rPr lang="en-US" b="0" i="1" smtClean="0">
                        <a:solidFill>
                          <a:srgbClr val="92D050"/>
                        </a:solidFill>
                        <a:latin typeface="Cambria Math"/>
                        <a:cs typeface="NikoshBAN" pitchFamily="2" charset="0"/>
                      </a:rPr>
                      <m:t>𝑎</m:t>
                    </m:r>
                    <m:r>
                      <a:rPr lang="en-US" b="0" i="1" smtClean="0">
                        <a:solidFill>
                          <a:srgbClr val="92D050"/>
                        </a:solidFill>
                        <a:latin typeface="Cambria Math"/>
                        <a:cs typeface="NikoshBAN" pitchFamily="2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92D050"/>
                        </a:solidFill>
                        <a:latin typeface="Cambria Math"/>
                        <a:cs typeface="NikoshBAN" pitchFamily="2" charset="0"/>
                      </a:rPr>
                      <m:t>1</m:t>
                    </m:r>
                    <m:r>
                      <a:rPr lang="en-US" i="1" smtClean="0">
                        <a:solidFill>
                          <a:srgbClr val="92D050"/>
                        </a:solidFill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92D050"/>
                        </a:solidFill>
                        <a:latin typeface="Cambria Math"/>
                        <a:cs typeface="NikoshBAN" pitchFamily="2" charset="0"/>
                      </a:rPr>
                      <m:t>0</m:t>
                    </m:r>
                  </m:oMath>
                </a14:m>
                <a:r>
                  <a:rPr lang="bn-BD" dirty="0" smtClean="0">
                    <a:solidFill>
                      <a:srgbClr val="92D050"/>
                    </a:solidFill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bn-BD" dirty="0" smtClean="0">
                    <a:latin typeface="NikoshBAN" pitchFamily="2" charset="0"/>
                    <a:cs typeface="NikoshBAN" pitchFamily="2" charset="0"/>
                  </a:rPr>
                  <a:t>হলে,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sup>
                    </m:sSup>
                    <m:r>
                      <a:rPr lang="en-US" i="1" smtClean="0">
                        <a:solidFill>
                          <a:srgbClr val="FF0000"/>
                        </a:solidFill>
                        <a:latin typeface="Cambria Math"/>
                        <a:cs typeface="NikoshBAN" pitchFamily="2" charset="0"/>
                      </a:rPr>
                      <m:t>+</m:t>
                    </m:r>
                    <m:f>
                      <m:f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bn-BD" b="0" i="1" smtClean="0">
                        <a:latin typeface="Cambria Math"/>
                        <a:cs typeface="NikoshBAN" pitchFamily="2" charset="0"/>
                      </a:rPr>
                      <m:t>এর</m:t>
                    </m:r>
                    <m:r>
                      <a:rPr lang="bn-BD" b="0" i="1" smtClean="0">
                        <a:latin typeface="Cambria Math"/>
                        <a:cs typeface="NikoshBAN" pitchFamily="2" charset="0"/>
                      </a:rPr>
                      <m:t> </m:t>
                    </m:r>
                    <m:r>
                      <a:rPr lang="bn-BD" b="0" i="1" smtClean="0">
                        <a:latin typeface="Cambria Math"/>
                        <a:cs typeface="NikoshBAN" pitchFamily="2" charset="0"/>
                      </a:rPr>
                      <m:t>মান</m:t>
                    </m:r>
                    <m:r>
                      <a:rPr lang="bn-BD" b="0" i="1" smtClean="0">
                        <a:latin typeface="Cambria Math"/>
                        <a:cs typeface="NikoshBAN" pitchFamily="2" charset="0"/>
                      </a:rPr>
                      <m:t> </m:t>
                    </m:r>
                    <m:r>
                      <a:rPr lang="bn-BD" b="0" i="1" smtClean="0">
                        <a:latin typeface="Cambria Math"/>
                        <a:cs typeface="NikoshBAN" pitchFamily="2" charset="0"/>
                      </a:rPr>
                      <m:t>কত</m:t>
                    </m:r>
                    <m:r>
                      <a:rPr lang="bn-BD" b="0" i="1" smtClean="0">
                        <a:latin typeface="Cambria Math"/>
                        <a:cs typeface="NikoshBAN" pitchFamily="2" charset="0"/>
                      </a:rPr>
                      <m:t>? </m:t>
                    </m:r>
                  </m:oMath>
                </a14:m>
                <a:endParaRPr lang="en-US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153400" cy="1630362"/>
              </a:xfrm>
              <a:blipFill rotWithShape="1">
                <a:blip r:embed="rId3"/>
                <a:stretch>
                  <a:fillRect t="-1866" r="-101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09800"/>
                <a:ext cx="8153400" cy="4800600"/>
              </a:xfrm>
              <a:solidFill>
                <a:schemeClr val="accent2"/>
              </a:solidFill>
            </p:spPr>
            <p:txBody>
              <a:bodyPr/>
              <a:lstStyle/>
              <a:p>
                <a:pPr marL="0" indent="0">
                  <a:buNone/>
                </a:pPr>
                <a:r>
                  <a:rPr lang="bn-BD" dirty="0" smtClean="0">
                    <a:solidFill>
                      <a:srgbClr val="92D050"/>
                    </a:solidFill>
                    <a:cs typeface="NikoshBAN" pitchFamily="2" charset="0"/>
                  </a:rPr>
                  <a:t>দেওয়া আছে,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92D05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92D050"/>
                            </a:solidFill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solidFill>
                              <a:srgbClr val="92D050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srgbClr val="92D050"/>
                        </a:solidFill>
                        <a:latin typeface="Cambria Math"/>
                        <a:cs typeface="NikoshBAN" pitchFamily="2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i="1">
                            <a:solidFill>
                              <a:srgbClr val="92D05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solidFill>
                              <a:srgbClr val="92D050"/>
                            </a:solidFill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e>
                    </m:rad>
                    <m:r>
                      <a:rPr lang="en-US" i="1">
                        <a:solidFill>
                          <a:srgbClr val="92D050"/>
                        </a:solidFill>
                        <a:latin typeface="Cambria Math"/>
                        <a:cs typeface="NikoshBAN" pitchFamily="2" charset="0"/>
                      </a:rPr>
                      <m:t>𝑎</m:t>
                    </m:r>
                    <m:r>
                      <a:rPr lang="en-US" i="1">
                        <a:solidFill>
                          <a:srgbClr val="92D050"/>
                        </a:solidFill>
                        <a:latin typeface="Cambria Math"/>
                        <a:cs typeface="NikoshBAN" pitchFamily="2" charset="0"/>
                      </a:rPr>
                      <m:t>+</m:t>
                    </m:r>
                    <m:r>
                      <a:rPr lang="en-US" i="1">
                        <a:solidFill>
                          <a:srgbClr val="92D050"/>
                        </a:solidFill>
                        <a:latin typeface="Cambria Math"/>
                        <a:cs typeface="NikoshBAN" pitchFamily="2" charset="0"/>
                      </a:rPr>
                      <m:t>1</m:t>
                    </m:r>
                    <m:r>
                      <a:rPr lang="en-US" i="1">
                        <a:solidFill>
                          <a:srgbClr val="92D050"/>
                        </a:solidFill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i="1">
                        <a:solidFill>
                          <a:srgbClr val="92D050"/>
                        </a:solidFill>
                        <a:latin typeface="Cambria Math"/>
                        <a:cs typeface="NikoshBAN" pitchFamily="2" charset="0"/>
                      </a:rPr>
                      <m:t>0</m:t>
                    </m:r>
                  </m:oMath>
                </a14:m>
                <a:r>
                  <a:rPr lang="bn-BD" dirty="0">
                    <a:solidFill>
                      <a:srgbClr val="92D050"/>
                    </a:solidFill>
                    <a:latin typeface="NikoshBAN" pitchFamily="2" charset="0"/>
                    <a:cs typeface="NikoshBAN" pitchFamily="2" charset="0"/>
                  </a:rPr>
                  <a:t/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92D050"/>
                    </a:solidFill>
                    <a:cs typeface="NikoshBAN" pitchFamily="2" charset="0"/>
                  </a:rPr>
                  <a:t/>
                </a:r>
                <a:r>
                  <a:rPr lang="bn-BD" dirty="0" smtClean="0">
                    <a:solidFill>
                      <a:srgbClr val="92D050"/>
                    </a:solidFill>
                    <a:cs typeface="NikoshBAN" pitchFamily="2" charset="0"/>
                  </a:rPr>
                  <a:t>বা, </a:t>
                </a:r>
                <a:r>
                  <a:rPr lang="en-US" dirty="0" smtClean="0">
                    <a:solidFill>
                      <a:srgbClr val="92D050"/>
                    </a:solidFill>
                    <a:cs typeface="NikoshBAN" pitchFamily="2" charset="0"/>
                  </a:rPr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92D05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92D050"/>
                            </a:solidFill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solidFill>
                              <a:srgbClr val="92D050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srgbClr val="92D050"/>
                        </a:solidFill>
                        <a:latin typeface="Cambria Math"/>
                        <a:cs typeface="NikoshBAN" pitchFamily="2" charset="0"/>
                      </a:rPr>
                      <m:t>+</m:t>
                    </m:r>
                    <m:r>
                      <a:rPr lang="en-US" i="1">
                        <a:solidFill>
                          <a:srgbClr val="92D050"/>
                        </a:solidFill>
                        <a:latin typeface="Cambria Math"/>
                        <a:cs typeface="NikoshBAN" pitchFamily="2" charset="0"/>
                      </a:rPr>
                      <m:t>1</m:t>
                    </m:r>
                    <m:r>
                      <a:rPr lang="en-US" i="1">
                        <a:solidFill>
                          <a:srgbClr val="92D050"/>
                        </a:solidFill>
                        <a:latin typeface="Cambria Math"/>
                        <a:cs typeface="NikoshBAN" pitchFamily="2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>
                            <a:solidFill>
                              <a:srgbClr val="92D05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solidFill>
                              <a:srgbClr val="92D050"/>
                            </a:solidFill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e>
                    </m:rad>
                    <m:r>
                      <a:rPr lang="en-US" i="1">
                        <a:solidFill>
                          <a:srgbClr val="92D050"/>
                        </a:solidFill>
                        <a:latin typeface="Cambria Math"/>
                        <a:cs typeface="NikoshBAN" pitchFamily="2" charset="0"/>
                      </a:rPr>
                      <m:t>𝑎</m:t>
                    </m:r>
                  </m:oMath>
                </a14:m>
                <a:endParaRPr lang="en-US" dirty="0">
                  <a:solidFill>
                    <a:srgbClr val="92D05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92D050"/>
                    </a:solidFill>
                    <a:cs typeface="NikoshBAN" pitchFamily="2" charset="0"/>
                  </a:rPr>
                  <a:t/>
                </a:r>
                <a:r>
                  <a:rPr lang="bn-BD" dirty="0" smtClean="0">
                    <a:solidFill>
                      <a:srgbClr val="92D050"/>
                    </a:solidFill>
                    <a:cs typeface="NikoshBAN" pitchFamily="2" charset="0"/>
                  </a:rPr>
                  <a:t>বা, </a:t>
                </a:r>
                <a:r>
                  <a:rPr lang="en-US" dirty="0" smtClean="0">
                    <a:solidFill>
                      <a:srgbClr val="92D050"/>
                    </a:solidFill>
                    <a:cs typeface="NikoshBAN" pitchFamily="2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92D05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solidFill>
                                  <a:srgbClr val="92D050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92D050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92D050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solidFill>
                              <a:srgbClr val="92D050"/>
                            </a:solidFill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rgbClr val="92D050"/>
                    </a:solidFill>
                    <a:latin typeface="NikoshBAN" pitchFamily="2" charset="0"/>
                    <a:cs typeface="NikoshBAN" pitchFamily="2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rgbClr val="92D05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i="1" dirty="0">
                            <a:solidFill>
                              <a:srgbClr val="92D050"/>
                            </a:solidFill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r>
                          <a:rPr lang="en-US" i="1" dirty="0">
                            <a:solidFill>
                              <a:srgbClr val="92D050"/>
                            </a:solidFill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</m:den>
                    </m:f>
                    <m:r>
                      <a:rPr lang="en-US" i="1" dirty="0" smtClean="0">
                        <a:solidFill>
                          <a:srgbClr val="92D050"/>
                        </a:solidFill>
                        <a:latin typeface="Cambria Math"/>
                        <a:cs typeface="NikoshBAN" pitchFamily="2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>
                            <a:solidFill>
                              <a:srgbClr val="92D05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solidFill>
                              <a:srgbClr val="92D050"/>
                            </a:solidFill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e>
                    </m:rad>
                  </m:oMath>
                </a14:m>
                <a:endParaRPr lang="en-US" dirty="0" smtClean="0">
                  <a:solidFill>
                    <a:srgbClr val="92D05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marL="0" indent="0">
                  <a:buNone/>
                </a:pPr>
                <a:r>
                  <a:rPr lang="en-US" sz="4400" dirty="0" smtClean="0">
                    <a:solidFill>
                      <a:srgbClr val="92D050"/>
                    </a:solidFill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bn-BD" sz="2400" dirty="0" smtClean="0">
                    <a:solidFill>
                      <a:srgbClr val="92D050"/>
                    </a:solidFill>
                    <a:latin typeface="NikoshBAN" pitchFamily="2" charset="0"/>
                    <a:cs typeface="NikoshBAN" pitchFamily="2" charset="0"/>
                  </a:rPr>
                  <a:t>বা, </a:t>
                </a:r>
                <a:r>
                  <a:rPr lang="en-US" sz="4400" dirty="0" smtClean="0">
                    <a:solidFill>
                      <a:srgbClr val="92D050"/>
                    </a:solidFill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dirty="0" smtClean="0">
                    <a:solidFill>
                      <a:srgbClr val="92D050"/>
                    </a:solidFill>
                    <a:latin typeface="NikoshBAN" pitchFamily="2" charset="0"/>
                    <a:cs typeface="NikoshBAN" pitchFamily="2" charset="0"/>
                  </a:rPr>
                  <a:t>a </a:t>
                </a:r>
                <a:r>
                  <a:rPr lang="en-US" dirty="0">
                    <a:solidFill>
                      <a:srgbClr val="92D050"/>
                    </a:solidFill>
                    <a:latin typeface="NikoshBAN" pitchFamily="2" charset="0"/>
                    <a:cs typeface="NikoshBAN" pitchFamily="2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rgbClr val="92D05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i="1" dirty="0">
                            <a:solidFill>
                              <a:srgbClr val="92D050"/>
                            </a:solidFill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r>
                          <a:rPr lang="en-US" i="1" dirty="0">
                            <a:solidFill>
                              <a:srgbClr val="92D050"/>
                            </a:solidFill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</m:den>
                    </m:f>
                    <m:r>
                      <a:rPr lang="en-US" i="1" dirty="0">
                        <a:solidFill>
                          <a:srgbClr val="92D050"/>
                        </a:solidFill>
                        <a:latin typeface="Cambria Math"/>
                        <a:cs typeface="NikoshBAN" pitchFamily="2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>
                            <a:solidFill>
                              <a:srgbClr val="92D05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solidFill>
                              <a:srgbClr val="92D050"/>
                            </a:solidFill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e>
                    </m:rad>
                  </m:oMath>
                </a14:m>
                <a:endParaRPr lang="en-US" sz="2000" dirty="0" smtClean="0">
                  <a:solidFill>
                    <a:srgbClr val="92D05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marL="0" indent="0">
                  <a:buNone/>
                </a:pPr>
                <a:r>
                  <a:rPr lang="bn-BD" sz="3600" dirty="0" smtClean="0">
                    <a:solidFill>
                      <a:srgbClr val="FFFF00"/>
                    </a:solidFill>
                    <a:latin typeface="NikoshBAN" pitchFamily="2" charset="0"/>
                    <a:cs typeface="NikoshBAN" pitchFamily="2" charset="0"/>
                  </a:rPr>
                  <a:t>প্রদত্ত রাশি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FFFF0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FFFF00"/>
                            </a:solidFill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solidFill>
                              <a:srgbClr val="FFFF00"/>
                            </a:solidFill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solidFill>
                          <a:srgbClr val="FFFF00"/>
                        </a:solidFill>
                        <a:latin typeface="Cambria Math"/>
                        <a:cs typeface="NikoshBAN" pitchFamily="2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solidFill>
                              <a:srgbClr val="FFFF0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FF00"/>
                            </a:solidFill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solidFill>
                                  <a:srgbClr val="FFFF00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FFFF00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FFFF00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b="0" i="0" smtClean="0">
                        <a:solidFill>
                          <a:srgbClr val="FFFF00"/>
                        </a:solidFill>
                        <a:latin typeface="Cambria Math"/>
                        <a:cs typeface="NikoshBAN" pitchFamily="2" charset="0"/>
                      </a:rPr>
                      <m:t>=</m:t>
                    </m:r>
                  </m:oMath>
                </a14:m>
                <a:r>
                  <a:rPr lang="bn-BD" dirty="0" smtClean="0">
                    <a:solidFill>
                      <a:srgbClr val="FFFF00"/>
                    </a:solidFill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dirty="0" smtClean="0">
                    <a:solidFill>
                      <a:srgbClr val="FFFF00"/>
                    </a:solidFill>
                    <a:latin typeface="NikoshBAN" pitchFamily="2" charset="0"/>
                    <a:cs typeface="NikoshBAN" pitchFamily="2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FFFF0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  <m:r>
                          <a:rPr lang="bn-BD" b="0" i="1" smtClean="0">
                            <a:solidFill>
                              <a:srgbClr val="FFFF00"/>
                            </a:solidFill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f>
                          <m:fPr>
                            <m:ctrlPr>
                              <a:rPr lang="en-US" i="1" smtClean="0">
                                <a:solidFill>
                                  <a:srgbClr val="FFFF00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FFFF00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𝑎</m:t>
                            </m:r>
                          </m:den>
                        </m:f>
                        <m:r>
                          <a:rPr lang="bn-BD" b="0" i="1" smtClean="0">
                            <a:solidFill>
                              <a:srgbClr val="FFFF00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solidFill>
                              <a:srgbClr val="FFFF00"/>
                            </a:solidFill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sup>
                    </m:sSup>
                    <m:r>
                      <a:rPr lang="en-US" b="0" i="0" smtClean="0">
                        <a:solidFill>
                          <a:srgbClr val="FFFF00"/>
                        </a:solidFill>
                        <a:latin typeface="Cambria Math"/>
                        <a:cs typeface="NikoshBAN" pitchFamily="2" charset="0"/>
                      </a:rPr>
                      <m:t>−</m:t>
                    </m:r>
                    <m:r>
                      <a:rPr lang="en-US" b="0" i="0" smtClean="0">
                        <a:solidFill>
                          <a:srgbClr val="FFFF00"/>
                        </a:solidFill>
                        <a:latin typeface="Cambria Math"/>
                        <a:cs typeface="NikoshBAN" pitchFamily="2" charset="0"/>
                      </a:rPr>
                      <m:t>3</m:t>
                    </m:r>
                  </m:oMath>
                </a14:m>
                <a:r>
                  <a:rPr lang="en-US" dirty="0" smtClean="0">
                    <a:solidFill>
                      <a:srgbClr val="FFFF00"/>
                    </a:solidFill>
                    <a:latin typeface="NikoshBAN" pitchFamily="2" charset="0"/>
                    <a:cs typeface="NikoshBAN" pitchFamily="2" charset="0"/>
                  </a:rPr>
                  <a:t>a.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rgbClr val="FFFF0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i="1" dirty="0">
                            <a:solidFill>
                              <a:srgbClr val="FFFF00"/>
                            </a:solidFill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r>
                          <a:rPr lang="en-US" i="1" dirty="0">
                            <a:solidFill>
                              <a:srgbClr val="FFFF00"/>
                            </a:solidFill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rgbClr val="FFFF00"/>
                    </a:solidFill>
                    <a:latin typeface="NikoshBAN" pitchFamily="2" charset="0"/>
                    <a:cs typeface="NikoshBAN" pitchFamily="2" charset="0"/>
                  </a:rPr>
                  <a:t>(a+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rgbClr val="FFFF0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i="1" dirty="0">
                            <a:solidFill>
                              <a:srgbClr val="FFFF00"/>
                            </a:solidFill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r>
                          <a:rPr lang="en-US" i="1" dirty="0">
                            <a:solidFill>
                              <a:srgbClr val="FFFF00"/>
                            </a:solidFill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rgbClr val="FFFF00"/>
                    </a:solidFill>
                    <a:latin typeface="NikoshBAN" pitchFamily="2" charset="0"/>
                    <a:cs typeface="NikoshBAN" pitchFamily="2" charset="0"/>
                  </a:rPr>
                  <a:t>)</a:t>
                </a:r>
                <a:endParaRPr lang="en-US" dirty="0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FFFF00"/>
                    </a:solidFill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bn-BD" dirty="0" smtClean="0">
                    <a:solidFill>
                      <a:srgbClr val="FFFF00"/>
                    </a:solidFill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dirty="0">
                    <a:solidFill>
                      <a:srgbClr val="FFFF00"/>
                    </a:solidFill>
                    <a:latin typeface="NikoshBAN" pitchFamily="2" charset="0"/>
                    <a:cs typeface="NikoshBAN" pitchFamily="2" charset="0"/>
                  </a:rPr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solidFill>
                              <a:srgbClr val="FFFF0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solidFill>
                              <a:srgbClr val="FFFF00"/>
                            </a:solidFill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e>
                    </m:rad>
                    <m:sSup>
                      <m:sSupPr>
                        <m:ctrlPr>
                          <a:rPr lang="en-US" i="1">
                            <a:solidFill>
                              <a:srgbClr val="FFFF0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bn-BD" i="1">
                            <a:solidFill>
                              <a:srgbClr val="FFFF00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solidFill>
                              <a:srgbClr val="FFFF00"/>
                            </a:solidFill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sup>
                    </m:sSup>
                    <m:r>
                      <a:rPr lang="en-US">
                        <a:solidFill>
                          <a:srgbClr val="FFFF00"/>
                        </a:solidFill>
                        <a:latin typeface="Cambria Math"/>
                        <a:cs typeface="NikoshBAN" pitchFamily="2" charset="0"/>
                      </a:rPr>
                      <m:t>−</m:t>
                    </m:r>
                    <m:r>
                      <a:rPr lang="en-US">
                        <a:solidFill>
                          <a:srgbClr val="FFFF00"/>
                        </a:solidFill>
                        <a:latin typeface="Cambria Math"/>
                        <a:cs typeface="NikoshBAN" pitchFamily="2" charset="0"/>
                      </a:rPr>
                      <m:t>3</m:t>
                    </m:r>
                    <m:r>
                      <a:rPr lang="en-US" i="1" dirty="0" smtClean="0">
                        <a:solidFill>
                          <a:srgbClr val="FFFF00"/>
                        </a:solidFill>
                        <a:latin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FFFF00"/>
                    </a:solidFill>
                    <a:latin typeface="NikoshBAN" pitchFamily="2" charset="0"/>
                    <a:cs typeface="NikoshBAN" pitchFamily="2" charset="0"/>
                  </a:rPr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solidFill>
                              <a:srgbClr val="FFFF0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solidFill>
                              <a:srgbClr val="FFFF00"/>
                            </a:solidFill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dirty="0" smtClean="0">
                    <a:solidFill>
                      <a:srgbClr val="FFFF00"/>
                    </a:solidFill>
                    <a:latin typeface="NikoshBAN" pitchFamily="2" charset="0"/>
                    <a:cs typeface="NikoshBAN" pitchFamily="2" charset="0"/>
                  </a:rPr>
                  <a:t>)</a:t>
                </a:r>
                <a:r>
                  <a:rPr lang="bn-BD" dirty="0" smtClean="0">
                    <a:solidFill>
                      <a:srgbClr val="FFFF00"/>
                    </a:solidFill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dirty="0" smtClean="0">
                    <a:solidFill>
                      <a:srgbClr val="FFFF00"/>
                    </a:solidFill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bn-BD" dirty="0" smtClean="0">
                    <a:solidFill>
                      <a:srgbClr val="FFFF00"/>
                    </a:solidFill>
                    <a:latin typeface="NikoshBAN" pitchFamily="2" charset="0"/>
                    <a:cs typeface="NikoshBAN" pitchFamily="2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rgbClr val="FFFF00"/>
                        </a:solidFill>
                        <a:latin typeface="Cambria Math"/>
                        <a:cs typeface="NikoshBAN" pitchFamily="2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US" i="1">
                            <a:solidFill>
                              <a:srgbClr val="FFFF0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solidFill>
                              <a:srgbClr val="FFFF00"/>
                            </a:solidFill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e>
                    </m:rad>
                    <m:r>
                      <a:rPr lang="en-US">
                        <a:solidFill>
                          <a:srgbClr val="FFFF00"/>
                        </a:solidFill>
                        <a:latin typeface="Cambria Math"/>
                        <a:cs typeface="NikoshBAN" pitchFamily="2" charset="0"/>
                      </a:rPr>
                      <m:t>−</m:t>
                    </m:r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/>
                        <a:cs typeface="NikoshBAN" pitchFamily="2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US" i="1">
                            <a:solidFill>
                              <a:srgbClr val="FFFF0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solidFill>
                              <a:srgbClr val="FFFF00"/>
                            </a:solidFill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dirty="0" smtClean="0">
                    <a:solidFill>
                      <a:srgbClr val="00B0F0"/>
                    </a:solidFill>
                    <a:latin typeface="NikoshBAN" pitchFamily="2" charset="0"/>
                    <a:cs typeface="NikoshBAN" pitchFamily="2" charset="0"/>
                  </a:rPr>
                  <a:t> = </a:t>
                </a:r>
                <a:r>
                  <a:rPr lang="en-US" dirty="0" smtClean="0">
                    <a:solidFill>
                      <a:srgbClr val="FFFF00"/>
                    </a:solidFill>
                    <a:latin typeface="NikoshBAN" pitchFamily="2" charset="0"/>
                    <a:cs typeface="NikoshBAN" pitchFamily="2" charset="0"/>
                  </a:rPr>
                  <a:t>o</a:t>
                </a:r>
                <a:r>
                  <a:rPr lang="en-US" dirty="0" smtClean="0">
                    <a:solidFill>
                      <a:srgbClr val="00B0F0"/>
                    </a:solidFill>
                    <a:latin typeface="NikoshBAN" pitchFamily="2" charset="0"/>
                    <a:cs typeface="NikoshBAN" pitchFamily="2" charset="0"/>
                  </a:rPr>
                  <a:t> (</a:t>
                </a:r>
                <a:r>
                  <a:rPr lang="en-US" dirty="0" err="1" smtClean="0">
                    <a:solidFill>
                      <a:srgbClr val="00B0F0"/>
                    </a:solidFill>
                    <a:latin typeface="NikoshBAN" pitchFamily="2" charset="0"/>
                    <a:cs typeface="NikoshBAN" pitchFamily="2" charset="0"/>
                  </a:rPr>
                  <a:t>Ans</a:t>
                </a:r>
                <a:r>
                  <a:rPr lang="en-US" dirty="0" smtClean="0">
                    <a:solidFill>
                      <a:srgbClr val="00B0F0"/>
                    </a:solidFill>
                    <a:latin typeface="NikoshBAN" pitchFamily="2" charset="0"/>
                    <a:cs typeface="NikoshBAN" pitchFamily="2" charset="0"/>
                  </a:rPr>
                  <a:t>:)</a:t>
                </a:r>
                <a:endParaRPr lang="en-US" dirty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rgbClr val="92D05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marL="0" indent="0">
                  <a:buNone/>
                </a:pPr>
                <a:endParaRPr lang="bn-BD" dirty="0" smtClean="0">
                  <a:solidFill>
                    <a:srgbClr val="92D05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09800"/>
                <a:ext cx="8153400" cy="4800600"/>
              </a:xfrm>
              <a:blipFill rotWithShape="1">
                <a:blip r:embed="rId4"/>
                <a:stretch>
                  <a:fillRect l="-2242" t="-5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635634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জোড়ায় কাজ</a:t>
            </a:r>
            <a:endParaRPr lang="en-US" sz="6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bn-BD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১। </a:t>
                </a:r>
                <a:r>
                  <a:rPr lang="en-US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  <m:t>𝑏</m:t>
                        </m:r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sup>
                    </m:sSup>
                    <m:r>
                      <a:rPr lang="bn-BD" b="0" i="1" smtClean="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 </m:t>
                    </m:r>
                    <m:r>
                      <a:rPr lang="bn-BD" b="0" i="1" smtClean="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এর</m:t>
                    </m:r>
                    <m:r>
                      <a:rPr lang="bn-BD" b="0" i="1" smtClean="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 </m:t>
                    </m:r>
                    <m:r>
                      <a:rPr lang="bn-BD" b="0" i="1" smtClean="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সূত্রটি</m:t>
                    </m:r>
                    <m:r>
                      <a:rPr lang="bn-BD" b="0" i="1" smtClean="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 </m:t>
                    </m:r>
                    <m:r>
                      <a:rPr lang="bn-BD" b="0" i="1" smtClean="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লিখ।</m:t>
                    </m:r>
                    <m:r>
                      <a:rPr lang="bn-BD" b="0" i="1" smtClean="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 </m:t>
                    </m:r>
                  </m:oMath>
                </a14:m>
                <a:endParaRPr lang="bn-BD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marL="0" indent="0">
                  <a:buNone/>
                </a:pPr>
                <a:r>
                  <a:rPr lang="bn-BD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২।</a:t>
                </a:r>
                <a:r>
                  <a:rPr lang="en-US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a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3</m:t>
                    </m:r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𝑏</m:t>
                    </m:r>
                  </m:oMath>
                </a14:m>
                <a:r>
                  <a:rPr lang="en-US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bn-BD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এর ঘন নির্ণয় কর। </a:t>
                </a:r>
              </a:p>
              <a:p>
                <a:pPr marL="0" indent="0">
                  <a:buNone/>
                </a:pPr>
                <a:r>
                  <a:rPr lang="bn-BD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৩। </a:t>
                </a:r>
                <a:r>
                  <a:rPr lang="en-US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x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+</m:t>
                    </m:r>
                    <m:f>
                      <m:fPr>
                        <m:ctrlPr>
                          <a:rPr lang="en-US" i="1" smtClean="0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  <m:t>𝑥</m:t>
                        </m:r>
                      </m:den>
                    </m:f>
                    <m:r>
                      <a:rPr lang="en-US" i="1" smtClean="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3</m:t>
                    </m:r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  </m:t>
                    </m:r>
                  </m:oMath>
                </a14:m>
                <a:r>
                  <a:rPr lang="bn-BD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হলে 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sup>
                    </m:sSup>
                    <m:r>
                      <a:rPr lang="en-US" i="1" smtClean="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+ </m:t>
                    </m:r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(</m:t>
                    </m:r>
                    <m:sSup>
                      <m:sSupPr>
                        <m:ctrlPr>
                          <a:rPr lang="en-US" i="1" smtClean="0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i="1" smtClean="0">
                                <a:solidFill>
                                  <a:srgbClr val="7030A0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7030A0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7030A0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𝑥</m:t>
                            </m:r>
                          </m:den>
                        </m:f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bn-BD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এর মান নির্ণয়  কর। </a:t>
                </a:r>
                <a:endParaRPr lang="en-US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61039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rgbClr val="00B0F0"/>
                    </a:solidFill>
                    <a:cs typeface="NikoshBAN" pitchFamily="2" charset="0"/>
                  </a:rPr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B0F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  <m:r>
                      <a:rPr lang="bn-BD" b="0" i="0" smtClean="0">
                        <a:solidFill>
                          <a:srgbClr val="00B0F0"/>
                        </a:solidFill>
                        <a:latin typeface="Cambria Math"/>
                        <a:cs typeface="NikoshBAN" pitchFamily="2" charset="0"/>
                      </a:rPr>
                      <m:t>−</m:t>
                    </m:r>
                    <m:r>
                      <a:rPr lang="en-US" b="0" i="0" smtClean="0">
                        <a:solidFill>
                          <a:srgbClr val="00B0F0"/>
                        </a:solidFill>
                        <a:latin typeface="Cambria Math"/>
                        <a:cs typeface="NikoshBAN" pitchFamily="2" charset="0"/>
                      </a:rPr>
                      <m:t>1</m:t>
                    </m:r>
                  </m:oMath>
                </a14:m>
                <a:r>
                  <a:rPr lang="en-US" dirty="0" smtClean="0">
                    <a:solidFill>
                      <a:srgbClr val="00B0F0"/>
                    </a:solidFill>
                  </a:rPr>
                  <a:t>=a </a:t>
                </a:r>
                <a:r>
                  <a:rPr lang="bn-BD" dirty="0">
                    <a:solidFill>
                      <a:srgbClr val="00B0F0"/>
                    </a:solidFill>
                    <a:latin typeface="NikoshBAN" pitchFamily="2" charset="0"/>
                    <a:cs typeface="NikoshBAN" pitchFamily="2" charset="0"/>
                  </a:rPr>
                  <a:t>হলে, </a:t>
                </a:r>
                <a:endParaRPr lang="en-US" dirty="0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B0F0"/>
                    </a:solidFill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bn-BD" dirty="0" smtClean="0">
                    <a:solidFill>
                      <a:srgbClr val="00B0F0"/>
                    </a:solidFill>
                    <a:latin typeface="NikoshBAN" pitchFamily="2" charset="0"/>
                    <a:cs typeface="NikoshBAN" pitchFamily="2" charset="0"/>
                  </a:rPr>
                  <a:t>ক) </a:t>
                </a:r>
                <a:r>
                  <a:rPr lang="en-US" dirty="0">
                    <a:solidFill>
                      <a:srgbClr val="00B0F0"/>
                    </a:solidFill>
                  </a:rPr>
                  <a:t>a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B0F0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00B0F0"/>
                    </a:solidFill>
                  </a:rPr>
                  <a:t>=</a:t>
                </a:r>
                <a:r>
                  <a:rPr lang="bn-BD" dirty="0" smtClean="0">
                    <a:solidFill>
                      <a:srgbClr val="00B0F0"/>
                    </a:solidFill>
                    <a:latin typeface="NikoshBAN" pitchFamily="2" charset="0"/>
                    <a:cs typeface="NikoshBAN" pitchFamily="2" charset="0"/>
                  </a:rPr>
                  <a:t>কত? 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B0F0"/>
                    </a:solidFill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bn-BD" dirty="0" smtClean="0">
                    <a:solidFill>
                      <a:srgbClr val="00B0F0"/>
                    </a:solidFill>
                    <a:latin typeface="NikoshBAN" pitchFamily="2" charset="0"/>
                    <a:cs typeface="NikoshBAN" pitchFamily="2" charset="0"/>
                  </a:rPr>
                  <a:t>খ) </a:t>
                </a:r>
                <a:r>
                  <a:rPr lang="en-US" dirty="0" smtClean="0">
                    <a:solidFill>
                      <a:srgbClr val="00B0F0"/>
                    </a:solidFill>
                    <a:latin typeface="NikoshBAN" pitchFamily="2" charset="0"/>
                    <a:cs typeface="NikoshBAN" pitchFamily="2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B0F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  <a:cs typeface="NikoshBAN" pitchFamily="2" charset="0"/>
                      </a:rPr>
                      <m:t>−(</m:t>
                    </m:r>
                    <m:sSup>
                      <m:sSupPr>
                        <m:ctrlPr>
                          <a:rPr lang="en-US" i="1" smtClean="0">
                            <a:solidFill>
                              <a:srgbClr val="00B0F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i="1" smtClean="0">
                                <a:solidFill>
                                  <a:srgbClr val="00B0F0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00B0F0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00B0F0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𝑎</m:t>
                            </m:r>
                          </m:den>
                        </m:f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  <a:cs typeface="NikoshBAN" pitchFamily="2" charset="0"/>
                      </a:rPr>
                      <m:t> </m:t>
                    </m:r>
                    <m:r>
                      <a:rPr lang="bn-BD" b="0" i="0" smtClean="0">
                        <a:solidFill>
                          <a:srgbClr val="00B0F0"/>
                        </a:solidFill>
                        <a:latin typeface="Cambria Math"/>
                        <a:cs typeface="NikoshBAN" pitchFamily="2" charset="0"/>
                      </a:rPr>
                      <m:t>এর</m:t>
                    </m:r>
                    <m:r>
                      <a:rPr lang="bn-BD" b="0" i="0" smtClean="0">
                        <a:solidFill>
                          <a:srgbClr val="00B0F0"/>
                        </a:solidFill>
                        <a:latin typeface="Cambria Math"/>
                        <a:cs typeface="NikoshBAN" pitchFamily="2" charset="0"/>
                      </a:rPr>
                      <m:t> </m:t>
                    </m:r>
                    <m:r>
                      <a:rPr lang="bn-BD" b="0" i="0" smtClean="0">
                        <a:solidFill>
                          <a:srgbClr val="00B0F0"/>
                        </a:solidFill>
                        <a:latin typeface="Cambria Math"/>
                        <a:cs typeface="NikoshBAN" pitchFamily="2" charset="0"/>
                      </a:rPr>
                      <m:t>মান</m:t>
                    </m:r>
                    <m:r>
                      <a:rPr lang="bn-BD" b="0" i="0" smtClean="0">
                        <a:solidFill>
                          <a:srgbClr val="00B0F0"/>
                        </a:solidFill>
                        <a:latin typeface="Cambria Math"/>
                        <a:cs typeface="NikoshBAN" pitchFamily="2" charset="0"/>
                      </a:rPr>
                      <m:t> </m:t>
                    </m:r>
                    <m:r>
                      <a:rPr lang="bn-BD" b="0" i="0" smtClean="0">
                        <a:solidFill>
                          <a:srgbClr val="00B0F0"/>
                        </a:solidFill>
                        <a:latin typeface="Cambria Math"/>
                        <a:cs typeface="NikoshBAN" pitchFamily="2" charset="0"/>
                      </a:rPr>
                      <m:t>নির্ণয়</m:t>
                    </m:r>
                    <m:r>
                      <a:rPr lang="bn-BD" b="0" i="0" smtClean="0">
                        <a:solidFill>
                          <a:srgbClr val="00B0F0"/>
                        </a:solidFill>
                        <a:latin typeface="Cambria Math"/>
                        <a:cs typeface="NikoshBAN" pitchFamily="2" charset="0"/>
                      </a:rPr>
                      <m:t> </m:t>
                    </m:r>
                    <m:r>
                      <a:rPr lang="bn-BD" b="0" i="0" smtClean="0">
                        <a:solidFill>
                          <a:srgbClr val="00B0F0"/>
                        </a:solidFill>
                        <a:latin typeface="Cambria Math"/>
                        <a:cs typeface="NikoshBAN" pitchFamily="2" charset="0"/>
                      </a:rPr>
                      <m:t>কর।</m:t>
                    </m:r>
                    <m:r>
                      <a:rPr lang="bn-BD" b="0" i="0" smtClean="0">
                        <a:solidFill>
                          <a:srgbClr val="00B0F0"/>
                        </a:solidFill>
                        <a:latin typeface="Cambria Math"/>
                        <a:cs typeface="NikoshBAN" pitchFamily="2" charset="0"/>
                      </a:rPr>
                      <m:t> </m:t>
                    </m:r>
                  </m:oMath>
                </a14:m>
                <a:endParaRPr lang="bn-BD" b="0" dirty="0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B0F0"/>
                    </a:solidFill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bn-BD" dirty="0" smtClean="0">
                    <a:solidFill>
                      <a:srgbClr val="00B0F0"/>
                    </a:solidFill>
                    <a:latin typeface="NikoshBAN" pitchFamily="2" charset="0"/>
                    <a:cs typeface="NikoshBAN" pitchFamily="2" charset="0"/>
                  </a:rPr>
                  <a:t>গ) </a:t>
                </a:r>
                <a:r>
                  <a:rPr lang="en-US" dirty="0">
                    <a:solidFill>
                      <a:srgbClr val="00B0F0"/>
                    </a:solidFill>
                  </a:rPr>
                  <a:t>a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B0F0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rgbClr val="00B0F0"/>
                    </a:solidFill>
                    <a:latin typeface="NikoshBAN" pitchFamily="2" charset="0"/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 smtClean="0">
                            <a:solidFill>
                              <a:srgbClr val="00B0F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en-US" b="0" i="1" dirty="0" smtClean="0">
                            <a:solidFill>
                              <a:srgbClr val="00B0F0"/>
                            </a:solidFill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bn-BD" dirty="0" smtClean="0">
                    <a:solidFill>
                      <a:srgbClr val="00B0F0"/>
                    </a:solidFill>
                    <a:latin typeface="NikoshBAN" pitchFamily="2" charset="0"/>
                    <a:cs typeface="NikoshBAN" pitchFamily="2" charset="0"/>
                  </a:rPr>
                  <a:t> হলে দেখাও যে, </a:t>
                </a:r>
                <a:r>
                  <a:rPr lang="en-US" dirty="0" smtClean="0">
                    <a:solidFill>
                      <a:srgbClr val="00B0F0"/>
                    </a:solidFill>
                    <a:latin typeface="NikoshBAN" pitchFamily="2" charset="0"/>
                    <a:cs typeface="NikoshBAN" pitchFamily="2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B0F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i="1" smtClean="0">
                            <a:solidFill>
                              <a:srgbClr val="00B0F0"/>
                            </a:solidFill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  <m:r>
                          <a:rPr lang="bn-BD" b="0" i="1" smtClean="0">
                            <a:solidFill>
                              <a:srgbClr val="00B0F0"/>
                            </a:solidFill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f>
                          <m:fPr>
                            <m:ctrlPr>
                              <a:rPr lang="bn-BD" b="0" i="1" smtClean="0">
                                <a:solidFill>
                                  <a:srgbClr val="00B0F0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00B0F0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00B0F0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𝑎</m:t>
                            </m:r>
                          </m:den>
                        </m:f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i="1" dirty="0">
                        <a:solidFill>
                          <a:srgbClr val="00B0F0"/>
                        </a:solidFill>
                        <a:latin typeface="Cambria Math"/>
                        <a:cs typeface="NikoshBAN" pitchFamily="2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US" i="1" dirty="0">
                            <a:solidFill>
                              <a:srgbClr val="00B0F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en-US" i="1" dirty="0">
                            <a:solidFill>
                              <a:srgbClr val="00B0F0"/>
                            </a:solidFill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e>
                    </m:rad>
                  </m:oMath>
                </a14:m>
                <a:endParaRPr lang="bn-BD" b="0" dirty="0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0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227166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20000" cy="1143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bn-IN" dirty="0" smtClean="0"/>
              <a:t>ধন্যবাদ </a:t>
            </a:r>
            <a:endParaRPr lang="en-US" dirty="0"/>
          </a:p>
        </p:txBody>
      </p:sp>
      <p:pic>
        <p:nvPicPr>
          <p:cNvPr id="4" name="Content Placeholder 3" descr="ros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1600200"/>
            <a:ext cx="7620000" cy="452596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838201"/>
            <a:ext cx="7391400" cy="2057399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048000"/>
            <a:ext cx="7391400" cy="3810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MD.RUKON MIA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সহকারী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)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MONASH K.B FAZIL MADRASHA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BARHATTA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মোবাঃ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017232360425</a:t>
            </a:r>
            <a:endParaRPr lang="bn-BD" sz="3600" dirty="0" smtClean="0">
              <a:ln w="0"/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731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21637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305800" cy="3687763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bn-BD" dirty="0" smtClean="0">
                <a:solidFill>
                  <a:schemeClr val="accent6">
                    <a:lumMod val="75000"/>
                  </a:schemeClr>
                </a:solidFill>
              </a:rPr>
              <a:t>           </a:t>
            </a:r>
          </a:p>
          <a:p>
            <a:pPr marL="0" indent="0">
              <a:buNone/>
            </a:pPr>
            <a:r>
              <a:rPr lang="bn-IN" dirty="0" smtClean="0">
                <a:solidFill>
                  <a:srgbClr val="FFFF00"/>
                </a:solidFill>
              </a:rPr>
              <a:t>       </a:t>
            </a:r>
            <a:r>
              <a:rPr lang="en-US" dirty="0" err="1" smtClean="0">
                <a:solidFill>
                  <a:srgbClr val="FFFF00"/>
                </a:solidFill>
              </a:rPr>
              <a:t>দাখিল</a:t>
            </a:r>
            <a:r>
              <a:rPr lang="en-US" dirty="0" smtClean="0">
                <a:solidFill>
                  <a:srgbClr val="FFFF00"/>
                </a:solidFill>
              </a:rPr>
              <a:t>	</a:t>
            </a:r>
            <a:r>
              <a:rPr lang="bn-BD" dirty="0" smtClean="0">
                <a:solidFill>
                  <a:srgbClr val="FFFF00"/>
                </a:solidFill>
              </a:rPr>
              <a:t>৯ম শ্রেণী</a:t>
            </a:r>
            <a:endParaRPr lang="bn-BD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bn-IN" dirty="0" smtClean="0">
                <a:solidFill>
                  <a:srgbClr val="FFFF00"/>
                </a:solidFill>
              </a:rPr>
              <a:t>       </a:t>
            </a:r>
            <a:r>
              <a:rPr lang="bn-BD" dirty="0" smtClean="0">
                <a:solidFill>
                  <a:srgbClr val="FFFF00"/>
                </a:solidFill>
              </a:rPr>
              <a:t>বিষয় – গনিত অধ্যায়ঃ ৩য়</a:t>
            </a:r>
          </a:p>
          <a:p>
            <a:pPr marL="0" indent="0" algn="just">
              <a:buNone/>
            </a:pPr>
            <a:r>
              <a:rPr lang="bn-IN" dirty="0" smtClean="0">
                <a:solidFill>
                  <a:srgbClr val="FFFF00"/>
                </a:solidFill>
              </a:rPr>
              <a:t>       </a:t>
            </a:r>
            <a:r>
              <a:rPr lang="bn-BD" dirty="0" smtClean="0">
                <a:solidFill>
                  <a:srgbClr val="FFFF00"/>
                </a:solidFill>
              </a:rPr>
              <a:t>পাঠঃ বীজগাণিতিক রাশি।</a:t>
            </a:r>
            <a:endParaRPr lang="bn-IN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bn-IN" dirty="0" smtClean="0">
                <a:solidFill>
                  <a:srgbClr val="FFFF00"/>
                </a:solidFill>
              </a:rPr>
              <a:t>       সময়ঃ ৫০ মিনিট। </a:t>
            </a:r>
            <a:r>
              <a:rPr lang="bn-BD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7076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ChangeAspect="1" noMove="1" noResize="1" noEditPoints="1" noAdjustHandles="1" noChangeArrowheads="1" noChangeShapeType="1" noTextEdit="1"/>
          </p:cNvSpPr>
          <p:nvPr>
            <p:ph type="ctrTitle"/>
          </p:nvPr>
        </p:nvSpPr>
        <p:spPr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endParaRPr lang="en-US" dirty="0">
              <a:noFill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a + b </a:t>
            </a:r>
            <a:r>
              <a:rPr lang="bn-BD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এর বর্গ </a:t>
            </a:r>
            <a:endParaRPr lang="en-US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9638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627856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</a:t>
            </a:r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</a:t>
            </a:r>
            <a:b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</a:t>
            </a:r>
            <a:b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    </a:t>
            </a:r>
            <a:r>
              <a:rPr lang="bn-BD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ঘন নির্ণয় </a:t>
            </a:r>
            <a:endParaRPr lang="en-US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743200" y="1828800"/>
            <a:ext cx="4267200" cy="1295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1933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শিখন ফল 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 algn="just">
              <a:buNone/>
            </a:pPr>
            <a:r>
              <a:rPr lang="bn-IN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 । ঘন নির্ণয়ের সূত্র গু</a:t>
            </a:r>
            <a:r>
              <a:rPr lang="bn-BD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লো বলতে পারবে</a:t>
            </a:r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just">
              <a:buNone/>
            </a:pPr>
            <a:r>
              <a:rPr lang="bn-IN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bn-BD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বীজগাণিতিক সূত্র প্রয়োগ করে ঘনের </a:t>
            </a:r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সম্প্রসারণ</a:t>
            </a:r>
            <a:endParaRPr lang="bn-IN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just">
              <a:buNone/>
            </a:pPr>
            <a:r>
              <a:rPr lang="bn-IN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      করতে পারবে। </a:t>
            </a:r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</a:t>
            </a:r>
            <a:endParaRPr lang="bn-BD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IN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৩। সূত্র প্রয়োগ করে সমস্যা সমাধান করতে পারবে। 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0401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bn-BD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কতিপয় সূত্রাবলী </a:t>
            </a:r>
            <a:endParaRPr lang="en-US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1600200"/>
            <a:ext cx="8229600" cy="4800600"/>
          </a:xfrm>
          <a:blipFill rotWithShape="1">
            <a:blip r:embed="rId3"/>
            <a:stretch>
              <a:fillRect l="-1852" t="-1525" b="-1652"/>
            </a:stretch>
          </a:blipFill>
        </p:spPr>
        <p:txBody>
          <a:bodyPr/>
          <a:lstStyle/>
          <a:p>
            <a:r>
              <a:rPr lang="en-US" dirty="0">
                <a:noFill/>
              </a:rPr>
              <a:t> 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90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ctrTitle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B0F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solidFill>
                                  <a:srgbClr val="00B0F0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00B0F0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𝑎</m:t>
                            </m:r>
                            <m:r>
                              <a:rPr lang="en-US" i="1" smtClean="0">
                                <a:solidFill>
                                  <a:srgbClr val="00B0F0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+</m:t>
                            </m:r>
                            <m:r>
                              <a:rPr lang="en-US" b="0" i="1" smtClean="0">
                                <a:solidFill>
                                  <a:srgbClr val="00B0F0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/>
                            <a:cs typeface="NikoshBAN" pitchFamily="2" charset="0"/>
                          </a:rPr>
                          <m:t>3</m:t>
                        </m:r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/>
                            <a:cs typeface="NikoshBAN" pitchFamily="2" charset="0"/>
                          </a:rPr>
                          <m:t> </m:t>
                        </m:r>
                      </m:sup>
                    </m:sSup>
                  </m:oMath>
                </a14:m>
                <a:r>
                  <a:rPr lang="bn-BD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বলতে কি বুঝ? </a:t>
                </a:r>
                <a:endParaRPr lang="en-US" dirty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B05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solidFill>
                                  <a:srgbClr val="00B050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𝑎</m:t>
                            </m:r>
                            <m:r>
                              <a:rPr lang="en-US" i="1" smtClean="0">
                                <a:solidFill>
                                  <a:srgbClr val="00B050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+</m:t>
                            </m:r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bn-BD" dirty="0" smtClean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বলতে বুঝায় </a:t>
                </a:r>
              </a:p>
              <a:p>
                <a:r>
                  <a:rPr lang="bn-BD" dirty="0" smtClean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dirty="0" err="1" smtClean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a+b</a:t>
                </a:r>
                <a:r>
                  <a:rPr lang="en-US" dirty="0" smtClean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bn-BD" dirty="0" smtClean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এর কিউব বা </a:t>
                </a:r>
              </a:p>
              <a:p>
                <a:r>
                  <a:rPr lang="en-US" dirty="0" smtClean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a+ b </a:t>
                </a:r>
                <a:r>
                  <a:rPr lang="bn-BD" dirty="0" smtClean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এর ঘন</a:t>
                </a:r>
                <a:endParaRPr lang="en-US" dirty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blipFill rotWithShape="1">
                <a:blip r:embed="rId3"/>
                <a:stretch>
                  <a:fillRect t="-4181" b="-111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56845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7030A0"/>
                          </a:solidFill>
                          <a:latin typeface="Cambria Math"/>
                          <a:cs typeface="NikoshBAN" pitchFamily="2" charset="0"/>
                        </a:rPr>
                        <m:t>2</m:t>
                      </m:r>
                      <m:r>
                        <a:rPr lang="en-US" i="1" smtClean="0">
                          <a:solidFill>
                            <a:srgbClr val="7030A0"/>
                          </a:solidFill>
                          <a:latin typeface="Cambria Math"/>
                          <a:cs typeface="NikoshBAN" pitchFamily="2" charset="0"/>
                        </a:rPr>
                        <m:t>𝑥</m:t>
                      </m:r>
                      <m:r>
                        <a:rPr lang="en-US" i="1" smtClean="0">
                          <a:solidFill>
                            <a:srgbClr val="7030A0"/>
                          </a:solidFill>
                          <a:latin typeface="Cambria Math"/>
                          <a:cs typeface="NikoshBAN" pitchFamily="2" charset="0"/>
                        </a:rPr>
                        <m:t>+</m:t>
                      </m:r>
                      <m:r>
                        <a:rPr lang="en-US" i="1" smtClean="0">
                          <a:solidFill>
                            <a:srgbClr val="7030A0"/>
                          </a:solidFill>
                          <a:latin typeface="Cambria Math"/>
                          <a:cs typeface="NikoshBAN" pitchFamily="2" charset="0"/>
                        </a:rPr>
                        <m:t>3</m:t>
                      </m:r>
                      <m:r>
                        <a:rPr lang="en-US" i="1" smtClean="0">
                          <a:solidFill>
                            <a:srgbClr val="7030A0"/>
                          </a:solidFill>
                          <a:latin typeface="Cambria Math"/>
                          <a:cs typeface="NikoshBAN" pitchFamily="2" charset="0"/>
                        </a:rPr>
                        <m:t>𝑦</m:t>
                      </m:r>
                      <m:r>
                        <a:rPr lang="bn-BD" b="0" i="0" smtClean="0">
                          <a:solidFill>
                            <a:srgbClr val="7030A0"/>
                          </a:solidFill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bn-BD" b="0" i="0" smtClean="0">
                          <a:solidFill>
                            <a:srgbClr val="7030A0"/>
                          </a:solidFill>
                          <a:latin typeface="Cambria Math"/>
                          <a:cs typeface="NikoshBAN" pitchFamily="2" charset="0"/>
                        </a:rPr>
                        <m:t>এর</m:t>
                      </m:r>
                      <m:r>
                        <a:rPr lang="bn-BD" b="0" i="0" smtClean="0">
                          <a:solidFill>
                            <a:srgbClr val="7030A0"/>
                          </a:solidFill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bn-BD" b="0" i="0" smtClean="0">
                          <a:solidFill>
                            <a:srgbClr val="7030A0"/>
                          </a:solidFill>
                          <a:latin typeface="Cambria Math"/>
                          <a:cs typeface="NikoshBAN" pitchFamily="2" charset="0"/>
                        </a:rPr>
                        <m:t>ঘন</m:t>
                      </m:r>
                      <m:r>
                        <a:rPr lang="bn-BD" b="0" i="0" smtClean="0">
                          <a:solidFill>
                            <a:srgbClr val="7030A0"/>
                          </a:solidFill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bn-BD" b="0" i="0" smtClean="0">
                          <a:solidFill>
                            <a:srgbClr val="7030A0"/>
                          </a:solidFill>
                          <a:latin typeface="Cambria Math"/>
                          <a:cs typeface="NikoshBAN" pitchFamily="2" charset="0"/>
                        </a:rPr>
                        <m:t>নির্ণয়</m:t>
                      </m:r>
                      <m:r>
                        <a:rPr lang="bn-BD" b="0" i="0" smtClean="0">
                          <a:solidFill>
                            <a:srgbClr val="7030A0"/>
                          </a:solidFill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bn-BD" b="0" i="0" smtClean="0">
                          <a:solidFill>
                            <a:srgbClr val="7030A0"/>
                          </a:solidFill>
                          <a:latin typeface="Cambria Math"/>
                          <a:cs typeface="NikoshBAN" pitchFamily="2" charset="0"/>
                        </a:rPr>
                        <m:t>কর।</m:t>
                      </m:r>
                      <m:r>
                        <a:rPr lang="bn-BD" b="0" i="0" smtClean="0">
                          <a:solidFill>
                            <a:srgbClr val="7030A0"/>
                          </a:solidFill>
                          <a:latin typeface="Cambria Math"/>
                          <a:cs typeface="NikoshBAN" pitchFamily="2" charset="0"/>
                        </a:rPr>
                        <m:t> </m:t>
                      </m:r>
                    </m:oMath>
                  </m:oMathPara>
                </a14:m>
                <a:endParaRPr lang="en-US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1600200"/>
                <a:ext cx="8229600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rgbClr val="00B050"/>
                    </a:solidFill>
                    <a:cs typeface="NikoshBAN" pitchFamily="2" charset="0"/>
                  </a:rPr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B05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2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𝑥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+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3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𝑦</m:t>
                            </m:r>
                          </m:e>
                        </m:d>
                      </m:e>
                      <m:sup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 smtClean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00B050"/>
                    </a:solidFill>
                  </a:rPr>
                  <a:t/>
                </a:r>
                <a:r>
                  <a:rPr lang="en-US" dirty="0" smtClean="0">
                    <a:solidFill>
                      <a:srgbClr val="00B050"/>
                    </a:solidFill>
                  </a:rPr>
                  <a:t>  =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 dirty="0">
                        <a:solidFill>
                          <a:srgbClr val="00B050"/>
                        </a:solidFill>
                        <a:latin typeface="Cambria Math"/>
                      </a:rPr>
                      <m:t>+</m:t>
                    </m:r>
                    <m:r>
                      <a:rPr lang="en-US" i="1" dirty="0">
                        <a:solidFill>
                          <a:srgbClr val="00B050"/>
                        </a:solidFill>
                        <a:latin typeface="Cambria Math"/>
                      </a:rPr>
                      <m:t>3</m:t>
                    </m:r>
                    <m:r>
                      <a:rPr lang="en-US" i="1" dirty="0">
                        <a:solidFill>
                          <a:srgbClr val="00B050"/>
                        </a:solidFill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.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3.2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.(</m:t>
                        </m:r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solidFill>
                          <a:srgbClr val="00B050"/>
                        </a:solidFill>
                        <a:latin typeface="Cambria Math"/>
                      </a:rPr>
                      <m:t>+(</m:t>
                    </m:r>
                    <m:sSup>
                      <m:sSupPr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  <a:cs typeface="NikoshBAN" pitchFamily="2" charset="0"/>
                          </a:rPr>
                          <m:t>3</m:t>
                        </m:r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  <a:cs typeface="NikoshBAN" pitchFamily="2" charset="0"/>
                          </a:rPr>
                          <m:t>𝑦</m:t>
                        </m:r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B050"/>
                    </a:solidFill>
                  </a:rPr>
                  <a:t/>
                </a:r>
                <a:r>
                  <a:rPr lang="en-US" dirty="0">
                    <a:solidFill>
                      <a:srgbClr val="00B050"/>
                    </a:solidFill>
                  </a:rPr>
                  <a:t>=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8</m:t>
                        </m:r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 dirty="0">
                        <a:solidFill>
                          <a:srgbClr val="00B050"/>
                        </a:solidFill>
                        <a:latin typeface="Cambria Math"/>
                      </a:rPr>
                      <m:t>+</m:t>
                    </m:r>
                    <m:r>
                      <a:rPr lang="en-US" i="1" dirty="0">
                        <a:solidFill>
                          <a:srgbClr val="00B050"/>
                        </a:solidFill>
                        <a:latin typeface="Cambria Math"/>
                      </a:rPr>
                      <m:t>3</m:t>
                    </m:r>
                    <m:r>
                      <a:rPr lang="en-US" i="1" dirty="0">
                        <a:solidFill>
                          <a:srgbClr val="00B050"/>
                        </a:solidFill>
                        <a:latin typeface="Cambria Math"/>
                      </a:rPr>
                      <m:t>.</m:t>
                    </m:r>
                    <m:r>
                      <a:rPr lang="en-US" i="1" dirty="0">
                        <a:solidFill>
                          <a:srgbClr val="00B050"/>
                        </a:solidFill>
                        <a:latin typeface="Cambria Math"/>
                      </a:rPr>
                      <m:t>4</m:t>
                    </m:r>
                    <m:sSup>
                      <m:sSupPr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.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6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.</m:t>
                        </m:r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9</m:t>
                        </m:r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solidFill>
                          <a:srgbClr val="00B050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  <a:cs typeface="NikoshBAN" pitchFamily="2" charset="0"/>
                          </a:rPr>
                          <m:t>27</m:t>
                        </m:r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  <a:cs typeface="NikoshBAN" pitchFamily="2" charset="0"/>
                          </a:rPr>
                          <m:t>𝑦</m:t>
                        </m:r>
                      </m:e>
                      <m:sup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B050"/>
                    </a:solidFill>
                  </a:rPr>
                  <a:t>   =</a:t>
                </a:r>
                <a:r>
                  <a:rPr lang="en-US" dirty="0">
                    <a:solidFill>
                      <a:srgbClr val="00B050"/>
                    </a:solidFill>
                  </a:rPr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8</m:t>
                        </m:r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 dirty="0">
                        <a:solidFill>
                          <a:srgbClr val="00B050"/>
                        </a:solidFill>
                        <a:latin typeface="Cambria Math"/>
                      </a:rPr>
                      <m:t>+</m:t>
                    </m:r>
                    <m:r>
                      <a:rPr lang="en-US" i="1" dirty="0">
                        <a:solidFill>
                          <a:srgbClr val="00B050"/>
                        </a:solidFill>
                        <a:latin typeface="Cambria Math"/>
                      </a:rPr>
                      <m:t>36</m:t>
                    </m:r>
                    <m:sSup>
                      <m:sSupPr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b="0" i="0" dirty="0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54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x</m:t>
                        </m:r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solidFill>
                          <a:srgbClr val="00B050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  <a:cs typeface="NikoshBAN" pitchFamily="2" charset="0"/>
                          </a:rPr>
                          <m:t>27</m:t>
                        </m:r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  <a:cs typeface="NikoshBAN" pitchFamily="2" charset="0"/>
                          </a:rPr>
                          <m:t>𝑦</m:t>
                        </m:r>
                      </m:e>
                      <m:sup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00B050"/>
                    </a:solidFill>
                  </a:rPr>
                  <a:t>   ans: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600200"/>
                <a:ext cx="8229600" cy="4525963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2532619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85</Words>
  <Application>Microsoft Office PowerPoint</Application>
  <PresentationFormat>On-screen Show (4:3)</PresentationFormat>
  <Paragraphs>36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স্বাগতম </vt:lpstr>
      <vt:lpstr>শিক্ষক পরিচিতি </vt:lpstr>
      <vt:lpstr>পাঠ পরিচিতি </vt:lpstr>
      <vt:lpstr>Slide 4</vt:lpstr>
      <vt:lpstr>    আজকেরপাঠ                               ঘন নির্ণয় </vt:lpstr>
      <vt:lpstr>শিখন ফল </vt:lpstr>
      <vt:lpstr>কতিপয় সূত্রাবলী </vt:lpstr>
      <vt:lpstr> </vt:lpstr>
      <vt:lpstr> </vt:lpstr>
      <vt:lpstr> </vt:lpstr>
      <vt:lpstr> জোড়ায় কাজ</vt:lpstr>
      <vt:lpstr>বাড়ীর কাজ</vt:lpstr>
      <vt:lpstr>ধন্যবাদ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 documents</dc:creator>
  <cp:lastModifiedBy>Lab-09</cp:lastModifiedBy>
  <cp:revision>71</cp:revision>
  <dcterms:created xsi:type="dcterms:W3CDTF">2006-08-16T00:00:00Z</dcterms:created>
  <dcterms:modified xsi:type="dcterms:W3CDTF">2020-03-18T04:23:37Z</dcterms:modified>
</cp:coreProperties>
</file>