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9" r:id="rId2"/>
    <p:sldId id="275" r:id="rId3"/>
    <p:sldId id="280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Ptz8QhcDyHHYZt0a+QpQw==" hashData="Hb0TK2uMta0x8QwumEE3DIywY/j9GBPjkl/ju5vfqgM7YvPmTAXa6ysU4KQWV3ynD6P4RAyciGYNEN9JV15cW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D3FA1-EB13-4601-A141-C631EC5FBAD9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B2A90-850C-4BD8-A008-77E17681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C1238-1F3F-4238-A74C-D8B8503A36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38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9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7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4a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media1.m4a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B8D7D-8686-4604-90E1-C45BAAD15CA8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6CFA-95D5-4B5C-8A90-A449A86636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pattFill prst="pct90">
            <a:fgClr>
              <a:srgbClr val="00B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866" y="0"/>
            <a:ext cx="1066800" cy="990600"/>
          </a:xfrm>
          <a:prstGeom prst="halfFrame">
            <a:avLst>
              <a:gd name="adj1" fmla="val 18681"/>
              <a:gd name="adj2" fmla="val 2014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1163300" y="38966"/>
            <a:ext cx="1066800" cy="990600"/>
          </a:xfrm>
          <a:prstGeom prst="halfFrame">
            <a:avLst>
              <a:gd name="adj1" fmla="val 18681"/>
              <a:gd name="adj2" fmla="val 2014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 flipV="1">
            <a:off x="11163300" y="5814786"/>
            <a:ext cx="1066800" cy="990600"/>
          </a:xfrm>
          <a:prstGeom prst="halfFrame">
            <a:avLst>
              <a:gd name="adj1" fmla="val 18681"/>
              <a:gd name="adj2" fmla="val 2014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V="1">
            <a:off x="866" y="5881914"/>
            <a:ext cx="1066800" cy="990600"/>
          </a:xfrm>
          <a:prstGeom prst="halfFrame">
            <a:avLst>
              <a:gd name="adj1" fmla="val 18681"/>
              <a:gd name="adj2" fmla="val 2014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518886"/>
            <a:ext cx="11430000" cy="0"/>
          </a:xfrm>
          <a:prstGeom prst="line">
            <a:avLst/>
          </a:prstGeom>
          <a:ln w="50800" cap="rnd">
            <a:solidFill>
              <a:srgbClr val="2BE98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355600" y="243114"/>
            <a:ext cx="381000" cy="18687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36600" y="243114"/>
            <a:ext cx="457200" cy="18687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1193800" y="243114"/>
            <a:ext cx="381000" cy="18687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1574800" y="243115"/>
            <a:ext cx="533400" cy="18687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End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রবীন্দ্রসঙ্গীত___মেঘের_কোলে_রোদ_হেসেছে___শিল্পী_-_স্বর্ণময়ী_মণ্ডল[2]-mc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33282" y="212792"/>
            <a:ext cx="364104" cy="3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g"/><Relationship Id="rId7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248" y="2036729"/>
            <a:ext cx="6553505" cy="3600483"/>
            <a:chOff x="2820921" y="1969474"/>
            <a:chExt cx="6553505" cy="36004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A5FF54-D90C-49CE-A865-16B865A1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0"/>
            <a:stretch>
              <a:fillRect/>
            </a:stretch>
          </p:blipFill>
          <p:spPr>
            <a:xfrm>
              <a:off x="6989736" y="1969474"/>
              <a:ext cx="2384690" cy="3571760"/>
            </a:xfrm>
            <a:custGeom>
              <a:avLst/>
              <a:gdLst>
                <a:gd name="connsiteX0" fmla="*/ 0 w 3141394"/>
                <a:gd name="connsiteY0" fmla="*/ 0 h 4572000"/>
                <a:gd name="connsiteX1" fmla="*/ 3141394 w 3141394"/>
                <a:gd name="connsiteY1" fmla="*/ 0 h 4572000"/>
                <a:gd name="connsiteX2" fmla="*/ 3141394 w 3141394"/>
                <a:gd name="connsiteY2" fmla="*/ 4572000 h 4572000"/>
                <a:gd name="connsiteX3" fmla="*/ 0 w 314139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394" h="4572000">
                  <a:moveTo>
                    <a:pt x="0" y="0"/>
                  </a:moveTo>
                  <a:lnTo>
                    <a:pt x="3141394" y="0"/>
                  </a:lnTo>
                  <a:lnTo>
                    <a:pt x="3141394" y="4572000"/>
                  </a:lnTo>
                  <a:lnTo>
                    <a:pt x="0" y="457200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perspectiveHeroicExtremeLeftFacing">
                <a:rot lat="0" lon="2067641" rev="0"/>
              </a:camera>
              <a:lightRig rig="threePt" dir="t"/>
            </a:scene3d>
            <a:sp3d extrusionH="260350">
              <a:bevelT w="190500" h="101600" prst="convex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E6B597-F630-4360-8D7B-8E873CC9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1" r="33064"/>
            <a:stretch>
              <a:fillRect/>
            </a:stretch>
          </p:blipFill>
          <p:spPr>
            <a:xfrm>
              <a:off x="4908026" y="2152354"/>
              <a:ext cx="2401718" cy="3221501"/>
            </a:xfrm>
            <a:custGeom>
              <a:avLst/>
              <a:gdLst>
                <a:gd name="connsiteX0" fmla="*/ 0 w 3163824"/>
                <a:gd name="connsiteY0" fmla="*/ 0 h 4572000"/>
                <a:gd name="connsiteX1" fmla="*/ 3163824 w 3163824"/>
                <a:gd name="connsiteY1" fmla="*/ 0 h 4572000"/>
                <a:gd name="connsiteX2" fmla="*/ 3163824 w 3163824"/>
                <a:gd name="connsiteY2" fmla="*/ 4572000 h 4572000"/>
                <a:gd name="connsiteX3" fmla="*/ 0 w 316382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824" h="4572000">
                  <a:moveTo>
                    <a:pt x="0" y="0"/>
                  </a:moveTo>
                  <a:lnTo>
                    <a:pt x="3163824" y="0"/>
                  </a:lnTo>
                  <a:lnTo>
                    <a:pt x="3163824" y="4572000"/>
                  </a:lnTo>
                  <a:lnTo>
                    <a:pt x="0" y="457200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 h="50800" prst="convex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46963B-309D-4104-9E4B-815CC998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74"/>
            <a:stretch>
              <a:fillRect/>
            </a:stretch>
          </p:blipFill>
          <p:spPr>
            <a:xfrm>
              <a:off x="2820921" y="1972695"/>
              <a:ext cx="2401718" cy="3597262"/>
            </a:xfrm>
            <a:custGeom>
              <a:avLst/>
              <a:gdLst>
                <a:gd name="connsiteX0" fmla="*/ 0 w 3163824"/>
                <a:gd name="connsiteY0" fmla="*/ 0 h 4572000"/>
                <a:gd name="connsiteX1" fmla="*/ 3163824 w 3163824"/>
                <a:gd name="connsiteY1" fmla="*/ 0 h 4572000"/>
                <a:gd name="connsiteX2" fmla="*/ 3163824 w 3163824"/>
                <a:gd name="connsiteY2" fmla="*/ 4572000 h 4572000"/>
                <a:gd name="connsiteX3" fmla="*/ 0 w 316382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824" h="4572000">
                  <a:moveTo>
                    <a:pt x="0" y="0"/>
                  </a:moveTo>
                  <a:lnTo>
                    <a:pt x="3163824" y="0"/>
                  </a:lnTo>
                  <a:lnTo>
                    <a:pt x="3163824" y="4572000"/>
                  </a:lnTo>
                  <a:lnTo>
                    <a:pt x="0" y="457200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perspectiveHeroicExtremeRightFacing">
                <a:rot lat="0" lon="19532356" rev="0"/>
              </a:camera>
              <a:lightRig rig="threePt" dir="t"/>
            </a:scene3d>
            <a:sp3d extrusionH="254000">
              <a:bevelT w="190500" h="101600" prst="convex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D3D961-53B1-4FE1-9039-8B9268B37477}"/>
              </a:ext>
            </a:extLst>
          </p:cNvPr>
          <p:cNvSpPr txBox="1"/>
          <p:nvPr/>
        </p:nvSpPr>
        <p:spPr>
          <a:xfrm>
            <a:off x="3024295" y="1007844"/>
            <a:ext cx="614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D0CC7-670C-48A1-8FE4-322F63FD3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03" y="3180367"/>
            <a:ext cx="964436" cy="771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D0CC7-670C-48A1-8FE4-322F63FD3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0" y="3180367"/>
            <a:ext cx="964436" cy="771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89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9651" y="2650939"/>
            <a:ext cx="6463273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প্রভাব কী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রাতের বেলায় সূর্যের অনুপস্থিতিতে 	পৃথিবী কিছুটা উষ্ণ থাকে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7415E-20E4-4856-A6EF-96F49771D0C4}"/>
              </a:ext>
            </a:extLst>
          </p:cNvPr>
          <p:cNvSpPr txBox="1"/>
          <p:nvPr/>
        </p:nvSpPr>
        <p:spPr>
          <a:xfrm>
            <a:off x="1045979" y="917417"/>
            <a:ext cx="178593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download (1).png">
            <a:extLst>
              <a:ext uri="{FF2B5EF4-FFF2-40B4-BE49-F238E27FC236}">
                <a16:creationId xmlns:a16="http://schemas.microsoft.com/office/drawing/2014/main" id="{FEC9645A-9D16-486B-811B-48478541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6" y="2021469"/>
            <a:ext cx="1906396" cy="1258940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2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2" y="626644"/>
            <a:ext cx="2128063" cy="13703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522462"/>
            <a:ext cx="2143019" cy="16174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" y="4749857"/>
            <a:ext cx="2128062" cy="14132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40" y="639832"/>
            <a:ext cx="2314008" cy="13079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40" y="2558771"/>
            <a:ext cx="2314008" cy="14928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b="23749"/>
          <a:stretch/>
        </p:blipFill>
        <p:spPr>
          <a:xfrm>
            <a:off x="9299640" y="4775093"/>
            <a:ext cx="2314008" cy="13880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39" y="1980359"/>
            <a:ext cx="5370322" cy="32516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07755" y="597843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716" y="2075059"/>
            <a:ext cx="163104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কেন্দ্রের ধোঁয়া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139" y="4258762"/>
            <a:ext cx="2125084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পোড়ানো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667" y="6163095"/>
            <a:ext cx="163104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2494" y="2064199"/>
            <a:ext cx="163104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ইটভাটা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1545" y="4263443"/>
            <a:ext cx="163104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1545" y="6217859"/>
            <a:ext cx="163104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 পোড়ানো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744" y="1141408"/>
            <a:ext cx="373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873" y="1354849"/>
            <a:ext cx="46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ধোঁয়ার মাধ্যমে কোন গ্যাস নির্গত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56" y="641244"/>
            <a:ext cx="580076" cy="573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24" y="3082587"/>
            <a:ext cx="580076" cy="573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8" y="5231979"/>
            <a:ext cx="580076" cy="573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61" y="5023649"/>
            <a:ext cx="580076" cy="573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5" y="3065755"/>
            <a:ext cx="580076" cy="5734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94" y="734095"/>
            <a:ext cx="580076" cy="57344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196434" y="2598377"/>
            <a:ext cx="3472129" cy="523220"/>
            <a:chOff x="4196434" y="2598377"/>
            <a:chExt cx="3472129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4196434" y="2598377"/>
              <a:ext cx="347212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ডাইঅক্সাইড গ্যাস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402" y="2696676"/>
              <a:ext cx="390080" cy="38562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496" y="2608234"/>
              <a:ext cx="390080" cy="38562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4953000" y="5194865"/>
            <a:ext cx="16073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6968" y="5597095"/>
            <a:ext cx="42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6070" y="5597095"/>
            <a:ext cx="509985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25834 0.372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861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1003 0.0641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31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287 L 0.36172 -0.2189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951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2375 0.3446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22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5104 -0.0736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6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7799 -0.2696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4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4084" y="914179"/>
            <a:ext cx="2743200" cy="1178719"/>
          </a:xfrm>
          <a:prstGeom prst="downArrowCallout">
            <a:avLst/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B7743-1E3A-4F3C-9BCC-D9AA41AF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94836"/>
            <a:ext cx="802888" cy="634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E6F3BF-3FE9-470A-87FC-1DB807DD8B28}"/>
              </a:ext>
            </a:extLst>
          </p:cNvPr>
          <p:cNvSpPr txBox="1"/>
          <p:nvPr/>
        </p:nvSpPr>
        <p:spPr>
          <a:xfrm>
            <a:off x="2188674" y="2851850"/>
            <a:ext cx="7814652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গ্যাস কী? 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বেশি করে গাছ লাগাতে হবে কেন?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6819169" y="1173853"/>
            <a:ext cx="4482353" cy="4326499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1025007"/>
            <a:ext cx="3894260" cy="2114999"/>
          </a:xfrm>
          <a:prstGeom prst="rect">
            <a:avLst/>
          </a:prstGeom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3537226"/>
            <a:ext cx="3894260" cy="2253973"/>
          </a:xfrm>
          <a:prstGeom prst="rect">
            <a:avLst/>
          </a:prstGeom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70282" y="585212"/>
            <a:ext cx="267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6072" y="5891583"/>
            <a:ext cx="50610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6995886" y="1330853"/>
            <a:ext cx="4045569" cy="392681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2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2040929"/>
            <a:ext cx="2590262" cy="253368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75" y="3743950"/>
            <a:ext cx="395872" cy="3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400056" y="1443304"/>
            <a:ext cx="367237" cy="36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6749321" y="2664853"/>
            <a:ext cx="367237" cy="3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95" y="1397012"/>
            <a:ext cx="395872" cy="34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753802" y="1060057"/>
            <a:ext cx="367237" cy="3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087912" y="4852275"/>
            <a:ext cx="367237" cy="363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8731" y="5799804"/>
            <a:ext cx="674775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বায়ুমণ্ডলে কার্বন ডাইঅক্সাইডের পরিমাণ বাড়ছে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0" y="4206992"/>
            <a:ext cx="395872" cy="346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819051" y="1906346"/>
            <a:ext cx="367237" cy="3630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168316" y="3127895"/>
            <a:ext cx="367237" cy="363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90" y="1860054"/>
            <a:ext cx="395872" cy="3463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72797" y="1523099"/>
            <a:ext cx="367237" cy="363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32994" y="4531658"/>
            <a:ext cx="367237" cy="363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166462" y="4066419"/>
            <a:ext cx="367237" cy="36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631436" y="3186298"/>
            <a:ext cx="367237" cy="363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45" y="2419690"/>
            <a:ext cx="395872" cy="3463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465791" y="3745934"/>
            <a:ext cx="367237" cy="3630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989648" y="1397012"/>
            <a:ext cx="842272" cy="4209501"/>
            <a:chOff x="9468104" y="342900"/>
            <a:chExt cx="1595923" cy="50482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" t="37209" r="86904" b="7725"/>
            <a:stretch/>
          </p:blipFill>
          <p:spPr>
            <a:xfrm>
              <a:off x="9468104" y="342900"/>
              <a:ext cx="1523205" cy="5048251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9540821" y="945531"/>
              <a:ext cx="1523206" cy="4309862"/>
              <a:chOff x="1352550" y="1862338"/>
              <a:chExt cx="1523206" cy="43098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866900" y="1862338"/>
                <a:ext cx="506022" cy="3448050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5">
                      <a:lumMod val="20000"/>
                      <a:lumOff val="80000"/>
                    </a:schemeClr>
                  </a:gs>
                  <a:gs pos="51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52550" y="4991100"/>
                <a:ext cx="1523206" cy="11811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6776801" y="1109836"/>
            <a:ext cx="4482354" cy="4370263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860811" y="656440"/>
            <a:ext cx="819601" cy="1034987"/>
          </a:xfrm>
          <a:prstGeom prst="downArrow">
            <a:avLst/>
          </a:prstGeom>
          <a:gradFill flip="none" rotWithShape="1"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>
            <a:off x="8100253" y="1161061"/>
            <a:ext cx="723104" cy="961002"/>
          </a:xfrm>
          <a:prstGeom prst="curvedRight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7203505">
            <a:off x="9287042" y="1355171"/>
            <a:ext cx="1087355" cy="683081"/>
          </a:xfrm>
          <a:prstGeom prst="curvedUp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200" y="5827080"/>
            <a:ext cx="97056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9897" y="4897401"/>
            <a:ext cx="137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31929" y="5751118"/>
            <a:ext cx="49744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দিনদিন বৃদ্ধি পাচ্ছে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203150" y="5846056"/>
            <a:ext cx="6068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বেড়ে যাওয়াকে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806459" y="5865032"/>
            <a:ext cx="2943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7" grpId="1" animBg="1"/>
      <p:bldP spid="9" grpId="0" animBg="1"/>
      <p:bldP spid="18" grpId="0" animBg="1"/>
      <p:bldP spid="18" grpId="1" animBg="1"/>
      <p:bldP spid="3" grpId="0" animBg="1"/>
      <p:bldP spid="8" grpId="0" animBg="1"/>
      <p:bldP spid="17" grpId="0" animBg="1"/>
      <p:bldP spid="19" grpId="0" animBg="1"/>
      <p:bldP spid="20" grpId="0" animBg="1"/>
      <p:bldP spid="20" grpId="1" animBg="1"/>
      <p:bldP spid="21" grpId="0"/>
      <p:bldP spid="22" grpId="0" animBg="1"/>
      <p:bldP spid="22" grpId="1" animBg="1"/>
      <p:bldP spid="41" grpId="0" animBg="1"/>
      <p:bldP spid="41" grpId="1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E75F1-0881-4F19-A02F-8BCCC9D60C75}"/>
              </a:ext>
            </a:extLst>
          </p:cNvPr>
          <p:cNvSpPr txBox="1"/>
          <p:nvPr/>
        </p:nvSpPr>
        <p:spPr>
          <a:xfrm>
            <a:off x="4800600" y="705130"/>
            <a:ext cx="2343150" cy="1178719"/>
          </a:xfrm>
          <a:prstGeom prst="downArrowCallout">
            <a:avLst/>
          </a:prstGeom>
          <a:solidFill>
            <a:schemeClr val="bg1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id="{85F311EF-ABC4-4EAF-8CD6-6F7423C1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25830"/>
            <a:ext cx="634077" cy="473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7F609-A441-4449-B6F3-84F07CD0F983}"/>
              </a:ext>
            </a:extLst>
          </p:cNvPr>
          <p:cNvSpPr txBox="1"/>
          <p:nvPr/>
        </p:nvSpPr>
        <p:spPr>
          <a:xfrm>
            <a:off x="3642582" y="1948611"/>
            <a:ext cx="4906835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 খাতায় লিখ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DA591-498A-41D1-8E6F-B1AA412C36B2}"/>
              </a:ext>
            </a:extLst>
          </p:cNvPr>
          <p:cNvSpPr txBox="1"/>
          <p:nvPr/>
        </p:nvSpPr>
        <p:spPr>
          <a:xfrm>
            <a:off x="2418939" y="3657600"/>
            <a:ext cx="8150985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গ্রিন হাউজ প্রভাব থেকে বাঁচতে হলে আমাদের করণীয় কী ? </a:t>
            </a:r>
          </a:p>
        </p:txBody>
      </p:sp>
    </p:spTree>
    <p:extLst>
      <p:ext uri="{BB962C8B-B14F-4D97-AF65-F5344CB8AC3E}">
        <p14:creationId xmlns:p14="http://schemas.microsoft.com/office/powerpoint/2010/main" val="21231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158" y="842962"/>
            <a:ext cx="3871912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৮৪ পৃষ্ঠা বের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685799"/>
            <a:ext cx="5257800" cy="58249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655" y="3439124"/>
            <a:ext cx="5783745" cy="138499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“গ্রিন হাউজ প্রভাব ও গ্রিন হাউজ গ্যাস” শিরোনামের পাঠ্যাংশটুকু নিরবে পড়, বুঝতে সমস্যা হলে তোমার পাশের বন্ধুকে জিজ্ঞেস কর প্রয়োজনে আমাকে বলো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675DD-BE9A-411C-B61B-544D5E1AF346}"/>
              </a:ext>
            </a:extLst>
          </p:cNvPr>
          <p:cNvSpPr txBox="1"/>
          <p:nvPr/>
        </p:nvSpPr>
        <p:spPr>
          <a:xfrm>
            <a:off x="4452937" y="799701"/>
            <a:ext cx="3286125" cy="76944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EFE60-1029-4129-8762-ECFF4B0BCE94}"/>
              </a:ext>
            </a:extLst>
          </p:cNvPr>
          <p:cNvSpPr txBox="1"/>
          <p:nvPr/>
        </p:nvSpPr>
        <p:spPr>
          <a:xfrm>
            <a:off x="2843409" y="1942764"/>
            <a:ext cx="3023992" cy="646331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হাউজ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F92B2-1A36-4D28-99F9-9A3FCEE023F5}"/>
              </a:ext>
            </a:extLst>
          </p:cNvPr>
          <p:cNvSpPr txBox="1"/>
          <p:nvPr/>
        </p:nvSpPr>
        <p:spPr>
          <a:xfrm>
            <a:off x="2843408" y="2844225"/>
            <a:ext cx="5690992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গড় তাপমাত্রা বৃদ্ধির কারন কী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583F0-B3E7-4F15-9B12-6D3031B921C6}"/>
              </a:ext>
            </a:extLst>
          </p:cNvPr>
          <p:cNvSpPr txBox="1"/>
          <p:nvPr/>
        </p:nvSpPr>
        <p:spPr>
          <a:xfrm>
            <a:off x="2843408" y="3732686"/>
            <a:ext cx="5690992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কোন গ্যাস শোষন করে নেয়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3D9F8-A9ED-4233-818E-531BCBDCCE33}"/>
              </a:ext>
            </a:extLst>
          </p:cNvPr>
          <p:cNvSpPr txBox="1"/>
          <p:nvPr/>
        </p:nvSpPr>
        <p:spPr>
          <a:xfrm>
            <a:off x="2825211" y="4621148"/>
            <a:ext cx="8150985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প্রভাব থেকে বাঁচতে হলে আমাদের করণীয় কী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1AC31-968F-4C47-A05C-21026833FE8B}"/>
              </a:ext>
            </a:extLst>
          </p:cNvPr>
          <p:cNvSpPr txBox="1"/>
          <p:nvPr/>
        </p:nvSpPr>
        <p:spPr>
          <a:xfrm>
            <a:off x="2774752" y="5435280"/>
            <a:ext cx="6216847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5545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68" y="785705"/>
            <a:ext cx="28575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0468" y="3002666"/>
            <a:ext cx="7058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প্রভাবে কী কী ক্ষতি হচ্ছে তার একটি তালিকা তৈরি করে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51581" y="2757487"/>
            <a:ext cx="19050" cy="2262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35502" y="2371724"/>
            <a:ext cx="0" cy="30337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04554" y="2757487"/>
            <a:ext cx="8" cy="2262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746" y="2445186"/>
            <a:ext cx="2971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6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02182"/>
            <a:ext cx="11353800" cy="5784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737" y="2012216"/>
            <a:ext cx="536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8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8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2903028"/>
            <a:ext cx="6633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3D9249-D921-4E11-84B5-1E661AFF6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898" y="1143000"/>
            <a:ext cx="1682336" cy="192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F856D4-C98B-4B74-976C-E595C084AB0F}"/>
              </a:ext>
            </a:extLst>
          </p:cNvPr>
          <p:cNvSpPr txBox="1"/>
          <p:nvPr/>
        </p:nvSpPr>
        <p:spPr>
          <a:xfrm>
            <a:off x="4903893" y="1210235"/>
            <a:ext cx="2384216" cy="802992"/>
          </a:xfrm>
          <a:prstGeom prst="flowChartAlternateProcess">
            <a:avLst/>
          </a:prstGeom>
          <a:solidFill>
            <a:srgbClr val="DEEBF7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109163" tIns="54581" rIns="109163" bIns="54581" rtlCol="0">
            <a:spAutoFit/>
          </a:bodyPr>
          <a:lstStyle/>
          <a:p>
            <a:pPr marL="0" marR="0" lvl="0" indent="0" algn="ctr" defTabSz="979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176" y="2028533"/>
            <a:ext cx="261388" cy="4157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34" y="1176617"/>
            <a:ext cx="1547259" cy="186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Horizontal Scroll 12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6385869" y="3088846"/>
            <a:ext cx="5272731" cy="3221593"/>
          </a:xfrm>
          <a:prstGeom prst="horizontalScroll">
            <a:avLst>
              <a:gd name="adj" fmla="val 10717"/>
            </a:avLst>
          </a:prstGeom>
          <a:solidFill>
            <a:srgbClr val="DEEBF7"/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গ্রিন হাউজ প্রভাব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23/০2/২০20খ্রিঃ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457200" y="3088846"/>
            <a:ext cx="5336671" cy="3221593"/>
          </a:xfrm>
          <a:prstGeom prst="horizontalScroll">
            <a:avLst>
              <a:gd name="adj" fmla="val 10717"/>
            </a:avLst>
          </a:prstGeom>
          <a:solidFill>
            <a:srgbClr val="DEEBF7"/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মোহাম্মদ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ফ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আলম</a:t>
            </a:r>
            <a:endParaRPr kumimoji="0" lang="bn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শম্ভুপ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প্রাথমিক বিদ্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ভৈরব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কিশোরগঞ্জ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নং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 ০১৭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০.</a:t>
            </a:r>
            <a:endParaRPr kumimoji="0" lang="bn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37037 L 3.95833E-6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37037 L -2.08333E-6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066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54" y="2514600"/>
            <a:ext cx="1840091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420016" y="1751158"/>
            <a:ext cx="5234025" cy="3430442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41" y="1981200"/>
            <a:ext cx="4828362" cy="32004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259080" y="640551"/>
            <a:ext cx="52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8992" y="5612993"/>
            <a:ext cx="69729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ঘরগুলো দেখা যাচ্ছে, সেগুলো কিসের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483" y="5645876"/>
            <a:ext cx="26497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2740" y="5501255"/>
            <a:ext cx="56802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এই ঘরগুলোর নাম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2467" y="5468372"/>
            <a:ext cx="244937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362200"/>
            <a:ext cx="7923782" cy="34255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5793" y="3429000"/>
            <a:ext cx="434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প্রভাব</a:t>
            </a:r>
            <a:endParaRPr lang="en-US" sz="60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>
            <a:stCxn id="5" idx="2"/>
            <a:endCxn id="4" idx="0"/>
          </p:cNvCxnSpPr>
          <p:nvPr/>
        </p:nvCxnSpPr>
        <p:spPr>
          <a:xfrm rot="16200000" flipH="1">
            <a:off x="5833486" y="1947794"/>
            <a:ext cx="676919" cy="15189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52900" y="1038295"/>
            <a:ext cx="3886200" cy="646986"/>
          </a:xfrm>
          <a:prstGeom prst="flowChartAlternateProcess">
            <a:avLst/>
          </a:prstGeom>
          <a:solidFill>
            <a:srgbClr val="E6F0F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3" b="99429" l="0" r="100000">
                        <a14:foregroundMark x1="34286" y1="39143" x2="53429" y2="39714"/>
                        <a14:foregroundMark x1="74000" y1="23143" x2="73429" y2="27429"/>
                        <a14:foregroundMark x1="92000" y1="24571" x2="92000" y2="29714"/>
                        <a14:foregroundMark x1="56857" y1="82000" x2="67714" y2="80571"/>
                        <a14:foregroundMark x1="76000" y1="52286" x2="93429" y2="52286"/>
                        <a14:foregroundMark x1="32857" y1="87143" x2="54286" y2="84857"/>
                        <a14:foregroundMark x1="90000" y1="82000" x2="93429" y2="8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4543541" y="2919331"/>
            <a:ext cx="3104918" cy="2035000"/>
          </a:xfrm>
          <a:prstGeom prst="rect">
            <a:avLst/>
          </a:prstGeom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30732" y="4009205"/>
            <a:ext cx="8434317" cy="131577"/>
          </a:xfrm>
          <a:prstGeom prst="roundRect">
            <a:avLst>
              <a:gd name="adj" fmla="val 50000"/>
            </a:avLst>
          </a:prstGeom>
          <a:gradFill>
            <a:gsLst>
              <a:gs pos="52200">
                <a:schemeClr val="accent2">
                  <a:lumMod val="20000"/>
                  <a:lumOff val="80000"/>
                </a:schemeClr>
              </a:gs>
              <a:gs pos="0">
                <a:srgbClr val="7030A0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0733" y="4009204"/>
            <a:ext cx="8434317" cy="131578"/>
          </a:xfrm>
          <a:prstGeom prst="roundRect">
            <a:avLst>
              <a:gd name="adj" fmla="val 50000"/>
            </a:avLst>
          </a:prstGeom>
          <a:gradFill>
            <a:gsLst>
              <a:gs pos="478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" y="2684740"/>
            <a:ext cx="1475182" cy="29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2.08333E-7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186757"/>
            <a:ext cx="3048000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শিখআনফল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8EF76-D856-4CBC-BEC2-FA51C3E1AC0B}"/>
              </a:ext>
            </a:extLst>
          </p:cNvPr>
          <p:cNvSpPr txBox="1"/>
          <p:nvPr/>
        </p:nvSpPr>
        <p:spPr>
          <a:xfrm>
            <a:off x="990600" y="2971800"/>
            <a:ext cx="1082039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61544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94132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426720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749540" y="384048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9083040" y="384048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10203180" y="38481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19134" y="497282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9749" y="497282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1312" y="4622392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0449" y="4529235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5275626" y="641451"/>
            <a:ext cx="1257300" cy="1219200"/>
          </a:xfrm>
          <a:prstGeom prst="sun">
            <a:avLst/>
          </a:prstGeom>
          <a:gradFill>
            <a:gsLst>
              <a:gs pos="23000">
                <a:srgbClr val="FFC000">
                  <a:alpha val="69000"/>
                </a:srgbClr>
              </a:gs>
              <a:gs pos="7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1290" y="646296"/>
            <a:ext cx="44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1167" y="1007220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বাটিগুলোতে কী নিলাম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3704" y="3558680"/>
            <a:ext cx="11532870" cy="1417320"/>
            <a:chOff x="449580" y="3627120"/>
            <a:chExt cx="11532870" cy="1417320"/>
          </a:xfrm>
        </p:grpSpPr>
        <p:grpSp>
          <p:nvGrpSpPr>
            <p:cNvPr id="93" name="Group 92"/>
            <p:cNvGrpSpPr/>
            <p:nvPr/>
          </p:nvGrpSpPr>
          <p:grpSpPr>
            <a:xfrm>
              <a:off x="449580" y="3627120"/>
              <a:ext cx="11384280" cy="1417320"/>
              <a:chOff x="449580" y="3627120"/>
              <a:chExt cx="11384280" cy="1417320"/>
            </a:xfrm>
          </p:grpSpPr>
          <p:sp>
            <p:nvSpPr>
              <p:cNvPr id="20" name="Flowchart: Magnetic Disk 19"/>
              <p:cNvSpPr/>
              <p:nvPr/>
            </p:nvSpPr>
            <p:spPr>
              <a:xfrm>
                <a:off x="6515100" y="3627120"/>
                <a:ext cx="5318760" cy="1417320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Magnetic Disk 20"/>
              <p:cNvSpPr/>
              <p:nvPr/>
            </p:nvSpPr>
            <p:spPr>
              <a:xfrm>
                <a:off x="449580" y="3627120"/>
                <a:ext cx="5318760" cy="1417320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377531" y="4137542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53462" y="4182177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301506" y="5731412"/>
            <a:ext cx="71676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বাটিটি কাঁচের পাত্রদ্বারা ঢেকে দিলাম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0474" y="1515723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বাটিকে কী করলাম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84533" y="5281044"/>
            <a:ext cx="7167613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এবারে সূর্যের আলোতে যদি রেখে দেই, তবে 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বরফ খন্ডগুলো আগে গলে যাবে?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18860" y="5618927"/>
            <a:ext cx="7280709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বাটিতে রাখা বরফখন্ডগুল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গলে যাবে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09785" y="5487314"/>
            <a:ext cx="72807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২ নম্বর বাটির বরফখন্ড আগে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2085" y="5287882"/>
            <a:ext cx="10045907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23" name="Flowchart: Delay 122"/>
          <p:cNvSpPr/>
          <p:nvPr/>
        </p:nvSpPr>
        <p:spPr>
          <a:xfrm rot="16200000">
            <a:off x="7299309" y="834891"/>
            <a:ext cx="4018280" cy="408432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5303" y="1578795"/>
            <a:ext cx="5987364" cy="2416953"/>
            <a:chOff x="3135303" y="814517"/>
            <a:chExt cx="5753454" cy="3181232"/>
          </a:xfrm>
        </p:grpSpPr>
        <p:sp>
          <p:nvSpPr>
            <p:cNvPr id="6" name="Down Arrow 5"/>
            <p:cNvSpPr/>
            <p:nvPr/>
          </p:nvSpPr>
          <p:spPr>
            <a:xfrm rot="2284035">
              <a:off x="4659040" y="1000526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2284035">
              <a:off x="3896949" y="1873023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2284035">
              <a:off x="3135303" y="2766369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2284035">
              <a:off x="5066839" y="1225437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2284035">
              <a:off x="4349689" y="2169714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2284035">
              <a:off x="3694757" y="3022294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9523121">
              <a:off x="6347035" y="1205783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9523121">
              <a:off x="6945940" y="2080881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19523121">
              <a:off x="7564915" y="2936588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wn Arrow 51"/>
            <p:cNvSpPr/>
            <p:nvPr/>
          </p:nvSpPr>
          <p:spPr>
            <a:xfrm rot="19095660">
              <a:off x="6759922" y="814517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wn Arrow 52"/>
            <p:cNvSpPr/>
            <p:nvPr/>
          </p:nvSpPr>
          <p:spPr>
            <a:xfrm rot="18928747">
              <a:off x="7590037" y="1707223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/>
            <p:cNvSpPr/>
            <p:nvPr/>
          </p:nvSpPr>
          <p:spPr>
            <a:xfrm rot="19236308">
              <a:off x="8453763" y="2553222"/>
              <a:ext cx="434994" cy="1141683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5491" y="458091"/>
            <a:ext cx="8051025" cy="2720940"/>
            <a:chOff x="2185491" y="458091"/>
            <a:chExt cx="8051025" cy="2720940"/>
          </a:xfrm>
        </p:grpSpPr>
        <p:sp>
          <p:nvSpPr>
            <p:cNvPr id="58" name="Down Arrow 57"/>
            <p:cNvSpPr/>
            <p:nvPr/>
          </p:nvSpPr>
          <p:spPr>
            <a:xfrm rot="9420278">
              <a:off x="2563731" y="265937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9420278">
              <a:off x="2185491" y="1751504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own Arrow 60"/>
            <p:cNvSpPr/>
            <p:nvPr/>
          </p:nvSpPr>
          <p:spPr>
            <a:xfrm rot="9420278">
              <a:off x="3177891" y="234625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own Arrow 61"/>
            <p:cNvSpPr/>
            <p:nvPr/>
          </p:nvSpPr>
          <p:spPr>
            <a:xfrm rot="9420278">
              <a:off x="2865981" y="166732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2371669">
              <a:off x="8901839" y="1840592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12341707">
              <a:off x="9248857" y="1287896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wn Arrow 69"/>
            <p:cNvSpPr/>
            <p:nvPr/>
          </p:nvSpPr>
          <p:spPr>
            <a:xfrm rot="12284451">
              <a:off x="9654882" y="1724771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12151369">
              <a:off x="9348271" y="2274286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 rot="12526982">
              <a:off x="10019347" y="458091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41488" y="1068208"/>
            <a:ext cx="1083136" cy="1545565"/>
            <a:chOff x="9349152" y="1045097"/>
            <a:chExt cx="1083136" cy="1545565"/>
          </a:xfrm>
        </p:grpSpPr>
        <p:sp>
          <p:nvSpPr>
            <p:cNvPr id="77" name="Down Arrow 76"/>
            <p:cNvSpPr/>
            <p:nvPr/>
          </p:nvSpPr>
          <p:spPr>
            <a:xfrm rot="20895916">
              <a:off x="9899080" y="2224976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 rot="20895916">
              <a:off x="10264807" y="1770213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 rot="20895916">
              <a:off x="9840270" y="1291343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wn Arrow 113"/>
            <p:cNvSpPr/>
            <p:nvPr/>
          </p:nvSpPr>
          <p:spPr>
            <a:xfrm rot="20895916">
              <a:off x="9349152" y="1045097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9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8" grpId="0" animBg="1"/>
      <p:bldP spid="95" grpId="0"/>
      <p:bldP spid="96" grpId="0"/>
      <p:bldP spid="96" grpId="1"/>
      <p:bldP spid="99" grpId="0" animBg="1"/>
      <p:bldP spid="99" grpId="1" animBg="1"/>
      <p:bldP spid="100" grpId="0"/>
      <p:bldP spid="100" grpId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7" grpId="0" animBg="1"/>
      <p:bldP spid="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5853752" y="964852"/>
            <a:ext cx="5906124" cy="551818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4911" y="385085"/>
            <a:ext cx="2027831" cy="1961190"/>
            <a:chOff x="19286" y="43877"/>
            <a:chExt cx="2027831" cy="1961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19286" y="43877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Sun 14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 rot="17415904">
            <a:off x="2293247" y="1015232"/>
            <a:ext cx="1230532" cy="1762611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5690" y="527655"/>
            <a:ext cx="426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99696" y="5645973"/>
            <a:ext cx="198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48831" y="3297059"/>
            <a:ext cx="3527155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969" y="3400435"/>
            <a:ext cx="50972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চারপাশের যে আবরণ দেখা যাচ্ছে, সেটা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8205" y="2798706"/>
            <a:ext cx="28007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10713" y="5843130"/>
            <a:ext cx="5572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96971" y="5384286"/>
            <a:ext cx="5976881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জলীয় বাষ্প ও কার্বন ডাইঅক্সাইড গ্যাস গ্রিন হাউজের কাঁচের দেয়ালের মতো কাজ করে।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181" y="4978339"/>
            <a:ext cx="585990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সূর্যের আলো বায়ুমণ্ডলের ভেতর দিয়ে ভূপৃষ্ঠে এসে পড়ে এবং উত্তপ্ত হয়। রাতে সেই তাপ বায়ুমণ্ডলে ফিরে আসে।কিছু তাপ গ্যাসের কারনে ভূপৃষ্ঠে ফিরে আসে।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32" y="5861340"/>
            <a:ext cx="46512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4496" y="5465663"/>
            <a:ext cx="38829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ষ্ণ থাকে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82" y="5627718"/>
            <a:ext cx="6089562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ধরে রাখার এই ঘটনাকেই গ্রিন হাউজ প্রভাব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Down Arrow 55"/>
          <p:cNvSpPr/>
          <p:nvPr/>
        </p:nvSpPr>
        <p:spPr>
          <a:xfrm rot="18841353">
            <a:off x="8338206" y="1073909"/>
            <a:ext cx="583001" cy="819108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284845" y="605655"/>
            <a:ext cx="1010680" cy="1735969"/>
            <a:chOff x="6980588" y="605655"/>
            <a:chExt cx="1314937" cy="1735969"/>
          </a:xfrm>
        </p:grpSpPr>
        <p:sp>
          <p:nvSpPr>
            <p:cNvPr id="62" name="Down Arrow 61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Donut 67"/>
          <p:cNvSpPr/>
          <p:nvPr/>
        </p:nvSpPr>
        <p:spPr>
          <a:xfrm>
            <a:off x="6834036" y="1807194"/>
            <a:ext cx="3973858" cy="3833499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4" y="1949891"/>
            <a:ext cx="3706184" cy="3617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34664" y="3262279"/>
            <a:ext cx="191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881736"/>
            <a:ext cx="6035040" cy="5669280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290586" y="4135117"/>
            <a:ext cx="5527720" cy="4846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 বাষ্প ও কার্বন ডাইঅক্সাইড গ্যাসের আবরণ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66" y="3451943"/>
            <a:ext cx="5664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3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9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2546 L 0.31016 0.227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1" grpId="1" animBg="1"/>
      <p:bldP spid="31" grpId="2" animBg="1"/>
      <p:bldP spid="32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" grpId="0" animBg="1"/>
      <p:bldP spid="4" grpId="1" animBg="1"/>
      <p:bldP spid="19" grpId="0" animBg="1"/>
      <p:bldP spid="19" grpId="1" animBg="1"/>
      <p:bldP spid="7" grpId="0" animBg="1"/>
      <p:bldP spid="7" grpId="1" animBg="1"/>
      <p:bldP spid="20" grpId="0" animBg="1"/>
      <p:bldP spid="20" grpId="1" animBg="1"/>
      <p:bldP spid="30" grpId="0" animBg="1"/>
      <p:bldP spid="30" grpId="1" animBg="1"/>
      <p:bldP spid="9" grpId="0" animBg="1"/>
      <p:bldP spid="56" grpId="0" animBg="1"/>
      <p:bldP spid="68" grpId="0" animBg="1"/>
      <p:bldP spid="26" grpId="0"/>
      <p:bldP spid="8" grpId="0" animBg="1"/>
      <p:bldP spid="3" grpId="0" animBg="1"/>
      <p:bldP spid="3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7304851" y="2023463"/>
            <a:ext cx="3372114" cy="3431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1354" y="1544138"/>
            <a:ext cx="1713946" cy="1451505"/>
            <a:chOff x="34793" y="62273"/>
            <a:chExt cx="2027831" cy="1961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34793" y="62273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Sun 4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 rot="17558992">
            <a:off x="4705437" y="1996392"/>
            <a:ext cx="854736" cy="1686874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882" y="4886881"/>
            <a:ext cx="22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841353">
            <a:off x="8818832" y="1894539"/>
            <a:ext cx="377642" cy="812483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19" name="Group 18"/>
          <p:cNvGrpSpPr/>
          <p:nvPr/>
        </p:nvGrpSpPr>
        <p:grpSpPr>
          <a:xfrm>
            <a:off x="7963402" y="1664834"/>
            <a:ext cx="552600" cy="1117588"/>
            <a:chOff x="6980588" y="605655"/>
            <a:chExt cx="1314937" cy="1735969"/>
          </a:xfrm>
        </p:grpSpPr>
        <p:sp>
          <p:nvSpPr>
            <p:cNvPr id="20" name="Down Arrow 19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Down Arrow 20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2" name="Donut 21"/>
          <p:cNvSpPr/>
          <p:nvPr/>
        </p:nvSpPr>
        <p:spPr>
          <a:xfrm>
            <a:off x="7859049" y="2498776"/>
            <a:ext cx="2271176" cy="2396788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2535563"/>
            <a:ext cx="2317190" cy="23729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45726" y="3435301"/>
            <a:ext cx="109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52144" y="1944095"/>
            <a:ext cx="3449202" cy="3544562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TextBox 42"/>
          <p:cNvSpPr txBox="1"/>
          <p:nvPr/>
        </p:nvSpPr>
        <p:spPr>
          <a:xfrm>
            <a:off x="2003504" y="1119215"/>
            <a:ext cx="81849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আলো ও তাপ কী ভেদ করে পৃথিবীতে আসছে?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573" y="677839"/>
            <a:ext cx="237172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  চিত্র দেখি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9630" y="4895564"/>
            <a:ext cx="42294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ভেদ করে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2062" y="1108726"/>
            <a:ext cx="71678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তাপ ফেরত আসছে কেন?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496" y="5677591"/>
            <a:ext cx="94297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বায়ুমণ্ডলের গ্যাসে বাধাপ্রাপ্ত হয়ে তাপ ফেরত আসছে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7961" y="606375"/>
            <a:ext cx="463635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বিষয়ক আলোচনা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7878 0.1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8" grpId="0"/>
      <p:bldP spid="18" grpId="0" animBg="1"/>
      <p:bldP spid="22" grpId="0" animBg="1"/>
      <p:bldP spid="24" grpId="0"/>
      <p:bldP spid="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Theme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6" id="{6B074E77-A6E7-4F3A-A9D8-AE4839DC26FB}" vid="{BE0017C2-17C4-4458-A068-5C11D20E5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284</TotalTime>
  <Words>592</Words>
  <Application>Microsoft Office PowerPoint</Application>
  <PresentationFormat>Widescreen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Theme16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faisulalamrsa@gmail.com</dc:creator>
  <cp:lastModifiedBy>Faisul Alam</cp:lastModifiedBy>
  <cp:revision>32</cp:revision>
  <dcterms:created xsi:type="dcterms:W3CDTF">2019-08-23T13:31:04Z</dcterms:created>
  <dcterms:modified xsi:type="dcterms:W3CDTF">2020-03-19T03:30:34Z</dcterms:modified>
</cp:coreProperties>
</file>