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1" r:id="rId12"/>
    <p:sldId id="273" r:id="rId13"/>
    <p:sldId id="272" r:id="rId14"/>
    <p:sldId id="268" r:id="rId15"/>
    <p:sldId id="266" r:id="rId16"/>
    <p:sldId id="267" r:id="rId17"/>
    <p:sldId id="269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9A0C0-BC0E-4B1A-BEE8-9CC9C53EAF2D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D4F0-DE5D-442F-B314-A867488C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D4F0-DE5D-442F-B314-A867488C92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5AF4-606C-49E9-88C3-A9B28A5D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209A9-6223-48D1-AB5D-83953B23A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E220-B3D5-4026-93AE-762991FE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8627-1FC4-4A2B-B852-1A2B60DB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0FEC4-8597-459C-9DB2-C306E428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3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1144-4F51-4D3E-A90C-69EFFE0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56CE3-DB75-4C4D-8C5E-4504529F0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CA418-AF12-4696-BBDB-F6BBF9F8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24DED-1E4E-4D2D-8257-B1A35714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2A15-A582-433F-BC64-FE363576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7B790-7E57-4824-8586-7FE8918D7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85FF7-3CCF-4E01-926B-E9455C6B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A66D-38C5-405D-AD14-573AEC3E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4D69-467D-433E-BED2-F3AFCEF3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F1943-E261-491F-9A04-56298571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A484-1C64-45EE-8CEF-81F2D22C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8F0C-1D36-481D-B4A5-DEFA37D5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DD1D-7940-4785-B9CF-5F1C935F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B18EA-DAC0-4D94-88C6-04D8D1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B6EB7-D185-454D-9FA3-ACD3282B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55D7-68E4-4DAA-83D9-B6035AD6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D0BA-E045-44BB-A29A-28B16B8F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72C2-4706-44D7-897D-23C5473B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BFE8-AB08-4951-B7AE-97ED1EDD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6061-ACD4-412F-9F56-92FC3D8F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2E3C-0973-44EA-9BAE-E68C082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96D1-57FA-46DE-B8C8-4F26EF74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62EDF-FE6F-4B32-A312-C6F78B7C4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8719-F0A9-4EB6-A89D-362A4449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87EF6-7A9D-401C-9258-70E14A05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5D334-12F1-47A5-8088-DC35325E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4B38-9823-4B0B-B0D9-06E558F1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F56B3-305C-404F-B652-F69A5FA2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6EF5-33BA-4582-9CA9-69C7CD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24DBF-6C20-41EC-AF18-AB52AA0CE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95417-2FF0-4FC6-ABA8-2A496FC3D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612EA-970F-48AF-9315-B0EC5AF0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C78F3-05E5-4524-BB07-9B9A1629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B8FD0-9442-45F7-B742-5553237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08D0-E9D6-4773-BDE4-7B1F36F0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89858-2294-4962-AAA1-F606948D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0837B-3EAF-47EE-97F0-EDBF2A99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7D5EA-9663-4D0F-A49C-3583D2F9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0128E-A21E-4AE3-9603-259E0AEC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EAF80-0ECE-4451-8E93-8D418D59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B2E53-4734-4575-9B2F-3C22A97A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5283-254A-4524-B7DE-AB06E121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3B65-1E83-4B6A-9DEA-5EAA98DF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CB438-BB9A-4759-A53C-24478D0A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47618-BF8E-4A19-AB8F-B7D500FC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DC5E8-E773-47FF-8494-8F558B78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195C-BDB3-4E9F-92FA-97A4C808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DE39-5AF9-49DB-A40A-B303D73B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057C0-9538-47B1-A7E7-53C61B7D8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64B80-CB0E-48BD-92D1-980C3086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91EBE-DC2D-4028-B770-796272DF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BEE49-D77A-4A46-A8D0-E925C9C6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7A24C-272E-4833-9004-1850DB44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53930-A647-4232-BED0-824B069E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0DB0B-6AAC-4A18-835F-280CC9BBD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2E27-A193-47B7-B8BD-0E3A0674A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5F4D-2B13-4275-A648-01FB2503BBC4}" type="datetimeFigureOut">
              <a:rPr lang="en-US" smtClean="0"/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DFFD-66A1-4CEF-B01A-7CE343973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608C-1496-4E02-8F73-3C3A89675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88A5-4271-4D9A-944E-38C53468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2" y="0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D2315-19FF-41C3-8BA8-BDD1EA40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5631">
            <a:off x="6815981" y="1103417"/>
            <a:ext cx="5592661" cy="57119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D7F896-CB9D-4055-A02E-73C061A4F7DB}"/>
              </a:ext>
            </a:extLst>
          </p:cNvPr>
          <p:cNvSpPr/>
          <p:nvPr/>
        </p:nvSpPr>
        <p:spPr>
          <a:xfrm>
            <a:off x="4473997" y="3067050"/>
            <a:ext cx="45719" cy="33909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BFF02-CB46-45FB-8B17-D2FF0B31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7" y="1876425"/>
            <a:ext cx="2518622" cy="2305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515199" y="680936"/>
            <a:ext cx="91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  <a:p>
            <a:r>
              <a:rPr lang="bn-I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bn-I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I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F8E12-09CE-4134-BD1E-2108CAE45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00" b="98222" l="1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12" y="3490912"/>
            <a:ext cx="2997651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4363452" y="0"/>
            <a:ext cx="34650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6" descr="Image result for মাটির কলস">
            <a:extLst>
              <a:ext uri="{FF2B5EF4-FFF2-40B4-BE49-F238E27FC236}">
                <a16:creationId xmlns:a16="http://schemas.microsoft.com/office/drawing/2014/main" id="{1BE49548-61E4-467E-B530-10638FC6A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মাটির কলস&quot;">
            <a:extLst>
              <a:ext uri="{FF2B5EF4-FFF2-40B4-BE49-F238E27FC236}">
                <a16:creationId xmlns:a16="http://schemas.microsoft.com/office/drawing/2014/main" id="{771BD169-AD47-4E7E-89B3-57787951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1" y="974055"/>
            <a:ext cx="2828925" cy="193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মাটির ঘর বাড়ি">
            <a:extLst>
              <a:ext uri="{FF2B5EF4-FFF2-40B4-BE49-F238E27FC236}">
                <a16:creationId xmlns:a16="http://schemas.microsoft.com/office/drawing/2014/main" id="{E69277AE-A9D4-497E-8216-307FFF80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6" y="946745"/>
            <a:ext cx="3296528" cy="203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ফসল">
            <a:extLst>
              <a:ext uri="{FF2B5EF4-FFF2-40B4-BE49-F238E27FC236}">
                <a16:creationId xmlns:a16="http://schemas.microsoft.com/office/drawing/2014/main" id="{A9F8FE53-2FA4-4840-BFBC-9832584A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98" y="4281807"/>
            <a:ext cx="3001904" cy="207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গবাদি পশু">
            <a:extLst>
              <a:ext uri="{FF2B5EF4-FFF2-40B4-BE49-F238E27FC236}">
                <a16:creationId xmlns:a16="http://schemas.microsoft.com/office/drawing/2014/main" id="{7753DAB3-43F7-4373-83B7-E8A100F8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25" y="4191072"/>
            <a:ext cx="3296529" cy="216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68D8CB-7F66-4B0A-90AF-C4CB2475C546}"/>
              </a:ext>
            </a:extLst>
          </p:cNvPr>
          <p:cNvSpPr/>
          <p:nvPr/>
        </p:nvSpPr>
        <p:spPr>
          <a:xfrm>
            <a:off x="4903614" y="1965884"/>
            <a:ext cx="2689571" cy="2710962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B45E477-1A8A-49C2-B501-EBCDD1E0DD06}"/>
              </a:ext>
            </a:extLst>
          </p:cNvPr>
          <p:cNvSpPr/>
          <p:nvPr/>
        </p:nvSpPr>
        <p:spPr>
          <a:xfrm rot="20397711">
            <a:off x="7509892" y="2311385"/>
            <a:ext cx="637310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B7DE38-4FBA-4402-A5C0-573758AE2757}"/>
              </a:ext>
            </a:extLst>
          </p:cNvPr>
          <p:cNvSpPr/>
          <p:nvPr/>
        </p:nvSpPr>
        <p:spPr>
          <a:xfrm rot="2600922">
            <a:off x="7513181" y="4120097"/>
            <a:ext cx="637310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7A5B11-02B3-4B52-9BE9-22D26382FCDC}"/>
              </a:ext>
            </a:extLst>
          </p:cNvPr>
          <p:cNvSpPr/>
          <p:nvPr/>
        </p:nvSpPr>
        <p:spPr>
          <a:xfrm rot="11835264">
            <a:off x="4284428" y="2207427"/>
            <a:ext cx="637310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BEF0BA4-BEA5-493D-B998-FE327CF0A29B}"/>
              </a:ext>
            </a:extLst>
          </p:cNvPr>
          <p:cNvSpPr/>
          <p:nvPr/>
        </p:nvSpPr>
        <p:spPr>
          <a:xfrm rot="7923089">
            <a:off x="4267253" y="3948756"/>
            <a:ext cx="637310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83D3F-5E24-4C79-B540-8B1D85854137}"/>
              </a:ext>
            </a:extLst>
          </p:cNvPr>
          <p:cNvSpPr txBox="1"/>
          <p:nvPr/>
        </p:nvSpPr>
        <p:spPr>
          <a:xfrm>
            <a:off x="1399796" y="3034777"/>
            <a:ext cx="318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জিনিসপত্র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CF4BD-1099-48B8-B145-2F2086A5B6E4}"/>
              </a:ext>
            </a:extLst>
          </p:cNvPr>
          <p:cNvSpPr txBox="1"/>
          <p:nvPr/>
        </p:nvSpPr>
        <p:spPr>
          <a:xfrm>
            <a:off x="9334770" y="3229020"/>
            <a:ext cx="318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ঘর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2F464-CF05-4DE8-B6B4-47FDBAF2AA94}"/>
              </a:ext>
            </a:extLst>
          </p:cNvPr>
          <p:cNvSpPr txBox="1"/>
          <p:nvPr/>
        </p:nvSpPr>
        <p:spPr>
          <a:xfrm>
            <a:off x="8454633" y="6248405"/>
            <a:ext cx="318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লালন পালন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CB522C-6312-4406-A602-DACD3EFF4991}"/>
              </a:ext>
            </a:extLst>
          </p:cNvPr>
          <p:cNvSpPr txBox="1"/>
          <p:nvPr/>
        </p:nvSpPr>
        <p:spPr>
          <a:xfrm>
            <a:off x="1717502" y="6357257"/>
            <a:ext cx="318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D9370-96B1-4916-8B41-B6DFD864BCEB}"/>
              </a:ext>
            </a:extLst>
          </p:cNvPr>
          <p:cNvSpPr txBox="1"/>
          <p:nvPr/>
        </p:nvSpPr>
        <p:spPr>
          <a:xfrm>
            <a:off x="5679883" y="1283614"/>
            <a:ext cx="11370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</a:rPr>
              <a:t>মাটি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6" grpId="0" animBg="1"/>
      <p:bldP spid="17" grpId="0" animBg="1"/>
      <p:bldP spid="18" grpId="0" animBg="1"/>
      <p:bldP spid="7" grpId="0"/>
      <p:bldP spid="19" grpId="0"/>
      <p:bldP spid="20" grpId="0"/>
      <p:bldP spid="2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4525215" y="0"/>
            <a:ext cx="34650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খনিজ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517B7-35F9-49E7-8B4D-F16433CAA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63" y="791887"/>
            <a:ext cx="3465095" cy="196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0A00-5EC0-40A4-BA57-AD443B384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63" y="3873731"/>
            <a:ext cx="3465094" cy="20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1-17.jpg">
            <a:extLst>
              <a:ext uri="{FF2B5EF4-FFF2-40B4-BE49-F238E27FC236}">
                <a16:creationId xmlns:a16="http://schemas.microsoft.com/office/drawing/2014/main" id="{D494868B-8146-43D9-99DF-D76087B1B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844" y="791887"/>
            <a:ext cx="3465093" cy="198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F2FC5-DE46-41FC-BA14-FA364B493DA0}"/>
              </a:ext>
            </a:extLst>
          </p:cNvPr>
          <p:cNvSpPr txBox="1"/>
          <p:nvPr/>
        </p:nvSpPr>
        <p:spPr>
          <a:xfrm>
            <a:off x="2952042" y="2960822"/>
            <a:ext cx="158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5C452-CA60-4723-8F81-945E6B7639DD}"/>
              </a:ext>
            </a:extLst>
          </p:cNvPr>
          <p:cNvSpPr txBox="1"/>
          <p:nvPr/>
        </p:nvSpPr>
        <p:spPr>
          <a:xfrm>
            <a:off x="8391018" y="2984690"/>
            <a:ext cx="158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4541B-1EC9-422C-AC01-B011FC6B990F}"/>
              </a:ext>
            </a:extLst>
          </p:cNvPr>
          <p:cNvSpPr txBox="1"/>
          <p:nvPr/>
        </p:nvSpPr>
        <p:spPr>
          <a:xfrm>
            <a:off x="2952042" y="6066113"/>
            <a:ext cx="158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AAMM-tahirpur-BGB-koyla-atok-news1mk-23.02.18.jpg">
            <a:extLst>
              <a:ext uri="{FF2B5EF4-FFF2-40B4-BE49-F238E27FC236}">
                <a16:creationId xmlns:a16="http://schemas.microsoft.com/office/drawing/2014/main" id="{2E8D63B3-7D37-44B4-B78C-3AC747042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843" y="3873731"/>
            <a:ext cx="3465093" cy="1981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79B68B-4792-47F1-A442-6E02A2567DC5}"/>
              </a:ext>
            </a:extLst>
          </p:cNvPr>
          <p:cNvSpPr txBox="1"/>
          <p:nvPr/>
        </p:nvSpPr>
        <p:spPr>
          <a:xfrm>
            <a:off x="8445133" y="5998712"/>
            <a:ext cx="158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4363452" y="0"/>
            <a:ext cx="34650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খনিজ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nhy.jpg">
            <a:extLst>
              <a:ext uri="{FF2B5EF4-FFF2-40B4-BE49-F238E27FC236}">
                <a16:creationId xmlns:a16="http://schemas.microsoft.com/office/drawing/2014/main" id="{E57525E0-7D4A-440D-B559-89E180D8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63" y="2324100"/>
            <a:ext cx="3465095" cy="2209800"/>
          </a:xfrm>
          <a:prstGeom prst="rect">
            <a:avLst/>
          </a:prstGeom>
        </p:spPr>
      </p:pic>
      <p:pic>
        <p:nvPicPr>
          <p:cNvPr id="14" name="Picture 13" descr="agr.jpg">
            <a:extLst>
              <a:ext uri="{FF2B5EF4-FFF2-40B4-BE49-F238E27FC236}">
                <a16:creationId xmlns:a16="http://schemas.microsoft.com/office/drawing/2014/main" id="{6A54DF18-4AAC-411A-BAE6-EB97BF19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20" y="2324099"/>
            <a:ext cx="3719076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B4AE1-1B9E-4B26-85CD-3C8119333B7C}"/>
              </a:ext>
            </a:extLst>
          </p:cNvPr>
          <p:cNvSpPr txBox="1"/>
          <p:nvPr/>
        </p:nvSpPr>
        <p:spPr>
          <a:xfrm>
            <a:off x="3087734" y="4705906"/>
            <a:ext cx="474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45B20-F9D9-43E6-ADBD-5FFBF7A5C6A6}"/>
              </a:ext>
            </a:extLst>
          </p:cNvPr>
          <p:cNvSpPr txBox="1"/>
          <p:nvPr/>
        </p:nvSpPr>
        <p:spPr>
          <a:xfrm>
            <a:off x="7498720" y="4705905"/>
            <a:ext cx="474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13FCD-ED46-4720-B408-0D725F997833}"/>
              </a:ext>
            </a:extLst>
          </p:cNvPr>
          <p:cNvSpPr txBox="1"/>
          <p:nvPr/>
        </p:nvSpPr>
        <p:spPr>
          <a:xfrm>
            <a:off x="4957246" y="991600"/>
            <a:ext cx="200626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শিলা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4363452" y="0"/>
            <a:ext cx="34650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প্রাকৃতিক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পালতোলা নৌকা">
            <a:extLst>
              <a:ext uri="{FF2B5EF4-FFF2-40B4-BE49-F238E27FC236}">
                <a16:creationId xmlns:a16="http://schemas.microsoft.com/office/drawing/2014/main" id="{DC4DD56F-901F-4A5B-974F-4ED36086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2" y="797023"/>
            <a:ext cx="3465095" cy="27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5ADAB3-C164-47F8-B4EC-B847F2A8F0E6}"/>
              </a:ext>
            </a:extLst>
          </p:cNvPr>
          <p:cNvSpPr txBox="1"/>
          <p:nvPr/>
        </p:nvSpPr>
        <p:spPr>
          <a:xfrm>
            <a:off x="5105510" y="1866045"/>
            <a:ext cx="590949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পালতোলা নৌকা বায়ুপ্রবাহ ব্যবহার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result for সূর্যের আলো">
            <a:extLst>
              <a:ext uri="{FF2B5EF4-FFF2-40B4-BE49-F238E27FC236}">
                <a16:creationId xmlns:a16="http://schemas.microsoft.com/office/drawing/2014/main" id="{ED75112E-0375-4BB8-8855-41E1F6769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সূর্যের আলো">
            <a:extLst>
              <a:ext uri="{FF2B5EF4-FFF2-40B4-BE49-F238E27FC236}">
                <a16:creationId xmlns:a16="http://schemas.microsoft.com/office/drawing/2014/main" id="{242D3508-3BC8-43DC-9924-058CAD85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2" y="3793646"/>
            <a:ext cx="3465095" cy="2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9CB81-4CDF-4384-8634-1B2A47EFBBC7}"/>
              </a:ext>
            </a:extLst>
          </p:cNvPr>
          <p:cNvSpPr txBox="1"/>
          <p:nvPr/>
        </p:nvSpPr>
        <p:spPr>
          <a:xfrm>
            <a:off x="5105509" y="4759989"/>
            <a:ext cx="590949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সূর্যের আলোও প্রাকৃতিক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3172326" y="84221"/>
            <a:ext cx="63446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পাঠ্য বইয়ের সাথে সংযোগ স্থাপন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E4EB8-E43F-4DE0-9E0F-0705EA0A1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750" r="8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90" y="-703384"/>
            <a:ext cx="7413820" cy="89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132754" y="1081038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</a:p>
          <a:p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1352731" y="54096"/>
            <a:ext cx="100139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151E9E-B905-4D9D-AEC0-724A317C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45902"/>
              </p:ext>
            </p:extLst>
          </p:nvPr>
        </p:nvGraphicFramePr>
        <p:xfrm>
          <a:off x="2032000" y="859048"/>
          <a:ext cx="8128000" cy="556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109717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88530639"/>
                    </a:ext>
                  </a:extLst>
                </a:gridCol>
              </a:tblGrid>
              <a:tr h="676731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প্রাকৃতিক সম্পদ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28433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ও পানির স্রোত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 করা,ধোয়ামোছা করা,ফসল ও মাছ উৎপাদন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84476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বনজ সম্পদ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90136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 সম্পদ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96718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শিলা এবং খনিজ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10795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তেল,কয়লা এবং প্রাকৃতিক গ্যাস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79170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ও বায়ু প্রবাহ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29268"/>
                  </a:ext>
                </a:extLst>
              </a:tr>
              <a:tr h="676731">
                <a:tc>
                  <a:txBody>
                    <a:bodyPr/>
                    <a:lstStyle/>
                    <a:p>
                      <a:r>
                        <a:rPr lang="bn-IN" dirty="0"/>
                        <a:t>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478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0DA4BF-B920-4FC2-84FA-D8CF494525AA}"/>
              </a:ext>
            </a:extLst>
          </p:cNvPr>
          <p:cNvSpPr txBox="1"/>
          <p:nvPr/>
        </p:nvSpPr>
        <p:spPr>
          <a:xfrm>
            <a:off x="6096000" y="2475914"/>
            <a:ext cx="40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সামগ্রী, কাঠ, কাগজ, আসবাবপত্র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E9A5-1260-42EF-892F-7AC3F230D611}"/>
              </a:ext>
            </a:extLst>
          </p:cNvPr>
          <p:cNvSpPr txBox="1"/>
          <p:nvPr/>
        </p:nvSpPr>
        <p:spPr>
          <a:xfrm>
            <a:off x="6096000" y="3059668"/>
            <a:ext cx="40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উৎপাদন,ভবন নির্মার্ণ,মৃৎশিল্প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B3BF6-D300-4A6C-B6A2-CDE6D0890739}"/>
              </a:ext>
            </a:extLst>
          </p:cNvPr>
          <p:cNvSpPr txBox="1"/>
          <p:nvPr/>
        </p:nvSpPr>
        <p:spPr>
          <a:xfrm>
            <a:off x="6127262" y="3804860"/>
            <a:ext cx="40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চক,বৈদ্যুতিক তার,ধাতব মুদ্রা,গয়না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A3D08-3F58-4D5A-8D3B-4C33DFBFD76D}"/>
              </a:ext>
            </a:extLst>
          </p:cNvPr>
          <p:cNvSpPr txBox="1"/>
          <p:nvPr/>
        </p:nvSpPr>
        <p:spPr>
          <a:xfrm>
            <a:off x="6253871" y="4302809"/>
            <a:ext cx="403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সামগ্রী,পলিথিন,জ্বালানি,ইউরিয়া সার,রান্না করা, তাপ ও বিদ্যুৎ উৎপাদন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2CE78-1697-44C7-A33B-426BC928C6D3}"/>
              </a:ext>
            </a:extLst>
          </p:cNvPr>
          <p:cNvSpPr txBox="1"/>
          <p:nvPr/>
        </p:nvSpPr>
        <p:spPr>
          <a:xfrm>
            <a:off x="6253871" y="5052394"/>
            <a:ext cx="403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 প্রশ্বাস, উদ্ভিদের খাদ্য তৈরি,বল টায়ার ফোলানো,বিদ্যুৎ উৎপাদন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92FAD-EDD3-4122-A9D6-EE79C0AC7A33}"/>
              </a:ext>
            </a:extLst>
          </p:cNvPr>
          <p:cNvSpPr txBox="1"/>
          <p:nvPr/>
        </p:nvSpPr>
        <p:spPr>
          <a:xfrm>
            <a:off x="6239803" y="5710217"/>
            <a:ext cx="403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শস্য উৎপাদন,আলো,উদ্ভিদের খাদ্য তৈরি,বিদ্যুৎ উৎপাদন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66377" y="1081038"/>
            <a:ext cx="91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3898638" y="496263"/>
            <a:ext cx="35926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D67DF-5247-4BA7-9DB5-E5EF611E6C09}"/>
              </a:ext>
            </a:extLst>
          </p:cNvPr>
          <p:cNvSpPr txBox="1"/>
          <p:nvPr/>
        </p:nvSpPr>
        <p:spPr>
          <a:xfrm>
            <a:off x="1950919" y="1865868"/>
            <a:ext cx="905797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63067" y="387979"/>
            <a:ext cx="91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5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C6887-144B-4B7C-A32E-B98482486C9A}"/>
              </a:ext>
            </a:extLst>
          </p:cNvPr>
          <p:cNvSpPr txBox="1"/>
          <p:nvPr/>
        </p:nvSpPr>
        <p:spPr>
          <a:xfrm>
            <a:off x="2515502" y="1741667"/>
            <a:ext cx="65331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বাড়ী থেকে লিখে নিয়ে আসবে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D67DF-5247-4BA7-9DB5-E5EF611E6C09}"/>
              </a:ext>
            </a:extLst>
          </p:cNvPr>
          <p:cNvSpPr txBox="1"/>
          <p:nvPr/>
        </p:nvSpPr>
        <p:spPr>
          <a:xfrm>
            <a:off x="1337308" y="2747547"/>
            <a:ext cx="90579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*আমরা কী ধরনের প্রাকৃতিক সম্পদ ব্যবহার করি,তা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0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63067" y="387979"/>
            <a:ext cx="91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endParaRPr lang="bn-IN" sz="5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0C8054-EC31-4432-8138-81F21D47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88A5-4271-4D9A-944E-38C534683CC7}" type="slidenum">
              <a:rPr lang="en-US" smtClean="0"/>
              <a:t>18</a:t>
            </a:fld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C837A85-97C9-4FB1-822D-BC7150CBB973}"/>
              </a:ext>
            </a:extLst>
          </p:cNvPr>
          <p:cNvSpPr/>
          <p:nvPr/>
        </p:nvSpPr>
        <p:spPr>
          <a:xfrm>
            <a:off x="1146349" y="66541"/>
            <a:ext cx="230295" cy="294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8C2E6-AE9F-4937-A810-E1555681DF79}"/>
              </a:ext>
            </a:extLst>
          </p:cNvPr>
          <p:cNvSpPr txBox="1"/>
          <p:nvPr/>
        </p:nvSpPr>
        <p:spPr>
          <a:xfrm>
            <a:off x="1533732" y="7716"/>
            <a:ext cx="113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 দল থেকে ১ জন শিক্ষার্থীকে সামনে এসে আজকের আলোচনার সার সংক্ষেপ বলতে বলব।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DB6F820-1576-484D-9B42-421421A53877}"/>
              </a:ext>
            </a:extLst>
          </p:cNvPr>
          <p:cNvSpPr/>
          <p:nvPr/>
        </p:nvSpPr>
        <p:spPr>
          <a:xfrm>
            <a:off x="965749" y="721729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9874A-AF5E-45B3-90FC-FD6C3ACC51DE}"/>
              </a:ext>
            </a:extLst>
          </p:cNvPr>
          <p:cNvSpPr txBox="1"/>
          <p:nvPr/>
        </p:nvSpPr>
        <p:spPr>
          <a:xfrm>
            <a:off x="1146349" y="662985"/>
            <a:ext cx="1132998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যা কিছু আমাদের কাজে লাগে,তাই প্রাকৃতিক সম্পদ।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গাছ-পালা,প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-পাখি,বাতাস,পানি,মাটি, এবং সূর্যলোক। প্রাকৃতিক গ্যাস, কয়লা, এবং বিভিন্ন ধরনের খনিজ পদার্থ ও শিলা যেমন-সিলিকন, জিরকন, চুনাপাথর।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প্রাকৃতিক সম্পদ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পানি সম্পদ</a:t>
            </a:r>
          </a:p>
          <a:p>
            <a:pPr marL="571500" indent="-571500">
              <a:buFontTx/>
              <a:buChar char="-"/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নদী,পুকুর, দীঘি, সমুদ্র, পানির স্রোত।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বনজ সম্পদ</a:t>
            </a:r>
          </a:p>
          <a:p>
            <a:pPr marL="571500" indent="-571500">
              <a:buFontTx/>
              <a:buChar char="-"/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বন, গাছ-পালা।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ভূমি সম্পদ</a:t>
            </a:r>
          </a:p>
          <a:p>
            <a:pPr marL="571500" indent="-571500">
              <a:buFontTx/>
              <a:buChar char="-"/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এবং মাটি।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খনিজ সম্পদ</a:t>
            </a:r>
          </a:p>
          <a:p>
            <a:pPr marL="571500" indent="-571500">
              <a:buFontTx/>
              <a:buChar char="-"/>
            </a:pP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সোনা, রুপা, তামা, লোহা।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সূর্যলোক</a:t>
            </a:r>
          </a:p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বায়ুপ্রবাহ</a:t>
            </a:r>
          </a:p>
          <a:p>
            <a:pPr marL="571500" indent="-571500">
              <a:buFontTx/>
              <a:buChar char="-"/>
            </a:pPr>
            <a:endParaRPr lang="bn-IN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DD483FA-1974-421D-85DF-1063EC5CBB7D}"/>
              </a:ext>
            </a:extLst>
          </p:cNvPr>
          <p:cNvSpPr/>
          <p:nvPr/>
        </p:nvSpPr>
        <p:spPr>
          <a:xfrm>
            <a:off x="2696075" y="721729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811FD01-1805-45DE-9B29-CA4728CF7428}"/>
              </a:ext>
            </a:extLst>
          </p:cNvPr>
          <p:cNvSpPr/>
          <p:nvPr/>
        </p:nvSpPr>
        <p:spPr>
          <a:xfrm>
            <a:off x="979289" y="1385288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09EA730-AEDE-4C7E-A710-C19547C2E2B6}"/>
              </a:ext>
            </a:extLst>
          </p:cNvPr>
          <p:cNvSpPr/>
          <p:nvPr/>
        </p:nvSpPr>
        <p:spPr>
          <a:xfrm>
            <a:off x="4003843" y="1385288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5874C26-93BF-4B42-BABA-ED70D6C1DBCF}"/>
              </a:ext>
            </a:extLst>
          </p:cNvPr>
          <p:cNvSpPr/>
          <p:nvPr/>
        </p:nvSpPr>
        <p:spPr>
          <a:xfrm>
            <a:off x="965749" y="2491832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D5F9AC6E-7F65-478A-81F0-C3CA352F7660}"/>
              </a:ext>
            </a:extLst>
          </p:cNvPr>
          <p:cNvSpPr/>
          <p:nvPr/>
        </p:nvSpPr>
        <p:spPr>
          <a:xfrm>
            <a:off x="4122273" y="2491832"/>
            <a:ext cx="221826" cy="3026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AF2E8-CD35-469A-B104-810092E0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" y="714802"/>
            <a:ext cx="10784923" cy="6119753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27DF435-3D11-43DC-A7F6-4758A674BED7}"/>
              </a:ext>
            </a:extLst>
          </p:cNvPr>
          <p:cNvSpPr/>
          <p:nvPr/>
        </p:nvSpPr>
        <p:spPr>
          <a:xfrm>
            <a:off x="-10229" y="0"/>
            <a:ext cx="938557" cy="6834555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2">
            <a:extLst>
              <a:ext uri="{FF2B5EF4-FFF2-40B4-BE49-F238E27FC236}">
                <a16:creationId xmlns:a16="http://schemas.microsoft.com/office/drawing/2014/main" id="{3F1E1CCC-8260-48F4-925D-E09E7472E542}"/>
              </a:ext>
            </a:extLst>
          </p:cNvPr>
          <p:cNvSpPr/>
          <p:nvPr/>
        </p:nvSpPr>
        <p:spPr>
          <a:xfrm rot="10800000">
            <a:off x="11144846" y="0"/>
            <a:ext cx="1047154" cy="6858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2">
            <a:extLst>
              <a:ext uri="{FF2B5EF4-FFF2-40B4-BE49-F238E27FC236}">
                <a16:creationId xmlns:a16="http://schemas.microsoft.com/office/drawing/2014/main" id="{0FB848B2-1DEB-4399-94BA-7B23442A0FF5}"/>
              </a:ext>
            </a:extLst>
          </p:cNvPr>
          <p:cNvSpPr/>
          <p:nvPr/>
        </p:nvSpPr>
        <p:spPr>
          <a:xfrm rot="5400000">
            <a:off x="5626720" y="-5676537"/>
            <a:ext cx="938557" cy="12192000"/>
          </a:xfrm>
          <a:custGeom>
            <a:avLst/>
            <a:gdLst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1046747 w 1046747"/>
              <a:gd name="connsiteY4" fmla="*/ 6683542 h 6858000"/>
              <a:gd name="connsiteX5" fmla="*/ 872289 w 1046747"/>
              <a:gd name="connsiteY5" fmla="*/ 6858000 h 6858000"/>
              <a:gd name="connsiteX6" fmla="*/ 174458 w 1046747"/>
              <a:gd name="connsiteY6" fmla="*/ 6858000 h 6858000"/>
              <a:gd name="connsiteX7" fmla="*/ 0 w 1046747"/>
              <a:gd name="connsiteY7" fmla="*/ 6683542 h 6858000"/>
              <a:gd name="connsiteX8" fmla="*/ 0 w 1046747"/>
              <a:gd name="connsiteY8" fmla="*/ 174458 h 6858000"/>
              <a:gd name="connsiteX0" fmla="*/ 0 w 1046747"/>
              <a:gd name="connsiteY0" fmla="*/ 174458 h 6858000"/>
              <a:gd name="connsiteX1" fmla="*/ 174458 w 1046747"/>
              <a:gd name="connsiteY1" fmla="*/ 0 h 6858000"/>
              <a:gd name="connsiteX2" fmla="*/ 872289 w 1046747"/>
              <a:gd name="connsiteY2" fmla="*/ 0 h 6858000"/>
              <a:gd name="connsiteX3" fmla="*/ 1046747 w 1046747"/>
              <a:gd name="connsiteY3" fmla="*/ 174458 h 6858000"/>
              <a:gd name="connsiteX4" fmla="*/ 757990 w 1046747"/>
              <a:gd name="connsiteY4" fmla="*/ 1540042 h 6858000"/>
              <a:gd name="connsiteX5" fmla="*/ 1046747 w 1046747"/>
              <a:gd name="connsiteY5" fmla="*/ 6683542 h 6858000"/>
              <a:gd name="connsiteX6" fmla="*/ 872289 w 1046747"/>
              <a:gd name="connsiteY6" fmla="*/ 6858000 h 6858000"/>
              <a:gd name="connsiteX7" fmla="*/ 174458 w 1046747"/>
              <a:gd name="connsiteY7" fmla="*/ 6858000 h 6858000"/>
              <a:gd name="connsiteX8" fmla="*/ 0 w 1046747"/>
              <a:gd name="connsiteY8" fmla="*/ 6683542 h 6858000"/>
              <a:gd name="connsiteX9" fmla="*/ 0 w 1046747"/>
              <a:gd name="connsiteY9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757990 w 1046995"/>
              <a:gd name="connsiteY4" fmla="*/ 1540042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6995"/>
              <a:gd name="connsiteY0" fmla="*/ 174458 h 6858000"/>
              <a:gd name="connsiteX1" fmla="*/ 174458 w 1046995"/>
              <a:gd name="connsiteY1" fmla="*/ 0 h 6858000"/>
              <a:gd name="connsiteX2" fmla="*/ 872289 w 1046995"/>
              <a:gd name="connsiteY2" fmla="*/ 0 h 6858000"/>
              <a:gd name="connsiteX3" fmla="*/ 1046747 w 1046995"/>
              <a:gd name="connsiteY3" fmla="*/ 174458 h 6858000"/>
              <a:gd name="connsiteX4" fmla="*/ 830180 w 1046995"/>
              <a:gd name="connsiteY4" fmla="*/ 1600200 h 6858000"/>
              <a:gd name="connsiteX5" fmla="*/ 649706 w 1046995"/>
              <a:gd name="connsiteY5" fmla="*/ 4836695 h 6858000"/>
              <a:gd name="connsiteX6" fmla="*/ 1046747 w 1046995"/>
              <a:gd name="connsiteY6" fmla="*/ 6683542 h 6858000"/>
              <a:gd name="connsiteX7" fmla="*/ 872289 w 1046995"/>
              <a:gd name="connsiteY7" fmla="*/ 6858000 h 6858000"/>
              <a:gd name="connsiteX8" fmla="*/ 174458 w 1046995"/>
              <a:gd name="connsiteY8" fmla="*/ 6858000 h 6858000"/>
              <a:gd name="connsiteX9" fmla="*/ 0 w 1046995"/>
              <a:gd name="connsiteY9" fmla="*/ 6683542 h 6858000"/>
              <a:gd name="connsiteX10" fmla="*/ 0 w 1046995"/>
              <a:gd name="connsiteY10" fmla="*/ 174458 h 6858000"/>
              <a:gd name="connsiteX0" fmla="*/ 0 w 1047155"/>
              <a:gd name="connsiteY0" fmla="*/ 174458 h 6858000"/>
              <a:gd name="connsiteX1" fmla="*/ 174458 w 1047155"/>
              <a:gd name="connsiteY1" fmla="*/ 0 h 6858000"/>
              <a:gd name="connsiteX2" fmla="*/ 872289 w 1047155"/>
              <a:gd name="connsiteY2" fmla="*/ 0 h 6858000"/>
              <a:gd name="connsiteX3" fmla="*/ 1046747 w 1047155"/>
              <a:gd name="connsiteY3" fmla="*/ 174458 h 6858000"/>
              <a:gd name="connsiteX4" fmla="*/ 830180 w 1047155"/>
              <a:gd name="connsiteY4" fmla="*/ 1600200 h 6858000"/>
              <a:gd name="connsiteX5" fmla="*/ 794085 w 1047155"/>
              <a:gd name="connsiteY5" fmla="*/ 4836695 h 6858000"/>
              <a:gd name="connsiteX6" fmla="*/ 1046747 w 1047155"/>
              <a:gd name="connsiteY6" fmla="*/ 6683542 h 6858000"/>
              <a:gd name="connsiteX7" fmla="*/ 872289 w 1047155"/>
              <a:gd name="connsiteY7" fmla="*/ 6858000 h 6858000"/>
              <a:gd name="connsiteX8" fmla="*/ 174458 w 1047155"/>
              <a:gd name="connsiteY8" fmla="*/ 6858000 h 6858000"/>
              <a:gd name="connsiteX9" fmla="*/ 0 w 1047155"/>
              <a:gd name="connsiteY9" fmla="*/ 6683542 h 6858000"/>
              <a:gd name="connsiteX10" fmla="*/ 0 w 1047155"/>
              <a:gd name="connsiteY10" fmla="*/ 174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155" h="6858000">
                <a:moveTo>
                  <a:pt x="0" y="174458"/>
                </a:moveTo>
                <a:cubicBezTo>
                  <a:pt x="0" y="78108"/>
                  <a:pt x="78108" y="0"/>
                  <a:pt x="174458" y="0"/>
                </a:cubicBezTo>
                <a:lnTo>
                  <a:pt x="872289" y="0"/>
                </a:lnTo>
                <a:cubicBezTo>
                  <a:pt x="968639" y="0"/>
                  <a:pt x="1046747" y="78108"/>
                  <a:pt x="1046747" y="174458"/>
                </a:cubicBezTo>
                <a:cubicBezTo>
                  <a:pt x="1042737" y="629653"/>
                  <a:pt x="834190" y="1145005"/>
                  <a:pt x="830180" y="1600200"/>
                </a:cubicBezTo>
                <a:cubicBezTo>
                  <a:pt x="812133" y="2377239"/>
                  <a:pt x="1034716" y="4075697"/>
                  <a:pt x="794085" y="4836695"/>
                </a:cubicBezTo>
                <a:cubicBezTo>
                  <a:pt x="842211" y="5693945"/>
                  <a:pt x="1057776" y="6346658"/>
                  <a:pt x="1046747" y="6683542"/>
                </a:cubicBezTo>
                <a:cubicBezTo>
                  <a:pt x="1046747" y="6779892"/>
                  <a:pt x="968639" y="6858000"/>
                  <a:pt x="872289" y="6858000"/>
                </a:cubicBezTo>
                <a:lnTo>
                  <a:pt x="174458" y="6858000"/>
                </a:lnTo>
                <a:cubicBezTo>
                  <a:pt x="78108" y="6858000"/>
                  <a:pt x="0" y="6779892"/>
                  <a:pt x="0" y="6683542"/>
                </a:cubicBezTo>
                <a:lnTo>
                  <a:pt x="0" y="1744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BA64B-AA45-42A0-AEE2-1836DFC7AE64}"/>
              </a:ext>
            </a:extLst>
          </p:cNvPr>
          <p:cNvSpPr txBox="1"/>
          <p:nvPr/>
        </p:nvSpPr>
        <p:spPr>
          <a:xfrm>
            <a:off x="11374471" y="297147"/>
            <a:ext cx="91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bn-IN" sz="5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0" y="297147"/>
            <a:ext cx="676594" cy="671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bn-IN" sz="5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FF05C-D6CC-4843-9371-E8BD7B6C8749}"/>
              </a:ext>
            </a:extLst>
          </p:cNvPr>
          <p:cNvSpPr txBox="1"/>
          <p:nvPr/>
        </p:nvSpPr>
        <p:spPr>
          <a:xfrm>
            <a:off x="3001365" y="34235"/>
            <a:ext cx="907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সবাই।আবার দেখা হবে।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515199" y="680936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CAC46-8294-440F-8F9A-F4D0BD9B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46" y="1334644"/>
            <a:ext cx="3734985" cy="412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3F9A063-7977-4F5C-87F1-5EBB6A95108F}"/>
              </a:ext>
            </a:extLst>
          </p:cNvPr>
          <p:cNvGrpSpPr/>
          <p:nvPr/>
        </p:nvGrpSpPr>
        <p:grpSpPr>
          <a:xfrm>
            <a:off x="2017845" y="648729"/>
            <a:ext cx="4872232" cy="5560541"/>
            <a:chOff x="2017845" y="648729"/>
            <a:chExt cx="4872232" cy="5560541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3017E6BA-BB9C-4EC1-8F0F-2BE04339677F}"/>
                </a:ext>
              </a:extLst>
            </p:cNvPr>
            <p:cNvSpPr/>
            <p:nvPr/>
          </p:nvSpPr>
          <p:spPr>
            <a:xfrm>
              <a:off x="2017845" y="648729"/>
              <a:ext cx="4658497" cy="5560541"/>
            </a:xfrm>
            <a:prstGeom prst="horizontalScroll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B79159-EB71-4369-9D49-590D4F922B3F}"/>
                </a:ext>
              </a:extLst>
            </p:cNvPr>
            <p:cNvSpPr txBox="1"/>
            <p:nvPr/>
          </p:nvSpPr>
          <p:spPr>
            <a:xfrm>
              <a:off x="2231580" y="1556951"/>
              <a:ext cx="465849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রতন এক্কা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মিঠাপুর সরকারি প্রাথমিক </a:t>
              </a:r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০১৭৫০২২০৮৩৪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chemeClr val="bg2"/>
                  </a:solidFill>
                  <a:cs typeface="NikoshBAN" panose="02000000000000000000" pitchFamily="2" charset="0"/>
                </a:rPr>
                <a:t>E-mail:ratonakka.s2@gmail.com</a:t>
              </a:r>
              <a:endParaRPr lang="bn-IN" dirty="0">
                <a:solidFill>
                  <a:schemeClr val="bg2"/>
                </a:solidFill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chemeClr val="bg2"/>
                </a:solidFill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2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733682" y="889843"/>
            <a:ext cx="91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7763-1D74-49A5-AF74-C583FAB633A7}"/>
              </a:ext>
            </a:extLst>
          </p:cNvPr>
          <p:cNvSpPr txBox="1"/>
          <p:nvPr/>
        </p:nvSpPr>
        <p:spPr>
          <a:xfrm>
            <a:off x="4501463" y="1569308"/>
            <a:ext cx="5918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733682" y="889843"/>
            <a:ext cx="91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7763-1D74-49A5-AF74-C583FAB633A7}"/>
              </a:ext>
            </a:extLst>
          </p:cNvPr>
          <p:cNvSpPr txBox="1"/>
          <p:nvPr/>
        </p:nvSpPr>
        <p:spPr>
          <a:xfrm>
            <a:off x="2561452" y="2372497"/>
            <a:ext cx="8896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১৭.১.২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ভূমিসম্পদ,পানিসম্পদ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733682" y="889843"/>
            <a:ext cx="91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7763-1D74-49A5-AF74-C583FAB633A7}"/>
              </a:ext>
            </a:extLst>
          </p:cNvPr>
          <p:cNvSpPr txBox="1"/>
          <p:nvPr/>
        </p:nvSpPr>
        <p:spPr>
          <a:xfrm>
            <a:off x="2336328" y="0"/>
            <a:ext cx="98556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এসো একটি ভিডিও দেখি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6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682389" y="58846"/>
            <a:ext cx="91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58846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7763-1D74-49A5-AF74-C583FAB633A7}"/>
              </a:ext>
            </a:extLst>
          </p:cNvPr>
          <p:cNvSpPr txBox="1"/>
          <p:nvPr/>
        </p:nvSpPr>
        <p:spPr>
          <a:xfrm>
            <a:off x="2336328" y="0"/>
            <a:ext cx="98556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 descr="Image result for বৃষ্টিপাত">
            <a:extLst>
              <a:ext uri="{FF2B5EF4-FFF2-40B4-BE49-F238E27FC236}">
                <a16:creationId xmlns:a16="http://schemas.microsoft.com/office/drawing/2014/main" id="{83B1D151-53B7-460F-BD45-33B68EF6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22" y="801516"/>
            <a:ext cx="3490156" cy="2307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76D82-B55D-4DD3-94CD-FFCA369B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878888"/>
            <a:ext cx="2885531" cy="2152699"/>
          </a:xfrm>
          <a:prstGeom prst="rect">
            <a:avLst/>
          </a:prstGeom>
        </p:spPr>
      </p:pic>
      <p:pic>
        <p:nvPicPr>
          <p:cNvPr id="13" name="Picture 12" descr="agr.jpg">
            <a:extLst>
              <a:ext uri="{FF2B5EF4-FFF2-40B4-BE49-F238E27FC236}">
                <a16:creationId xmlns:a16="http://schemas.microsoft.com/office/drawing/2014/main" id="{9C25373B-1402-44BA-8F1C-E723E2EB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69" y="878887"/>
            <a:ext cx="3044985" cy="2152699"/>
          </a:xfrm>
          <a:prstGeom prst="rect">
            <a:avLst/>
          </a:prstGeom>
        </p:spPr>
      </p:pic>
      <p:pic>
        <p:nvPicPr>
          <p:cNvPr id="14" name="Picture 2" descr="Image result for পালতোলা নৌকা">
            <a:extLst>
              <a:ext uri="{FF2B5EF4-FFF2-40B4-BE49-F238E27FC236}">
                <a16:creationId xmlns:a16="http://schemas.microsoft.com/office/drawing/2014/main" id="{9EC70CB6-95BB-458A-B3F1-C55074E8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22" y="3135630"/>
            <a:ext cx="3377613" cy="21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e56.jpg">
            <a:extLst>
              <a:ext uri="{FF2B5EF4-FFF2-40B4-BE49-F238E27FC236}">
                <a16:creationId xmlns:a16="http://schemas.microsoft.com/office/drawing/2014/main" id="{68442CE4-B11D-4D4D-8424-C9B25D626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078" y="3135630"/>
            <a:ext cx="2885531" cy="2181958"/>
          </a:xfrm>
          <a:prstGeom prst="rect">
            <a:avLst/>
          </a:prstGeom>
        </p:spPr>
      </p:pic>
      <p:pic>
        <p:nvPicPr>
          <p:cNvPr id="16" name="Picture 15" descr="11-17.jpg">
            <a:extLst>
              <a:ext uri="{FF2B5EF4-FFF2-40B4-BE49-F238E27FC236}">
                <a16:creationId xmlns:a16="http://schemas.microsoft.com/office/drawing/2014/main" id="{E7FC8C20-B0C8-48BC-AE61-FD34DDF90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8767" y="3135630"/>
            <a:ext cx="3013687" cy="2181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B9604-6C3B-4548-86C9-EA6689EFA90B}"/>
              </a:ext>
            </a:extLst>
          </p:cNvPr>
          <p:cNvSpPr txBox="1"/>
          <p:nvPr/>
        </p:nvSpPr>
        <p:spPr>
          <a:xfrm>
            <a:off x="4739013" y="5659017"/>
            <a:ext cx="505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 ধরনের সম্পদ?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AD93E-9E72-4C59-B4DC-043C8BAD81D0}"/>
              </a:ext>
            </a:extLst>
          </p:cNvPr>
          <p:cNvSpPr txBox="1"/>
          <p:nvPr/>
        </p:nvSpPr>
        <p:spPr>
          <a:xfrm>
            <a:off x="5310293" y="5680463"/>
            <a:ext cx="301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574911" y="646331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FCFA4-6D00-4665-8A01-21C984A6E221}"/>
              </a:ext>
            </a:extLst>
          </p:cNvPr>
          <p:cNvSpPr/>
          <p:nvPr/>
        </p:nvSpPr>
        <p:spPr>
          <a:xfrm>
            <a:off x="1771650" y="171986"/>
            <a:ext cx="10420350" cy="6858000"/>
          </a:xfrm>
          <a:custGeom>
            <a:avLst/>
            <a:gdLst>
              <a:gd name="connsiteX0" fmla="*/ 0 w 9392529"/>
              <a:gd name="connsiteY0" fmla="*/ 0 h 6858000"/>
              <a:gd name="connsiteX1" fmla="*/ 9392529 w 9392529"/>
              <a:gd name="connsiteY1" fmla="*/ 0 h 6858000"/>
              <a:gd name="connsiteX2" fmla="*/ 9392529 w 9392529"/>
              <a:gd name="connsiteY2" fmla="*/ 6858000 h 6858000"/>
              <a:gd name="connsiteX3" fmla="*/ 0 w 9392529"/>
              <a:gd name="connsiteY3" fmla="*/ 6858000 h 6858000"/>
              <a:gd name="connsiteX4" fmla="*/ 0 w 9392529"/>
              <a:gd name="connsiteY4" fmla="*/ 0 h 6858000"/>
              <a:gd name="connsiteX0" fmla="*/ 456321 w 9848850"/>
              <a:gd name="connsiteY0" fmla="*/ 0 h 6858000"/>
              <a:gd name="connsiteX1" fmla="*/ 9848850 w 9848850"/>
              <a:gd name="connsiteY1" fmla="*/ 0 h 6858000"/>
              <a:gd name="connsiteX2" fmla="*/ 9848850 w 9848850"/>
              <a:gd name="connsiteY2" fmla="*/ 6858000 h 6858000"/>
              <a:gd name="connsiteX3" fmla="*/ 456321 w 9848850"/>
              <a:gd name="connsiteY3" fmla="*/ 6858000 h 6858000"/>
              <a:gd name="connsiteX4" fmla="*/ 0 w 9848850"/>
              <a:gd name="connsiteY4" fmla="*/ 4800600 h 6858000"/>
              <a:gd name="connsiteX5" fmla="*/ 456321 w 9848850"/>
              <a:gd name="connsiteY5" fmla="*/ 0 h 6858000"/>
              <a:gd name="connsiteX0" fmla="*/ 906549 w 10299078"/>
              <a:gd name="connsiteY0" fmla="*/ 0 h 6858000"/>
              <a:gd name="connsiteX1" fmla="*/ 10299078 w 10299078"/>
              <a:gd name="connsiteY1" fmla="*/ 0 h 6858000"/>
              <a:gd name="connsiteX2" fmla="*/ 10299078 w 10299078"/>
              <a:gd name="connsiteY2" fmla="*/ 6858000 h 6858000"/>
              <a:gd name="connsiteX3" fmla="*/ 906549 w 10299078"/>
              <a:gd name="connsiteY3" fmla="*/ 6858000 h 6858000"/>
              <a:gd name="connsiteX4" fmla="*/ 450228 w 10299078"/>
              <a:gd name="connsiteY4" fmla="*/ 4800600 h 6858000"/>
              <a:gd name="connsiteX5" fmla="*/ 12078 w 10299078"/>
              <a:gd name="connsiteY5" fmla="*/ 1524000 h 6858000"/>
              <a:gd name="connsiteX6" fmla="*/ 906549 w 10299078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1580271 w 10972800"/>
              <a:gd name="connsiteY0" fmla="*/ 0 h 6858000"/>
              <a:gd name="connsiteX1" fmla="*/ 10972800 w 10972800"/>
              <a:gd name="connsiteY1" fmla="*/ 0 h 6858000"/>
              <a:gd name="connsiteX2" fmla="*/ 10972800 w 10972800"/>
              <a:gd name="connsiteY2" fmla="*/ 6858000 h 6858000"/>
              <a:gd name="connsiteX3" fmla="*/ 1580271 w 10972800"/>
              <a:gd name="connsiteY3" fmla="*/ 6858000 h 6858000"/>
              <a:gd name="connsiteX4" fmla="*/ 0 w 10972800"/>
              <a:gd name="connsiteY4" fmla="*/ 5391150 h 6858000"/>
              <a:gd name="connsiteX5" fmla="*/ 685800 w 10972800"/>
              <a:gd name="connsiteY5" fmla="*/ 1524000 h 6858000"/>
              <a:gd name="connsiteX6" fmla="*/ 1580271 w 10972800"/>
              <a:gd name="connsiteY6" fmla="*/ 0 h 6858000"/>
              <a:gd name="connsiteX0" fmla="*/ 901082 w 10293611"/>
              <a:gd name="connsiteY0" fmla="*/ 0 h 6858000"/>
              <a:gd name="connsiteX1" fmla="*/ 10293611 w 10293611"/>
              <a:gd name="connsiteY1" fmla="*/ 0 h 6858000"/>
              <a:gd name="connsiteX2" fmla="*/ 10293611 w 10293611"/>
              <a:gd name="connsiteY2" fmla="*/ 6858000 h 6858000"/>
              <a:gd name="connsiteX3" fmla="*/ 901082 w 10293611"/>
              <a:gd name="connsiteY3" fmla="*/ 6858000 h 6858000"/>
              <a:gd name="connsiteX4" fmla="*/ 197111 w 10293611"/>
              <a:gd name="connsiteY4" fmla="*/ 5429250 h 6858000"/>
              <a:gd name="connsiteX5" fmla="*/ 6611 w 10293611"/>
              <a:gd name="connsiteY5" fmla="*/ 1524000 h 6858000"/>
              <a:gd name="connsiteX6" fmla="*/ 901082 w 10293611"/>
              <a:gd name="connsiteY6" fmla="*/ 0 h 6858000"/>
              <a:gd name="connsiteX0" fmla="*/ 703971 w 10096500"/>
              <a:gd name="connsiteY0" fmla="*/ 0 h 6858000"/>
              <a:gd name="connsiteX1" fmla="*/ 10096500 w 10096500"/>
              <a:gd name="connsiteY1" fmla="*/ 0 h 6858000"/>
              <a:gd name="connsiteX2" fmla="*/ 10096500 w 10096500"/>
              <a:gd name="connsiteY2" fmla="*/ 6858000 h 6858000"/>
              <a:gd name="connsiteX3" fmla="*/ 703971 w 10096500"/>
              <a:gd name="connsiteY3" fmla="*/ 6858000 h 6858000"/>
              <a:gd name="connsiteX4" fmla="*/ 0 w 10096500"/>
              <a:gd name="connsiteY4" fmla="*/ 5429250 h 6858000"/>
              <a:gd name="connsiteX5" fmla="*/ 114300 w 10096500"/>
              <a:gd name="connsiteY5" fmla="*/ 1581150 h 6858000"/>
              <a:gd name="connsiteX6" fmla="*/ 703971 w 10096500"/>
              <a:gd name="connsiteY6" fmla="*/ 0 h 6858000"/>
              <a:gd name="connsiteX0" fmla="*/ 596916 w 9989445"/>
              <a:gd name="connsiteY0" fmla="*/ 0 h 6858000"/>
              <a:gd name="connsiteX1" fmla="*/ 9989445 w 9989445"/>
              <a:gd name="connsiteY1" fmla="*/ 0 h 6858000"/>
              <a:gd name="connsiteX2" fmla="*/ 9989445 w 9989445"/>
              <a:gd name="connsiteY2" fmla="*/ 6858000 h 6858000"/>
              <a:gd name="connsiteX3" fmla="*/ 596916 w 9989445"/>
              <a:gd name="connsiteY3" fmla="*/ 6858000 h 6858000"/>
              <a:gd name="connsiteX4" fmla="*/ 83445 w 9989445"/>
              <a:gd name="connsiteY4" fmla="*/ 5505450 h 6858000"/>
              <a:gd name="connsiteX5" fmla="*/ 7245 w 9989445"/>
              <a:gd name="connsiteY5" fmla="*/ 1581150 h 6858000"/>
              <a:gd name="connsiteX6" fmla="*/ 596916 w 9989445"/>
              <a:gd name="connsiteY6" fmla="*/ 0 h 6858000"/>
              <a:gd name="connsiteX0" fmla="*/ 599775 w 9992304"/>
              <a:gd name="connsiteY0" fmla="*/ 0 h 6858000"/>
              <a:gd name="connsiteX1" fmla="*/ 9992304 w 9992304"/>
              <a:gd name="connsiteY1" fmla="*/ 0 h 6858000"/>
              <a:gd name="connsiteX2" fmla="*/ 9992304 w 9992304"/>
              <a:gd name="connsiteY2" fmla="*/ 6858000 h 6858000"/>
              <a:gd name="connsiteX3" fmla="*/ 599775 w 9992304"/>
              <a:gd name="connsiteY3" fmla="*/ 6858000 h 6858000"/>
              <a:gd name="connsiteX4" fmla="*/ 86304 w 9992304"/>
              <a:gd name="connsiteY4" fmla="*/ 5505450 h 6858000"/>
              <a:gd name="connsiteX5" fmla="*/ 10104 w 9992304"/>
              <a:gd name="connsiteY5" fmla="*/ 1581150 h 6858000"/>
              <a:gd name="connsiteX6" fmla="*/ 599775 w 9992304"/>
              <a:gd name="connsiteY6" fmla="*/ 0 h 6858000"/>
              <a:gd name="connsiteX0" fmla="*/ 597504 w 9990033"/>
              <a:gd name="connsiteY0" fmla="*/ 0 h 6858000"/>
              <a:gd name="connsiteX1" fmla="*/ 9990033 w 9990033"/>
              <a:gd name="connsiteY1" fmla="*/ 0 h 6858000"/>
              <a:gd name="connsiteX2" fmla="*/ 9990033 w 9990033"/>
              <a:gd name="connsiteY2" fmla="*/ 6858000 h 6858000"/>
              <a:gd name="connsiteX3" fmla="*/ 597504 w 9990033"/>
              <a:gd name="connsiteY3" fmla="*/ 6858000 h 6858000"/>
              <a:gd name="connsiteX4" fmla="*/ 331683 w 9990033"/>
              <a:gd name="connsiteY4" fmla="*/ 5524500 h 6858000"/>
              <a:gd name="connsiteX5" fmla="*/ 7833 w 9990033"/>
              <a:gd name="connsiteY5" fmla="*/ 1581150 h 6858000"/>
              <a:gd name="connsiteX6" fmla="*/ 597504 w 9990033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408641 w 9801170"/>
              <a:gd name="connsiteY3" fmla="*/ 685800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408641 w 9801170"/>
              <a:gd name="connsiteY0" fmla="*/ 0 h 6858000"/>
              <a:gd name="connsiteX1" fmla="*/ 9801170 w 9801170"/>
              <a:gd name="connsiteY1" fmla="*/ 0 h 6858000"/>
              <a:gd name="connsiteX2" fmla="*/ 9801170 w 9801170"/>
              <a:gd name="connsiteY2" fmla="*/ 6858000 h 6858000"/>
              <a:gd name="connsiteX3" fmla="*/ 237191 w 9801170"/>
              <a:gd name="connsiteY3" fmla="*/ 6838950 h 6858000"/>
              <a:gd name="connsiteX4" fmla="*/ 142820 w 9801170"/>
              <a:gd name="connsiteY4" fmla="*/ 5524500 h 6858000"/>
              <a:gd name="connsiteX5" fmla="*/ 9470 w 9801170"/>
              <a:gd name="connsiteY5" fmla="*/ 1562100 h 6858000"/>
              <a:gd name="connsiteX6" fmla="*/ 408641 w 9801170"/>
              <a:gd name="connsiteY6" fmla="*/ 0 h 6858000"/>
              <a:gd name="connsiteX0" fmla="*/ 513471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342021 w 9906000"/>
              <a:gd name="connsiteY3" fmla="*/ 6838950 h 6858000"/>
              <a:gd name="connsiteX4" fmla="*/ 0 w 9906000"/>
              <a:gd name="connsiteY4" fmla="*/ 5543550 h 6858000"/>
              <a:gd name="connsiteX5" fmla="*/ 114300 w 9906000"/>
              <a:gd name="connsiteY5" fmla="*/ 1562100 h 6858000"/>
              <a:gd name="connsiteX6" fmla="*/ 513471 w 9906000"/>
              <a:gd name="connsiteY6" fmla="*/ 0 h 6858000"/>
              <a:gd name="connsiteX0" fmla="*/ 667369 w 10059898"/>
              <a:gd name="connsiteY0" fmla="*/ 0 h 6858000"/>
              <a:gd name="connsiteX1" fmla="*/ 10059898 w 10059898"/>
              <a:gd name="connsiteY1" fmla="*/ 0 h 6858000"/>
              <a:gd name="connsiteX2" fmla="*/ 10059898 w 10059898"/>
              <a:gd name="connsiteY2" fmla="*/ 6858000 h 6858000"/>
              <a:gd name="connsiteX3" fmla="*/ 619 w 10059898"/>
              <a:gd name="connsiteY3" fmla="*/ 6838950 h 6858000"/>
              <a:gd name="connsiteX4" fmla="*/ 153898 w 10059898"/>
              <a:gd name="connsiteY4" fmla="*/ 5543550 h 6858000"/>
              <a:gd name="connsiteX5" fmla="*/ 268198 w 10059898"/>
              <a:gd name="connsiteY5" fmla="*/ 1562100 h 6858000"/>
              <a:gd name="connsiteX6" fmla="*/ 667369 w 10059898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628650 w 10420350"/>
              <a:gd name="connsiteY5" fmla="*/ 1562100 h 6858000"/>
              <a:gd name="connsiteX6" fmla="*/ 1027821 w 10420350"/>
              <a:gd name="connsiteY6" fmla="*/ 0 h 6858000"/>
              <a:gd name="connsiteX0" fmla="*/ 102782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1027821 w 10420350"/>
              <a:gd name="connsiteY6" fmla="*/ 0 h 6858000"/>
              <a:gd name="connsiteX0" fmla="*/ 665871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361071 w 10420350"/>
              <a:gd name="connsiteY3" fmla="*/ 6838950 h 6858000"/>
              <a:gd name="connsiteX4" fmla="*/ 0 w 10420350"/>
              <a:gd name="connsiteY4" fmla="*/ 5505450 h 6858000"/>
              <a:gd name="connsiteX5" fmla="*/ 95250 w 10420350"/>
              <a:gd name="connsiteY5" fmla="*/ 1485900 h 6858000"/>
              <a:gd name="connsiteX6" fmla="*/ 665871 w 104203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0350" h="6858000">
                <a:moveTo>
                  <a:pt x="665871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361071" y="6838950"/>
                </a:lnTo>
                <a:cubicBezTo>
                  <a:pt x="348664" y="6223000"/>
                  <a:pt x="12407" y="6121400"/>
                  <a:pt x="0" y="5505450"/>
                </a:cubicBezTo>
                <a:cubicBezTo>
                  <a:pt x="622300" y="4413250"/>
                  <a:pt x="-12700" y="2559050"/>
                  <a:pt x="95250" y="1485900"/>
                </a:cubicBezTo>
                <a:lnTo>
                  <a:pt x="66587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7763-1D74-49A5-AF74-C583FAB633A7}"/>
              </a:ext>
            </a:extLst>
          </p:cNvPr>
          <p:cNvSpPr txBox="1"/>
          <p:nvPr/>
        </p:nvSpPr>
        <p:spPr>
          <a:xfrm>
            <a:off x="2433710" y="0"/>
            <a:ext cx="97582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181B3BF8-2832-43EA-8226-A0A229B8A351}"/>
              </a:ext>
            </a:extLst>
          </p:cNvPr>
          <p:cNvSpPr/>
          <p:nvPr/>
        </p:nvSpPr>
        <p:spPr>
          <a:xfrm>
            <a:off x="2974618" y="1380379"/>
            <a:ext cx="6796216" cy="35587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574911" y="646331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CC4BA-C649-46E0-83A4-1ABA89A47223}"/>
              </a:ext>
            </a:extLst>
          </p:cNvPr>
          <p:cNvSpPr txBox="1"/>
          <p:nvPr/>
        </p:nvSpPr>
        <p:spPr>
          <a:xfrm>
            <a:off x="5413394" y="6294031"/>
            <a:ext cx="149250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নদী">
            <a:extLst>
              <a:ext uri="{FF2B5EF4-FFF2-40B4-BE49-F238E27FC236}">
                <a16:creationId xmlns:a16="http://schemas.microsoft.com/office/drawing/2014/main" id="{E53797DD-5CA3-4794-A957-7B5FA34C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60" y="911232"/>
            <a:ext cx="4428025" cy="240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বৃষ্টিপাত">
            <a:extLst>
              <a:ext uri="{FF2B5EF4-FFF2-40B4-BE49-F238E27FC236}">
                <a16:creationId xmlns:a16="http://schemas.microsoft.com/office/drawing/2014/main" id="{85ACD875-E4BD-45C6-AE57-B255EB6B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5" y="3600986"/>
            <a:ext cx="4428025" cy="240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সাগর">
            <a:extLst>
              <a:ext uri="{FF2B5EF4-FFF2-40B4-BE49-F238E27FC236}">
                <a16:creationId xmlns:a16="http://schemas.microsoft.com/office/drawing/2014/main" id="{8B8A1CF3-1BD0-4B00-A52A-A609053F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5" y="907941"/>
            <a:ext cx="4428025" cy="240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পুকুর">
            <a:extLst>
              <a:ext uri="{FF2B5EF4-FFF2-40B4-BE49-F238E27FC236}">
                <a16:creationId xmlns:a16="http://schemas.microsoft.com/office/drawing/2014/main" id="{8253016E-4F07-4C4F-AB88-513731BB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60" y="3711029"/>
            <a:ext cx="4442940" cy="240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61850-68B0-4432-ADFD-5111EDFC69CE}"/>
              </a:ext>
            </a:extLst>
          </p:cNvPr>
          <p:cNvSpPr txBox="1"/>
          <p:nvPr/>
        </p:nvSpPr>
        <p:spPr>
          <a:xfrm>
            <a:off x="3080824" y="3329035"/>
            <a:ext cx="98473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en-US" dirty="0" err="1"/>
              <a:t>নদী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5CF80-1A9D-4529-81B9-4CA52E4404AA}"/>
              </a:ext>
            </a:extLst>
          </p:cNvPr>
          <p:cNvSpPr txBox="1"/>
          <p:nvPr/>
        </p:nvSpPr>
        <p:spPr>
          <a:xfrm>
            <a:off x="7906538" y="3231654"/>
            <a:ext cx="98473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dirty="0">
                <a:solidFill>
                  <a:schemeClr val="tx1"/>
                </a:solidFill>
              </a:rPr>
              <a:t>সাগর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7E373-0927-4B10-BB78-872E5F00735D}"/>
              </a:ext>
            </a:extLst>
          </p:cNvPr>
          <p:cNvSpPr txBox="1"/>
          <p:nvPr/>
        </p:nvSpPr>
        <p:spPr>
          <a:xfrm>
            <a:off x="3070772" y="6186309"/>
            <a:ext cx="9847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পুকুর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FF418-2E69-47AD-8493-DBC18ADBD772}"/>
              </a:ext>
            </a:extLst>
          </p:cNvPr>
          <p:cNvSpPr txBox="1"/>
          <p:nvPr/>
        </p:nvSpPr>
        <p:spPr>
          <a:xfrm>
            <a:off x="8200136" y="6072536"/>
            <a:ext cx="9144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বৃষ্টিপাত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2F7B3-6FA0-431D-8120-9A66B1F49557}"/>
              </a:ext>
            </a:extLst>
          </p:cNvPr>
          <p:cNvSpPr txBox="1"/>
          <p:nvPr/>
        </p:nvSpPr>
        <p:spPr>
          <a:xfrm>
            <a:off x="2039815" y="253218"/>
            <a:ext cx="77512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 উৎস থেকে পানি পেয়ে থাকি।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1" grpId="0" animBg="1"/>
      <p:bldP spid="1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D3AA60-3CC8-464B-A0B8-F23F69F74C3F}"/>
              </a:ext>
            </a:extLst>
          </p:cNvPr>
          <p:cNvSpPr/>
          <p:nvPr/>
        </p:nvSpPr>
        <p:spPr>
          <a:xfrm>
            <a:off x="5083716" y="2282063"/>
            <a:ext cx="2089053" cy="2093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0E470-36ED-4E72-8CF2-9AE985D8064B}"/>
              </a:ext>
            </a:extLst>
          </p:cNvPr>
          <p:cNvSpPr txBox="1"/>
          <p:nvPr/>
        </p:nvSpPr>
        <p:spPr>
          <a:xfrm>
            <a:off x="574911" y="646331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DC23D8-D68C-45E1-963F-7CA4DB967D89}"/>
              </a:ext>
            </a:extLst>
          </p:cNvPr>
          <p:cNvSpPr txBox="1"/>
          <p:nvPr/>
        </p:nvSpPr>
        <p:spPr>
          <a:xfrm>
            <a:off x="5390694" y="3075057"/>
            <a:ext cx="158413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chemeClr val="bg1"/>
                </a:solidFill>
                <a:cs typeface="NikoshBAN" panose="02000000000000000000" pitchFamily="2" charset="0"/>
              </a:rPr>
              <a:t>গাছ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F6943-C32D-4F7E-AEC5-418911DEE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90" y="2428182"/>
            <a:ext cx="3039704" cy="194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67FCF-D060-4FA1-9821-BE6CEA81C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24" y="2579453"/>
            <a:ext cx="3317427" cy="195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E06D564-2A8C-44AE-B5B7-E53CA720F6B1}"/>
              </a:ext>
            </a:extLst>
          </p:cNvPr>
          <p:cNvSpPr/>
          <p:nvPr/>
        </p:nvSpPr>
        <p:spPr>
          <a:xfrm>
            <a:off x="7281802" y="3185646"/>
            <a:ext cx="540789" cy="46071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73A44F2-3CE7-45E1-B346-A3BDE4042344}"/>
              </a:ext>
            </a:extLst>
          </p:cNvPr>
          <p:cNvSpPr/>
          <p:nvPr/>
        </p:nvSpPr>
        <p:spPr>
          <a:xfrm rot="10800000">
            <a:off x="4433894" y="3140269"/>
            <a:ext cx="540789" cy="46071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rty.jpg">
            <a:extLst>
              <a:ext uri="{FF2B5EF4-FFF2-40B4-BE49-F238E27FC236}">
                <a16:creationId xmlns:a16="http://schemas.microsoft.com/office/drawing/2014/main" id="{6A3292D7-24A3-4EA9-8FC0-277A8ECFF9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782" y="4867466"/>
            <a:ext cx="2847908" cy="19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jjm.jpg">
            <a:extLst>
              <a:ext uri="{FF2B5EF4-FFF2-40B4-BE49-F238E27FC236}">
                <a16:creationId xmlns:a16="http://schemas.microsoft.com/office/drawing/2014/main" id="{32222404-4319-48B4-A071-C86E3243C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289" y="36039"/>
            <a:ext cx="2847907" cy="1779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2CABE-1665-4589-9BAF-57DD99562096}"/>
              </a:ext>
            </a:extLst>
          </p:cNvPr>
          <p:cNvSpPr txBox="1"/>
          <p:nvPr/>
        </p:nvSpPr>
        <p:spPr>
          <a:xfrm>
            <a:off x="8823647" y="4671424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72E67-3712-4407-B92E-C8520156DEB6}"/>
              </a:ext>
            </a:extLst>
          </p:cNvPr>
          <p:cNvSpPr txBox="1"/>
          <p:nvPr/>
        </p:nvSpPr>
        <p:spPr>
          <a:xfrm>
            <a:off x="7931624" y="5875229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3ECD-529F-40AD-847F-786971ABFD72}"/>
              </a:ext>
            </a:extLst>
          </p:cNvPr>
          <p:cNvSpPr txBox="1"/>
          <p:nvPr/>
        </p:nvSpPr>
        <p:spPr>
          <a:xfrm>
            <a:off x="2248166" y="4375219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A62FA98-5739-4823-804D-6B4C20EFF8D0}"/>
              </a:ext>
            </a:extLst>
          </p:cNvPr>
          <p:cNvSpPr/>
          <p:nvPr/>
        </p:nvSpPr>
        <p:spPr>
          <a:xfrm rot="5400000">
            <a:off x="5916369" y="4415255"/>
            <a:ext cx="540789" cy="46071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B6709AB-BDEA-48D4-9E16-9657F1F84F26}"/>
              </a:ext>
            </a:extLst>
          </p:cNvPr>
          <p:cNvSpPr/>
          <p:nvPr/>
        </p:nvSpPr>
        <p:spPr>
          <a:xfrm rot="16200000">
            <a:off x="5808983" y="1805581"/>
            <a:ext cx="540789" cy="46071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B3E8A-501C-472A-BA59-F04E4E91FEB5}"/>
              </a:ext>
            </a:extLst>
          </p:cNvPr>
          <p:cNvSpPr txBox="1"/>
          <p:nvPr/>
        </p:nvSpPr>
        <p:spPr>
          <a:xfrm>
            <a:off x="1394190" y="6017032"/>
            <a:ext cx="241964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74B30-B81A-437A-8CA3-76C5A0AB28FB}"/>
              </a:ext>
            </a:extLst>
          </p:cNvPr>
          <p:cNvSpPr txBox="1"/>
          <p:nvPr/>
        </p:nvSpPr>
        <p:spPr>
          <a:xfrm>
            <a:off x="7936428" y="709067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8" grpId="0" animBg="1"/>
      <p:bldP spid="6" grpId="0"/>
      <p:bldP spid="12" grpId="0"/>
      <p:bldP spid="13" grpId="0"/>
      <p:bldP spid="16" grpId="0" animBg="1"/>
      <p:bldP spid="17" grpId="0" animBg="1"/>
      <p:bldP spid="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595</Words>
  <Application>Microsoft Office PowerPoint</Application>
  <PresentationFormat>Widescreen</PresentationFormat>
  <Paragraphs>205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69</cp:revision>
  <dcterms:created xsi:type="dcterms:W3CDTF">2019-10-09T02:51:12Z</dcterms:created>
  <dcterms:modified xsi:type="dcterms:W3CDTF">2020-03-01T08:51:33Z</dcterms:modified>
</cp:coreProperties>
</file>