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57" r:id="rId2"/>
    <p:sldId id="258" r:id="rId3"/>
    <p:sldId id="273" r:id="rId4"/>
    <p:sldId id="275" r:id="rId5"/>
    <p:sldId id="265" r:id="rId6"/>
    <p:sldId id="263" r:id="rId7"/>
    <p:sldId id="266" r:id="rId8"/>
    <p:sldId id="277" r:id="rId9"/>
    <p:sldId id="279" r:id="rId10"/>
    <p:sldId id="280" r:id="rId11"/>
    <p:sldId id="267" r:id="rId12"/>
    <p:sldId id="268" r:id="rId13"/>
    <p:sldId id="260" r:id="rId14"/>
    <p:sldId id="26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9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ACD7B6-6DAF-4A85-A4F7-04BFC3B013BF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96D81EFC-269E-46A3-B152-785E9316EEAE}" type="pres">
      <dgm:prSet presAssocID="{0FACD7B6-6DAF-4A85-A4F7-04BFC3B013BF}" presName="Name0" presStyleCnt="0">
        <dgm:presLayoutVars>
          <dgm:dir/>
          <dgm:resizeHandles val="exact"/>
        </dgm:presLayoutVars>
      </dgm:prSet>
      <dgm:spPr/>
    </dgm:pt>
  </dgm:ptLst>
  <dgm:cxnLst>
    <dgm:cxn modelId="{DCC3984E-5FCB-4F64-8221-258CB5482EA5}" type="presOf" srcId="{0FACD7B6-6DAF-4A85-A4F7-04BFC3B013BF}" destId="{96D81EFC-269E-46A3-B152-785E9316EEAE}" srcOrd="0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300D4D-D663-47E5-ABE0-319A66723B76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B10D91-426B-4BA1-B3F5-019BBA20F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15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10D91-426B-4BA1-B3F5-019BBA20FFB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4357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10D91-426B-4BA1-B3F5-019BBA20FFB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5286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10D91-426B-4BA1-B3F5-019BBA20FFB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320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3BF7-900B-4F4B-8533-8815EA31311F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DDD66-7DAA-45FE-A385-913B652763A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3BF7-900B-4F4B-8533-8815EA31311F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DDD66-7DAA-45FE-A385-913B652763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3BF7-900B-4F4B-8533-8815EA31311F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DDD66-7DAA-45FE-A385-913B652763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3BF7-900B-4F4B-8533-8815EA31311F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DDD66-7DAA-45FE-A385-913B652763A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3BF7-900B-4F4B-8533-8815EA31311F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DDD66-7DAA-45FE-A385-913B652763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3BF7-900B-4F4B-8533-8815EA31311F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DDD66-7DAA-45FE-A385-913B652763A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3BF7-900B-4F4B-8533-8815EA31311F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DDD66-7DAA-45FE-A385-913B652763A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3BF7-900B-4F4B-8533-8815EA31311F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DDD66-7DAA-45FE-A385-913B652763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3BF7-900B-4F4B-8533-8815EA31311F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DDD66-7DAA-45FE-A385-913B652763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3BF7-900B-4F4B-8533-8815EA31311F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DDD66-7DAA-45FE-A385-913B652763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3BF7-900B-4F4B-8533-8815EA31311F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DDD66-7DAA-45FE-A385-913B652763A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A893BF7-900B-4F4B-8533-8815EA31311F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18DDD66-7DAA-45FE-A385-913B652763A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f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fi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g"/><Relationship Id="rId5" Type="http://schemas.openxmlformats.org/officeDocument/2006/relationships/image" Target="../media/image1.jfif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152400"/>
            <a:ext cx="89154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6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16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sz="16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16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133600"/>
            <a:ext cx="6599003" cy="4391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821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76475" y="435170"/>
            <a:ext cx="4471925" cy="70788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bn-IN" dirty="0" smtClean="0"/>
              <a:t> 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পরিবারের 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কার্যাবলি সমূহ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21109" y="1427366"/>
            <a:ext cx="17572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3200" dirty="0">
                <a:latin typeface="NikoshBAN" pitchFamily="2" charset="0"/>
                <a:cs typeface="NikoshBAN" pitchFamily="2" charset="0"/>
              </a:rPr>
              <a:t>জৈবিক কাজ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78375" y="2069068"/>
            <a:ext cx="22044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3200" dirty="0">
                <a:latin typeface="NikoshBAN" pitchFamily="2" charset="0"/>
                <a:cs typeface="NikoshBAN" pitchFamily="2" charset="0"/>
              </a:rPr>
              <a:t>শিক্ষামূলক কাজ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14470" y="2671043"/>
            <a:ext cx="22484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 অথনৈতিক রাজনৈতিক কাজ </a:t>
            </a:r>
            <a:endParaRPr lang="bn-IN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95600" y="3229901"/>
            <a:ext cx="20245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78376" y="3848052"/>
            <a:ext cx="22345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মনস্তাত্তিক কাজ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78375" y="4695945"/>
            <a:ext cx="25166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বিনোদনমূলককাজ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76475" y="381000"/>
            <a:ext cx="4471925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048000" y="1491153"/>
            <a:ext cx="216491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071348" y="2053706"/>
            <a:ext cx="2141562" cy="4455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978375" y="2706922"/>
            <a:ext cx="2234536" cy="41727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010459" y="3255818"/>
            <a:ext cx="2564363" cy="44625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052009" y="3937427"/>
            <a:ext cx="2024543" cy="4080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014470" y="4724400"/>
            <a:ext cx="2581807" cy="5847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4267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95600" y="733926"/>
            <a:ext cx="2057400" cy="7138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একক কাজ</a:t>
            </a:r>
            <a:endParaRPr lang="en-US" sz="2400" dirty="0"/>
          </a:p>
        </p:txBody>
      </p:sp>
      <p:sp>
        <p:nvSpPr>
          <p:cNvPr id="6" name="Curved Right Arrow 5"/>
          <p:cNvSpPr/>
          <p:nvPr/>
        </p:nvSpPr>
        <p:spPr>
          <a:xfrm>
            <a:off x="2529840" y="1828800"/>
            <a:ext cx="731520" cy="121615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330743" y="1981200"/>
            <a:ext cx="2362200" cy="1637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একক পরিবারের দুটি সুবিধা বল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770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6158" y="1752600"/>
            <a:ext cx="5966666" cy="2423346"/>
          </a:xfrm>
        </p:spPr>
        <p:txBody>
          <a:bodyPr/>
          <a:lstStyle/>
          <a:p>
            <a:r>
              <a:rPr lang="bn-IN" dirty="0" smtClean="0"/>
              <a:t>যৌথপরিবারের ৫টি অসুবিধা লেখ।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346158" y="533400"/>
            <a:ext cx="2667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যৌথকাজ</a:t>
            </a:r>
            <a:endParaRPr lang="en-US" sz="2400" dirty="0"/>
          </a:p>
        </p:txBody>
      </p:sp>
      <p:sp>
        <p:nvSpPr>
          <p:cNvPr id="7" name="Curved Right Arrow 6"/>
          <p:cNvSpPr/>
          <p:nvPr/>
        </p:nvSpPr>
        <p:spPr>
          <a:xfrm>
            <a:off x="1614638" y="1066800"/>
            <a:ext cx="731520" cy="121615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25453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600200" y="838200"/>
            <a:ext cx="48768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C000"/>
                </a:solidFill>
              </a:rPr>
              <a:t>বাড়ির কাজ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3" name="Hexagon 2"/>
          <p:cNvSpPr/>
          <p:nvPr/>
        </p:nvSpPr>
        <p:spPr>
          <a:xfrm>
            <a:off x="1600200" y="3657600"/>
            <a:ext cx="5181600" cy="9144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পরিবারের কাজে মা-বাবাকে তোমরা কিভাবে সাহায্য কর তা ১০টি বাক্যে লিখে আনবে।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642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371600" y="1447800"/>
            <a:ext cx="6781800" cy="480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dirty="0" smtClean="0"/>
              <a:t>সবাইকে</a:t>
            </a:r>
          </a:p>
          <a:p>
            <a:pPr algn="ctr"/>
            <a:r>
              <a:rPr lang="bn-IN" sz="9600" dirty="0" smtClean="0"/>
              <a:t>ধন্যবাদ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864473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76200"/>
            <a:ext cx="6248400" cy="1295400"/>
          </a:xfrm>
        </p:spPr>
        <p:txBody>
          <a:bodyPr/>
          <a:lstStyle/>
          <a:p>
            <a:pPr algn="ctr"/>
            <a:r>
              <a:rPr lang="en-US" dirty="0" err="1" smtClean="0"/>
              <a:t>শিক্ষক</a:t>
            </a:r>
            <a:r>
              <a:rPr lang="en-US" dirty="0" smtClean="0"/>
              <a:t> </a:t>
            </a:r>
            <a:r>
              <a:rPr lang="en-US" dirty="0" err="1" smtClean="0"/>
              <a:t>পরিচিতি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1600200"/>
            <a:ext cx="1828800" cy="1905000"/>
          </a:xfrm>
        </p:spPr>
      </p:pic>
      <p:sp>
        <p:nvSpPr>
          <p:cNvPr id="6" name="Rectangle 5"/>
          <p:cNvSpPr/>
          <p:nvPr/>
        </p:nvSpPr>
        <p:spPr>
          <a:xfrm>
            <a:off x="1981200" y="3657600"/>
            <a:ext cx="5257800" cy="3124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chemeClr val="bg1"/>
                </a:solidFill>
              </a:rPr>
              <a:t>লিটন কুমার প্রামানিক</a:t>
            </a:r>
          </a:p>
          <a:p>
            <a:pPr algn="ctr"/>
            <a:r>
              <a:rPr lang="bn-IN" sz="2800" b="1" dirty="0" smtClean="0">
                <a:solidFill>
                  <a:schemeClr val="bg1"/>
                </a:solidFill>
              </a:rPr>
              <a:t>সহকারী শিক্ষক </a:t>
            </a:r>
          </a:p>
          <a:p>
            <a:pPr algn="ctr"/>
            <a:r>
              <a:rPr lang="bn-IN" sz="2800" b="1" dirty="0" smtClean="0">
                <a:solidFill>
                  <a:schemeClr val="bg1"/>
                </a:solidFill>
              </a:rPr>
              <a:t>সড়কের বাজার উচ্চ বিদ্যালয়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Email:litonkumarpk98@gmail.com</a:t>
            </a:r>
          </a:p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Mobile:01763246898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67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05000" y="152400"/>
            <a:ext cx="51816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এসো</a:t>
            </a:r>
            <a:r>
              <a:rPr lang="en-US" sz="2800" dirty="0" smtClean="0"/>
              <a:t> </a:t>
            </a:r>
            <a:r>
              <a:rPr lang="en-US" sz="2800" dirty="0" err="1" smtClean="0"/>
              <a:t>কিছু</a:t>
            </a:r>
            <a:r>
              <a:rPr lang="en-US" sz="2800" dirty="0" smtClean="0"/>
              <a:t> </a:t>
            </a:r>
            <a:r>
              <a:rPr lang="en-US" sz="2800" dirty="0" err="1" smtClean="0"/>
              <a:t>ছবি</a:t>
            </a:r>
            <a:r>
              <a:rPr lang="en-US" sz="2800" dirty="0" smtClean="0"/>
              <a:t> </a:t>
            </a:r>
            <a:r>
              <a:rPr lang="en-US" sz="2800" dirty="0" err="1" smtClean="0"/>
              <a:t>দেখি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457200" y="2286000"/>
            <a:ext cx="26670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Arrow 5"/>
          <p:cNvSpPr/>
          <p:nvPr/>
        </p:nvSpPr>
        <p:spPr>
          <a:xfrm rot="18414670">
            <a:off x="2883695" y="1440986"/>
            <a:ext cx="1277420" cy="41775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86000"/>
            <a:ext cx="4191000" cy="3124200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 rot="2765930">
            <a:off x="4391566" y="1513683"/>
            <a:ext cx="1325873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2286001"/>
            <a:ext cx="3950279" cy="3191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696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2438400" y="304800"/>
            <a:ext cx="3962400" cy="1676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পাঠ পরিচিতি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533400" y="2133600"/>
            <a:ext cx="6553200" cy="388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বিষয়ঃ পৌরনীতি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ও নাগরিকতা</a:t>
            </a:r>
          </a:p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শ্রেণিঃ নবম</a:t>
            </a:r>
            <a:endParaRPr lang="bn-IN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অধ্যায়ঃ প্রথম</a:t>
            </a:r>
            <a:endParaRPr lang="bn-IN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পাঠঃ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পরিবার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তাং-১০/০৩/২০২০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0"/>
            <a:ext cx="266700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541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162300" y="381000"/>
            <a:ext cx="3352800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শিখনফল</a:t>
            </a:r>
            <a:endParaRPr lang="en-US" sz="3200" dirty="0"/>
          </a:p>
        </p:txBody>
      </p:sp>
      <p:sp>
        <p:nvSpPr>
          <p:cNvPr id="2" name="Rectangle 1"/>
          <p:cNvSpPr/>
          <p:nvPr/>
        </p:nvSpPr>
        <p:spPr>
          <a:xfrm>
            <a:off x="838200" y="2988129"/>
            <a:ext cx="7772400" cy="3352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Wingdings" pitchFamily="2" charset="2"/>
              <a:buChar char="q"/>
            </a:pPr>
            <a:r>
              <a:rPr lang="en-US" sz="2800" dirty="0"/>
              <a:t> </a:t>
            </a:r>
            <a:r>
              <a:rPr lang="bn-IN" sz="2400" dirty="0" smtClean="0"/>
              <a:t>পরিবার কাকে বলে তা </a:t>
            </a:r>
            <a:r>
              <a:rPr lang="en-US" sz="2400" dirty="0" err="1" smtClean="0"/>
              <a:t>সঙ্গায়িত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করতে</a:t>
            </a:r>
            <a:r>
              <a:rPr lang="en-US" sz="2400" dirty="0" smtClean="0"/>
              <a:t> </a:t>
            </a:r>
            <a:r>
              <a:rPr lang="bn-IN" sz="2400" dirty="0" smtClean="0"/>
              <a:t> পারবে</a:t>
            </a:r>
            <a:r>
              <a:rPr lang="en-US" sz="2800" dirty="0"/>
              <a:t>;</a:t>
            </a:r>
            <a:r>
              <a:rPr lang="bn-IN" sz="2800" dirty="0" smtClean="0"/>
              <a:t> 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400" dirty="0" smtClean="0"/>
              <a:t>  </a:t>
            </a:r>
            <a:r>
              <a:rPr lang="bn-IN" sz="2000" dirty="0" smtClean="0"/>
              <a:t>পরিবারের শ্রেণিবিভাগ সম্পর্কে </a:t>
            </a:r>
            <a:r>
              <a:rPr lang="en-US" sz="2000" dirty="0" err="1" smtClean="0"/>
              <a:t>ধারনা</a:t>
            </a:r>
            <a:r>
              <a:rPr lang="bn-IN" sz="2000" dirty="0" smtClean="0"/>
              <a:t> </a:t>
            </a:r>
            <a:r>
              <a:rPr lang="en-US" sz="2000" dirty="0" err="1"/>
              <a:t>লাভ</a:t>
            </a:r>
            <a:r>
              <a:rPr lang="en-US" sz="2000" dirty="0"/>
              <a:t> </a:t>
            </a:r>
            <a:r>
              <a:rPr lang="en-US" sz="2000" dirty="0" err="1"/>
              <a:t>করতে</a:t>
            </a:r>
            <a:r>
              <a:rPr lang="bn-IN" sz="2000" dirty="0" smtClean="0"/>
              <a:t> পারবে</a:t>
            </a:r>
            <a:r>
              <a:rPr lang="en-US" sz="2000" dirty="0"/>
              <a:t>;</a:t>
            </a:r>
            <a:r>
              <a:rPr lang="en-US" sz="2000" dirty="0" smtClean="0"/>
              <a:t>    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400" dirty="0"/>
              <a:t> </a:t>
            </a:r>
            <a:r>
              <a:rPr lang="bn-IN" sz="2400" dirty="0" smtClean="0"/>
              <a:t>পরিবারের কার্যাবলি সম্পর্কে ব্যাখ্যা করতে পারবে</a:t>
            </a:r>
            <a:r>
              <a:rPr lang="bn-IN" sz="2800" dirty="0" smtClean="0"/>
              <a:t>।</a:t>
            </a:r>
          </a:p>
        </p:txBody>
      </p:sp>
      <p:sp>
        <p:nvSpPr>
          <p:cNvPr id="3" name="Left-Right Arrow 2"/>
          <p:cNvSpPr/>
          <p:nvPr/>
        </p:nvSpPr>
        <p:spPr>
          <a:xfrm>
            <a:off x="1981200" y="1145721"/>
            <a:ext cx="5715000" cy="16002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এই</a:t>
            </a:r>
            <a:r>
              <a:rPr lang="en-US" sz="2800" dirty="0" smtClean="0"/>
              <a:t> </a:t>
            </a:r>
            <a:r>
              <a:rPr lang="en-US" sz="2800" dirty="0" err="1" smtClean="0"/>
              <a:t>পাঠ</a:t>
            </a:r>
            <a:r>
              <a:rPr lang="en-US" sz="2800" dirty="0" smtClean="0"/>
              <a:t> </a:t>
            </a:r>
            <a:r>
              <a:rPr lang="en-US" sz="2800" dirty="0" err="1" smtClean="0"/>
              <a:t>শেষে</a:t>
            </a:r>
            <a:r>
              <a:rPr lang="en-US" sz="2800" dirty="0" smtClean="0"/>
              <a:t> </a:t>
            </a:r>
            <a:r>
              <a:rPr lang="en-US" sz="2800" dirty="0" err="1" smtClean="0"/>
              <a:t>শিক্ষার্থীরা</a:t>
            </a:r>
            <a:r>
              <a:rPr lang="en-US" sz="2800" dirty="0" smtClean="0"/>
              <a:t> </a:t>
            </a: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139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143" y="1447800"/>
            <a:ext cx="4310742" cy="269421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1423307"/>
            <a:ext cx="4085489" cy="271870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0" y="4343400"/>
            <a:ext cx="35052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যৌথ পরিবার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86400" y="4343400"/>
            <a:ext cx="3048000" cy="685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rgbClr val="00B0F0"/>
                </a:solidFill>
              </a:rPr>
              <a:t> </a:t>
            </a:r>
            <a:r>
              <a:rPr lang="bn-IN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একক পরিবার </a:t>
            </a:r>
            <a:endParaRPr lang="en-US" sz="32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28800" y="152400"/>
            <a:ext cx="5334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ছবিগুলি লক্ষ কর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89333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457200"/>
            <a:ext cx="3429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একক কাজ</a:t>
            </a:r>
            <a:endParaRPr lang="en-US" sz="2400" dirty="0"/>
          </a:p>
        </p:txBody>
      </p:sp>
      <p:sp>
        <p:nvSpPr>
          <p:cNvPr id="6" name="Down Arrow 5"/>
          <p:cNvSpPr/>
          <p:nvPr/>
        </p:nvSpPr>
        <p:spPr>
          <a:xfrm>
            <a:off x="3886200" y="1219200"/>
            <a:ext cx="484632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914400" y="2512274"/>
            <a:ext cx="597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11808" y="2133600"/>
            <a:ext cx="6324600" cy="2895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পরিবার বলতে কী বুঝ </a:t>
            </a:r>
            <a:r>
              <a:rPr lang="bn-IN" sz="3200" dirty="0" smtClean="0"/>
              <a:t>?</a:t>
            </a:r>
            <a:r>
              <a:rPr lang="bn-IN" dirty="0" smtClean="0"/>
              <a:t>  </a:t>
            </a:r>
          </a:p>
          <a:p>
            <a:r>
              <a:rPr lang="bn-IN" dirty="0" smtClean="0"/>
              <a:t>                                                                                                    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বৈবাহিক সম্পকের ভিত্তিতে এক বা একাধিক পুরুষ ও মহিলা তাদের সন্তানাদি ,পিতামাতা এবং পরিজন নিয়ে যে সংগঠন গড়ে উঠে তাকে পরিবার বলে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275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0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507332"/>
            <a:ext cx="3810000" cy="3027946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762000" y="533400"/>
            <a:ext cx="3581400" cy="29517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794" y="545432"/>
            <a:ext cx="3639553" cy="2951746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62000" y="3994885"/>
            <a:ext cx="3581400" cy="2514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971624"/>
            <a:ext cx="3561347" cy="2561122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4800600" y="4114800"/>
            <a:ext cx="3886200" cy="2667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3900" y="3971624"/>
            <a:ext cx="4419600" cy="2787316"/>
          </a:xfrm>
          <a:prstGeom prst="rect">
            <a:avLst/>
          </a:prstGeom>
        </p:spPr>
      </p:pic>
      <p:sp>
        <p:nvSpPr>
          <p:cNvPr id="19" name="Left-Right Arrow 18"/>
          <p:cNvSpPr/>
          <p:nvPr/>
        </p:nvSpPr>
        <p:spPr>
          <a:xfrm>
            <a:off x="2247900" y="-76200"/>
            <a:ext cx="4191000" cy="5835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বিভিন্ন</a:t>
            </a:r>
            <a:r>
              <a:rPr lang="en-US" dirty="0" smtClean="0"/>
              <a:t> </a:t>
            </a:r>
            <a:r>
              <a:rPr lang="en-US" dirty="0" err="1" smtClean="0"/>
              <a:t>শ্রেণির</a:t>
            </a:r>
            <a:r>
              <a:rPr lang="en-US" dirty="0" smtClean="0"/>
              <a:t> </a:t>
            </a:r>
            <a:r>
              <a:rPr lang="en-US" dirty="0" err="1" smtClean="0"/>
              <a:t>পরিবারের</a:t>
            </a:r>
            <a:r>
              <a:rPr lang="en-US" dirty="0" smtClean="0"/>
              <a:t> </a:t>
            </a:r>
            <a:r>
              <a:rPr lang="en-US" dirty="0" err="1" smtClean="0"/>
              <a:t>চিত্র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13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219200" y="1155032"/>
            <a:ext cx="457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057400" y="228600"/>
            <a:ext cx="2514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         পরিবার</a:t>
            </a:r>
          </a:p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 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505200" y="659487"/>
            <a:ext cx="0" cy="4835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219200" y="11430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314700" y="11430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791200" y="1155032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85800" y="1554079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বংশ গণনা ভিত্তিক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85800" y="1656983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514600" y="1653608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পারিবারিক কাঠামো ভিত্তিক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724400" y="1568116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    বৈবাহিক সূত্রে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3294647" y="1904267"/>
            <a:ext cx="0" cy="5922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2103521" y="2496553"/>
            <a:ext cx="1981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2103521" y="2496553"/>
            <a:ext cx="0" cy="6276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4088732" y="2496553"/>
            <a:ext cx="0" cy="5434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255295" y="3185953"/>
            <a:ext cx="1866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একক পরিবার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3272590" y="3074022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যৌথ পরিবার</a:t>
            </a:r>
            <a:endParaRPr lang="en-US" dirty="0"/>
          </a:p>
        </p:txBody>
      </p:sp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3631380437"/>
              </p:ext>
            </p:extLst>
          </p:nvPr>
        </p:nvGraphicFramePr>
        <p:xfrm>
          <a:off x="5017169" y="2296663"/>
          <a:ext cx="2667000" cy="15547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8" name="Straight Connector 17"/>
          <p:cNvCxnSpPr/>
          <p:nvPr/>
        </p:nvCxnSpPr>
        <p:spPr>
          <a:xfrm flipH="1">
            <a:off x="5791200" y="1877244"/>
            <a:ext cx="1" cy="1389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791200" y="2246258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5791200" y="26670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5787189" y="3266252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400800" y="2037983"/>
            <a:ext cx="2057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পত্নীক পরিবার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400800" y="2531783"/>
            <a:ext cx="2133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ব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হুপত্নীক পরিবার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endParaRPr lang="en-US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6553200" y="3124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/>
              <a:t>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400800" y="3105652"/>
            <a:ext cx="16401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 smtClean="0"/>
              <a:t>ব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হুপতি পরিবার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68014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2" grpId="0"/>
      <p:bldP spid="29" grpId="0"/>
      <p:bldP spid="30" grpId="0"/>
      <p:bldP spid="52" grpId="0"/>
      <p:bldP spid="54" grpId="0"/>
      <p:bldP spid="31" grpId="0"/>
      <p:bldP spid="35" grpId="0"/>
      <p:bldP spid="37" grpId="0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1007</TotalTime>
  <Words>184</Words>
  <Application>Microsoft Office PowerPoint</Application>
  <PresentationFormat>On-screen Show (4:3)</PresentationFormat>
  <Paragraphs>56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Slipstream</vt:lpstr>
      <vt:lpstr>PowerPoint Presentation</vt:lpstr>
      <vt:lpstr>শিক্ষক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যৌথপরিবারের ৫টি অসুবিধা লেখ।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148</cp:revision>
  <dcterms:created xsi:type="dcterms:W3CDTF">2020-01-31T05:25:09Z</dcterms:created>
  <dcterms:modified xsi:type="dcterms:W3CDTF">2020-03-02T06:16:19Z</dcterms:modified>
</cp:coreProperties>
</file>