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1" r:id="rId2"/>
    <p:sldId id="312" r:id="rId3"/>
    <p:sldId id="288" r:id="rId4"/>
    <p:sldId id="289" r:id="rId5"/>
    <p:sldId id="313" r:id="rId6"/>
    <p:sldId id="261" r:id="rId7"/>
    <p:sldId id="302" r:id="rId8"/>
    <p:sldId id="304" r:id="rId9"/>
    <p:sldId id="303" r:id="rId10"/>
    <p:sldId id="306" r:id="rId11"/>
    <p:sldId id="299" r:id="rId12"/>
    <p:sldId id="310" r:id="rId13"/>
    <p:sldId id="298" r:id="rId14"/>
    <p:sldId id="314" r:id="rId15"/>
    <p:sldId id="308" r:id="rId16"/>
  </p:sldIdLst>
  <p:sldSz cx="132588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590" autoAdjust="0"/>
  </p:normalViewPr>
  <p:slideViewPr>
    <p:cSldViewPr>
      <p:cViewPr varScale="1">
        <p:scale>
          <a:sx n="62" d="100"/>
          <a:sy n="62" d="100"/>
        </p:scale>
        <p:origin x="102" y="162"/>
      </p:cViewPr>
      <p:guideLst>
        <p:guide orient="horz" pos="2304"/>
        <p:guide pos="4176"/>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E2816-E956-48F5-9522-B6D0AEAD8D55}" type="datetimeFigureOut">
              <a:rPr lang="en-US" smtClean="0"/>
              <a:t>3/20/2020</a:t>
            </a:fld>
            <a:endParaRPr lang="en-US"/>
          </a:p>
        </p:txBody>
      </p:sp>
      <p:sp>
        <p:nvSpPr>
          <p:cNvPr id="4" name="Slide Image Placeholder 3"/>
          <p:cNvSpPr>
            <a:spLocks noGrp="1" noRot="1" noChangeAspect="1"/>
          </p:cNvSpPr>
          <p:nvPr>
            <p:ph type="sldImg" idx="2"/>
          </p:nvPr>
        </p:nvSpPr>
        <p:spPr>
          <a:xfrm>
            <a:off x="322263" y="685800"/>
            <a:ext cx="6213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45FA-7B09-48D2-9A07-C006378E6E9C}" type="slidenum">
              <a:rPr lang="en-US" smtClean="0"/>
              <a:t>‹#›</a:t>
            </a:fld>
            <a:endParaRPr lang="en-US"/>
          </a:p>
        </p:txBody>
      </p:sp>
    </p:spTree>
    <p:extLst>
      <p:ext uri="{BB962C8B-B14F-4D97-AF65-F5344CB8AC3E}">
        <p14:creationId xmlns:p14="http://schemas.microsoft.com/office/powerpoint/2010/main" val="33057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dirty="0" smtClean="0"/>
              <a:t>Difference between living together and living alone.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3</a:t>
            </a:fld>
            <a:endParaRPr lang="en-US"/>
          </a:p>
        </p:txBody>
      </p:sp>
    </p:spTree>
    <p:extLst>
      <p:ext uri="{BB962C8B-B14F-4D97-AF65-F5344CB8AC3E}">
        <p14:creationId xmlns:p14="http://schemas.microsoft.com/office/powerpoint/2010/main" val="13333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All the four skills will be focused</a:t>
            </a:r>
            <a:r>
              <a:rPr lang="en-US" baseline="0" dirty="0" smtClean="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6</a:t>
            </a:fld>
            <a:endParaRPr lang="en-US"/>
          </a:p>
        </p:txBody>
      </p:sp>
    </p:spTree>
    <p:extLst>
      <p:ext uri="{BB962C8B-B14F-4D97-AF65-F5344CB8AC3E}">
        <p14:creationId xmlns:p14="http://schemas.microsoft.com/office/powerpoint/2010/main" val="202458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7</a:t>
            </a:fld>
            <a:endParaRPr lang="en-US"/>
          </a:p>
        </p:txBody>
      </p:sp>
    </p:spTree>
    <p:extLst>
      <p:ext uri="{BB962C8B-B14F-4D97-AF65-F5344CB8AC3E}">
        <p14:creationId xmlns:p14="http://schemas.microsoft.com/office/powerpoint/2010/main" val="298180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8</a:t>
            </a:fld>
            <a:endParaRPr lang="en-US"/>
          </a:p>
        </p:txBody>
      </p:sp>
    </p:spTree>
    <p:extLst>
      <p:ext uri="{BB962C8B-B14F-4D97-AF65-F5344CB8AC3E}">
        <p14:creationId xmlns:p14="http://schemas.microsoft.com/office/powerpoint/2010/main" val="29087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9</a:t>
            </a:fld>
            <a:endParaRPr lang="en-US"/>
          </a:p>
        </p:txBody>
      </p:sp>
    </p:spTree>
    <p:extLst>
      <p:ext uri="{BB962C8B-B14F-4D97-AF65-F5344CB8AC3E}">
        <p14:creationId xmlns:p14="http://schemas.microsoft.com/office/powerpoint/2010/main" val="206863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10</a:t>
            </a:fld>
            <a:endParaRPr lang="en-US"/>
          </a:p>
        </p:txBody>
      </p:sp>
    </p:spTree>
    <p:extLst>
      <p:ext uri="{BB962C8B-B14F-4D97-AF65-F5344CB8AC3E}">
        <p14:creationId xmlns:p14="http://schemas.microsoft.com/office/powerpoint/2010/main" val="335369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go according to the text.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13</a:t>
            </a:fld>
            <a:endParaRPr lang="en-US"/>
          </a:p>
        </p:txBody>
      </p:sp>
    </p:spTree>
    <p:extLst>
      <p:ext uri="{BB962C8B-B14F-4D97-AF65-F5344CB8AC3E}">
        <p14:creationId xmlns:p14="http://schemas.microsoft.com/office/powerpoint/2010/main" val="423928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4410" y="2272456"/>
            <a:ext cx="112699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88820" y="4145280"/>
            <a:ext cx="928116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17801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42007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2630" y="292950"/>
            <a:ext cx="298323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2940" y="292950"/>
            <a:ext cx="872871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56596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27856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7354" y="4700695"/>
            <a:ext cx="11269980" cy="14528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47354" y="3100495"/>
            <a:ext cx="1126998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3AE63-4D54-4169-A088-6F8E9A8BA081}"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08438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294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3989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3AE63-4D54-4169-A088-6F8E9A8BA081}"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16919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62942" y="1637455"/>
            <a:ext cx="5858272"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2942" y="2319868"/>
            <a:ext cx="5858272"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35289" y="1637455"/>
            <a:ext cx="5860574"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35289" y="2319868"/>
            <a:ext cx="5860574"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3AE63-4D54-4169-A088-6F8E9A8BA081}"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40783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3AE63-4D54-4169-A088-6F8E9A8BA081}"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61012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443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1" y="291253"/>
            <a:ext cx="4362054" cy="12395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183822" y="291256"/>
            <a:ext cx="7412038"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2941" y="1530776"/>
            <a:ext cx="4362054"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10377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8817" y="5120641"/>
            <a:ext cx="7955280" cy="6045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98817" y="653627"/>
            <a:ext cx="795528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98817" y="5725162"/>
            <a:ext cx="795528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9888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292947"/>
            <a:ext cx="1193292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2940" y="1706882"/>
            <a:ext cx="1193292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2940" y="6780109"/>
            <a:ext cx="309372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90B3AE63-4D54-4169-A088-6F8E9A8BA081}" type="datetimeFigureOut">
              <a:rPr lang="en-US" smtClean="0"/>
              <a:t>3/20/2020</a:t>
            </a:fld>
            <a:endParaRPr lang="en-US"/>
          </a:p>
        </p:txBody>
      </p:sp>
      <p:sp>
        <p:nvSpPr>
          <p:cNvPr id="5" name="Footer Placeholder 4"/>
          <p:cNvSpPr>
            <a:spLocks noGrp="1"/>
          </p:cNvSpPr>
          <p:nvPr>
            <p:ph type="ftr" sz="quarter" idx="3"/>
          </p:nvPr>
        </p:nvSpPr>
        <p:spPr>
          <a:xfrm>
            <a:off x="4530090" y="6780109"/>
            <a:ext cx="419862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2140" y="6780109"/>
            <a:ext cx="309372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50A4AF37-4B97-4E94-B1D2-BDBA86615112}" type="slidenum">
              <a:rPr lang="en-US" smtClean="0"/>
              <a:t>‹#›</a:t>
            </a:fld>
            <a:endParaRPr lang="en-US"/>
          </a:p>
        </p:txBody>
      </p:sp>
    </p:spTree>
    <p:extLst>
      <p:ext uri="{BB962C8B-B14F-4D97-AF65-F5344CB8AC3E}">
        <p14:creationId xmlns:p14="http://schemas.microsoft.com/office/powerpoint/2010/main" val="193896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95936"/>
            <a:ext cx="9753600" cy="7396479"/>
          </a:xfrm>
          <a:prstGeom prst="rect">
            <a:avLst/>
          </a:prstGeom>
        </p:spPr>
      </p:pic>
      <p:sp>
        <p:nvSpPr>
          <p:cNvPr id="4" name="Rectangle 3"/>
          <p:cNvSpPr/>
          <p:nvPr/>
        </p:nvSpPr>
        <p:spPr>
          <a:xfrm rot="20746308">
            <a:off x="1370102" y="2264932"/>
            <a:ext cx="9628540" cy="1674305"/>
          </a:xfrm>
          <a:prstGeom prst="rect">
            <a:avLst/>
          </a:prstGeom>
          <a:noFill/>
        </p:spPr>
        <p:txBody>
          <a:bodyPr wrap="square" lIns="97536" tIns="48768" rIns="97536" bIns="48768">
            <a:spAutoFit/>
          </a:bodyPr>
          <a:lstStyle/>
          <a:p>
            <a:pPr algn="ctr"/>
            <a:r>
              <a:rPr lang="en-US" sz="10240" b="1" dirty="0">
                <a:ln w="12700">
                  <a:solidFill>
                    <a:schemeClr val="tx2">
                      <a:lumMod val="75000"/>
                    </a:schemeClr>
                  </a:solidFill>
                  <a:prstDash val="solid"/>
                </a:ln>
                <a:effectLst>
                  <a:outerShdw dist="38100" dir="2640000" algn="bl" rotWithShape="0">
                    <a:schemeClr val="tx2">
                      <a:lumMod val="75000"/>
                    </a:schemeClr>
                  </a:outerShdw>
                </a:effectLst>
              </a:rPr>
              <a:t>WELCOME</a:t>
            </a:r>
          </a:p>
        </p:txBody>
      </p:sp>
    </p:spTree>
    <p:extLst>
      <p:ext uri="{BB962C8B-B14F-4D97-AF65-F5344CB8AC3E}">
        <p14:creationId xmlns:p14="http://schemas.microsoft.com/office/powerpoint/2010/main" val="2910010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Blanket</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Thick cloth  </a:t>
            </a:r>
          </a:p>
          <a:p>
            <a:pPr algn="ctr"/>
            <a:r>
              <a:rPr lang="en-US" sz="2800" b="1" dirty="0" smtClean="0">
                <a:latin typeface="Book Antiqua" pitchFamily="18" charset="0"/>
              </a:rPr>
              <a:t>to protect cold,</a:t>
            </a:r>
          </a:p>
          <a:p>
            <a:pPr algn="ctr"/>
            <a:r>
              <a:rPr lang="en-US" sz="2800" b="1" dirty="0">
                <a:latin typeface="Book Antiqua" pitchFamily="18" charset="0"/>
              </a:rPr>
              <a:t>i</a:t>
            </a:r>
            <a:r>
              <a:rPr lang="en-US" sz="2800" b="1" dirty="0" smtClean="0">
                <a:latin typeface="Book Antiqua" pitchFamily="18" charset="0"/>
              </a:rPr>
              <a:t>n Bengali  ‘</a:t>
            </a:r>
            <a:r>
              <a:rPr lang="en-US" sz="2800" b="1" dirty="0" err="1" smtClean="0">
                <a:latin typeface="Book Antiqua" pitchFamily="18" charset="0"/>
              </a:rPr>
              <a:t>kombol</a:t>
            </a:r>
            <a:r>
              <a:rPr lang="en-US" sz="2800" b="1" dirty="0" smtClean="0">
                <a:latin typeface="Book Antiqua" pitchFamily="18" charset="0"/>
              </a:rPr>
              <a: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800" b="1" dirty="0" smtClean="0">
                <a:latin typeface="Book Antiqua" pitchFamily="18" charset="0"/>
              </a:rPr>
              <a:t>We use blanket during winter to protect cold.</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667" b="12222"/>
          <a:stretch/>
        </p:blipFill>
        <p:spPr>
          <a:xfrm>
            <a:off x="5129893" y="650240"/>
            <a:ext cx="7655379" cy="5283200"/>
          </a:xfrm>
          <a:prstGeom prst="rect">
            <a:avLst/>
          </a:prstGeom>
          <a:ln>
            <a:solidFill>
              <a:schemeClr val="tx1"/>
            </a:solidFill>
          </a:ln>
        </p:spPr>
      </p:pic>
    </p:spTree>
    <p:extLst>
      <p:ext uri="{BB962C8B-B14F-4D97-AF65-F5344CB8AC3E}">
        <p14:creationId xmlns:p14="http://schemas.microsoft.com/office/powerpoint/2010/main" val="17339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03518"/>
            <a:ext cx="12954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tabLst>
                <a:tab pos="579438" algn="l"/>
              </a:tabLst>
            </a:pPr>
            <a:r>
              <a:rPr lang="en-US" sz="2800" b="1" dirty="0">
                <a:latin typeface="Book Antiqua" pitchFamily="18" charset="0"/>
              </a:rPr>
              <a:t>A </a:t>
            </a:r>
            <a:r>
              <a:rPr lang="en-US" sz="2800" b="1" dirty="0" smtClean="0">
                <a:latin typeface="Book Antiqua" pitchFamily="18" charset="0"/>
              </a:rPr>
              <a:t>	Look </a:t>
            </a:r>
            <a:r>
              <a:rPr lang="en-US" sz="2800" b="1" dirty="0">
                <a:latin typeface="Book Antiqua" pitchFamily="18" charset="0"/>
              </a:rPr>
              <a:t>at the pictures and discuss in pairs the following questions.</a:t>
            </a:r>
          </a:p>
          <a:p>
            <a:pPr>
              <a:tabLst>
                <a:tab pos="579438" algn="l"/>
              </a:tabLst>
            </a:pPr>
            <a:r>
              <a:rPr lang="en-US" sz="2800" dirty="0" smtClean="0">
                <a:latin typeface="Book Antiqua" pitchFamily="18" charset="0"/>
              </a:rPr>
              <a:t>	</a:t>
            </a:r>
            <a:r>
              <a:rPr lang="en-US" sz="2800" b="1" dirty="0" smtClean="0">
                <a:latin typeface="Book Antiqua" pitchFamily="18" charset="0"/>
              </a:rPr>
              <a:t>1 </a:t>
            </a:r>
            <a:r>
              <a:rPr lang="en-US" sz="2800" b="1" dirty="0">
                <a:latin typeface="Book Antiqua" pitchFamily="18" charset="0"/>
              </a:rPr>
              <a:t>Can you live alone in a house?</a:t>
            </a:r>
          </a:p>
          <a:p>
            <a:pPr>
              <a:tabLst>
                <a:tab pos="579438" algn="l"/>
              </a:tabLst>
            </a:pPr>
            <a:r>
              <a:rPr lang="en-US" sz="2800" b="1" dirty="0" smtClean="0">
                <a:latin typeface="Book Antiqua" pitchFamily="18" charset="0"/>
              </a:rPr>
              <a:t>	2 </a:t>
            </a:r>
            <a:r>
              <a:rPr lang="en-US" sz="2800" b="1" dirty="0">
                <a:latin typeface="Book Antiqua" pitchFamily="18" charset="0"/>
              </a:rPr>
              <a:t>Make a list of the problems you think you will have if you live alone in a</a:t>
            </a:r>
          </a:p>
          <a:p>
            <a:pPr marL="854075">
              <a:tabLst>
                <a:tab pos="579438" algn="l"/>
              </a:tabLst>
            </a:pPr>
            <a:r>
              <a:rPr lang="en-US" sz="2800" b="1" dirty="0">
                <a:latin typeface="Book Antiqua" pitchFamily="18" charset="0"/>
              </a:rPr>
              <a:t>house, e.g. having accidents, cooking, etc.</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contrast="59000"/>
                    </a14:imgEffect>
                  </a14:imgLayer>
                </a14:imgProps>
              </a:ext>
              <a:ext uri="{28A0092B-C50C-407E-A947-70E740481C1C}">
                <a14:useLocalDpi xmlns:a14="http://schemas.microsoft.com/office/drawing/2010/main" val="0"/>
              </a:ext>
            </a:extLst>
          </a:blip>
          <a:srcRect/>
          <a:stretch>
            <a:fillRect/>
          </a:stretch>
        </p:blipFill>
        <p:spPr bwMode="auto">
          <a:xfrm>
            <a:off x="838200" y="3012011"/>
            <a:ext cx="5486399" cy="4074589"/>
          </a:xfrm>
          <a:prstGeom prst="rect">
            <a:avLst/>
          </a:prstGeom>
          <a:ln w="889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3000" contrast="57000"/>
                    </a14:imgEffect>
                  </a14:imgLayer>
                </a14:imgProps>
              </a:ext>
              <a:ext uri="{28A0092B-C50C-407E-A947-70E740481C1C}">
                <a14:useLocalDpi xmlns:a14="http://schemas.microsoft.com/office/drawing/2010/main" val="0"/>
              </a:ext>
            </a:extLst>
          </a:blip>
          <a:srcRect/>
          <a:stretch>
            <a:fillRect/>
          </a:stretch>
        </p:blipFill>
        <p:spPr bwMode="auto">
          <a:xfrm>
            <a:off x="7205578" y="3042490"/>
            <a:ext cx="5291222" cy="4044110"/>
          </a:xfrm>
          <a:prstGeom prst="rect">
            <a:avLst/>
          </a:prstGeom>
          <a:ln w="889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419600" y="87369"/>
            <a:ext cx="44196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Pair work</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367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275" y="2438400"/>
            <a:ext cx="11353800" cy="4247317"/>
          </a:xfrm>
          <a:prstGeom prst="rect">
            <a:avLst/>
          </a:prstGeom>
          <a:noFill/>
        </p:spPr>
        <p:txBody>
          <a:bodyPr wrap="square" rtlCol="0">
            <a:spAutoFit/>
          </a:bodyPr>
          <a:lstStyle/>
          <a:p>
            <a:pPr marL="579438">
              <a:tabLst>
                <a:tab pos="579438" algn="l"/>
              </a:tabLst>
            </a:pPr>
            <a:r>
              <a:rPr lang="en-US" sz="3600" b="1" dirty="0" smtClean="0">
                <a:latin typeface="Book Antiqua" pitchFamily="18" charset="0"/>
              </a:rPr>
              <a:t>1 </a:t>
            </a:r>
            <a:r>
              <a:rPr lang="en-US" sz="3600" b="1" dirty="0">
                <a:latin typeface="Book Antiqua" pitchFamily="18" charset="0"/>
              </a:rPr>
              <a:t>Why did the young man leave his house?</a:t>
            </a:r>
          </a:p>
          <a:p>
            <a:pPr marL="579438">
              <a:tabLst>
                <a:tab pos="579438" algn="l"/>
              </a:tabLst>
            </a:pPr>
            <a:r>
              <a:rPr lang="en-US" sz="3600" b="1" dirty="0">
                <a:latin typeface="Book Antiqua" pitchFamily="18" charset="0"/>
              </a:rPr>
              <a:t>2 Where did he make a hut? What did he make the hut with?</a:t>
            </a:r>
          </a:p>
          <a:p>
            <a:pPr marL="579438">
              <a:tabLst>
                <a:tab pos="579438" algn="l"/>
              </a:tabLst>
            </a:pPr>
            <a:r>
              <a:rPr lang="en-US" sz="3600" b="1" dirty="0">
                <a:latin typeface="Book Antiqua" pitchFamily="18" charset="0"/>
              </a:rPr>
              <a:t>3 Was the man happy in his hut?</a:t>
            </a:r>
          </a:p>
          <a:p>
            <a:pPr marL="579438">
              <a:tabLst>
                <a:tab pos="579438" algn="l"/>
              </a:tabLst>
            </a:pPr>
            <a:r>
              <a:rPr lang="en-US" sz="3600" b="1" dirty="0">
                <a:latin typeface="Book Antiqua" pitchFamily="18" charset="0"/>
              </a:rPr>
              <a:t>4 How did he find himself again in a family?</a:t>
            </a:r>
          </a:p>
          <a:p>
            <a:pPr marL="579438">
              <a:tabLst>
                <a:tab pos="579438" algn="l"/>
              </a:tabLst>
            </a:pPr>
            <a:r>
              <a:rPr lang="en-US" sz="3600" b="1" dirty="0">
                <a:latin typeface="Book Antiqua" pitchFamily="18" charset="0"/>
              </a:rPr>
              <a:t>5 Where and how can a person be happy?</a:t>
            </a:r>
          </a:p>
          <a:p>
            <a:pPr marL="579438">
              <a:tabLst>
                <a:tab pos="579438" algn="l"/>
              </a:tabLst>
            </a:pPr>
            <a:r>
              <a:rPr lang="en-US" sz="3600" b="1" dirty="0">
                <a:latin typeface="Book Antiqua" pitchFamily="18" charset="0"/>
              </a:rPr>
              <a:t>6 What is the moral of the story?</a:t>
            </a:r>
          </a:p>
          <a:p>
            <a:endParaRPr lang="en-US" dirty="0"/>
          </a:p>
        </p:txBody>
      </p:sp>
      <p:sp>
        <p:nvSpPr>
          <p:cNvPr id="3" name="TextBox 2"/>
          <p:cNvSpPr txBox="1"/>
          <p:nvPr/>
        </p:nvSpPr>
        <p:spPr>
          <a:xfrm>
            <a:off x="918275" y="533400"/>
            <a:ext cx="11353800"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tabLst>
                <a:tab pos="579438" algn="l"/>
              </a:tabLst>
            </a:pPr>
            <a:r>
              <a:rPr lang="en-US" sz="4400" b="1" dirty="0">
                <a:latin typeface="Times New Roman" panose="02020603050405020304" pitchFamily="18" charset="0"/>
                <a:cs typeface="Times New Roman" panose="02020603050405020304" pitchFamily="18" charset="0"/>
              </a:rPr>
              <a:t>Answer these </a:t>
            </a:r>
            <a:r>
              <a:rPr lang="en-US" sz="4400" b="1" dirty="0" smtClean="0">
                <a:latin typeface="Times New Roman" panose="02020603050405020304" pitchFamily="18" charset="0"/>
                <a:cs typeface="Times New Roman" panose="02020603050405020304" pitchFamily="18" charset="0"/>
              </a:rPr>
              <a:t>questions</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after reading the text ‘B’ carefully.</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24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556" y="5486400"/>
            <a:ext cx="12039600" cy="1508105"/>
          </a:xfrm>
          <a:prstGeom prst="rect">
            <a:avLst/>
          </a:prstGeom>
          <a:solidFill>
            <a:srgbClr val="92D050"/>
          </a:solidFill>
        </p:spPr>
        <p:txBody>
          <a:bodyPr wrap="square" rtlCol="0">
            <a:spAutoFit/>
          </a:bodyPr>
          <a:lstStyle/>
          <a:p>
            <a:pPr>
              <a:tabLst>
                <a:tab pos="579438" algn="l"/>
              </a:tabLst>
            </a:pPr>
            <a:r>
              <a:rPr lang="en-US" sz="2800" b="1" dirty="0" smtClean="0">
                <a:latin typeface="Book Antiqua" pitchFamily="18" charset="0"/>
              </a:rPr>
              <a:t>	</a:t>
            </a:r>
            <a:r>
              <a:rPr lang="en-US" sz="3600" b="1" dirty="0" smtClean="0">
                <a:latin typeface="Times New Roman" panose="02020603050405020304" pitchFamily="18" charset="0"/>
                <a:cs typeface="Times New Roman" panose="02020603050405020304" pitchFamily="18" charset="0"/>
              </a:rPr>
              <a:t>What </a:t>
            </a:r>
            <a:r>
              <a:rPr lang="en-US" sz="3600" b="1" dirty="0">
                <a:latin typeface="Times New Roman" panose="02020603050405020304" pitchFamily="18" charset="0"/>
                <a:cs typeface="Times New Roman" panose="02020603050405020304" pitchFamily="18" charset="0"/>
              </a:rPr>
              <a:t>five things did the young man do in </a:t>
            </a:r>
            <a:r>
              <a:rPr lang="en-US" sz="3600" b="1" dirty="0" smtClean="0">
                <a:latin typeface="Times New Roman" panose="02020603050405020304" pitchFamily="18" charset="0"/>
                <a:cs typeface="Times New Roman" panose="02020603050405020304" pitchFamily="18" charset="0"/>
              </a:rPr>
              <a:t>the </a:t>
            </a:r>
            <a:r>
              <a:rPr lang="en-US" sz="3600" b="1" dirty="0" smtClean="0">
                <a:latin typeface="Book Antiqua" pitchFamily="18" charset="0"/>
              </a:rPr>
              <a:t>jungle</a:t>
            </a:r>
            <a:r>
              <a:rPr lang="en-US" sz="3600" b="1" dirty="0">
                <a:latin typeface="Book Antiqua" pitchFamily="18" charset="0"/>
              </a:rPr>
              <a:t>? </a:t>
            </a:r>
            <a:endParaRPr lang="en-US" sz="3600" b="1" dirty="0" smtClean="0">
              <a:latin typeface="Book Antiqua" pitchFamily="18" charset="0"/>
            </a:endParaRPr>
          </a:p>
          <a:p>
            <a:pPr>
              <a:tabLst>
                <a:tab pos="579438" algn="l"/>
              </a:tabLst>
            </a:pPr>
            <a:endParaRPr lang="en-US" sz="2800" b="1" dirty="0">
              <a:latin typeface="Book Antiqua" pitchFamily="18" charset="0"/>
            </a:endParaRPr>
          </a:p>
          <a:p>
            <a:pPr>
              <a:tabLst>
                <a:tab pos="579438" algn="l"/>
              </a:tabLst>
            </a:pPr>
            <a:endParaRPr lang="en-US" sz="2800" b="1" dirty="0">
              <a:latin typeface="Book Antiqua" pitchFamily="18" charset="0"/>
            </a:endParaRPr>
          </a:p>
        </p:txBody>
      </p:sp>
      <p:sp>
        <p:nvSpPr>
          <p:cNvPr id="4" name="TextBox 3"/>
          <p:cNvSpPr txBox="1"/>
          <p:nvPr/>
        </p:nvSpPr>
        <p:spPr>
          <a:xfrm>
            <a:off x="631556" y="749085"/>
            <a:ext cx="4838700" cy="923330"/>
          </a:xfrm>
          <a:prstGeom prst="rect">
            <a:avLst/>
          </a:prstGeom>
          <a:solidFill>
            <a:srgbClr val="00B050"/>
          </a:solidFill>
          <a:ln>
            <a:solidFill>
              <a:srgbClr val="C00000"/>
            </a:solidFill>
          </a:ln>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Group work</a:t>
            </a:r>
            <a:endParaRPr lang="en-US" sz="5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749085"/>
            <a:ext cx="6991673" cy="4661115"/>
          </a:xfrm>
          <a:prstGeom prst="rect">
            <a:avLst/>
          </a:prstGeom>
          <a:ln>
            <a:solidFill>
              <a:srgbClr val="C00000"/>
            </a:solidFill>
          </a:ln>
        </p:spPr>
      </p:pic>
    </p:spTree>
    <p:extLst>
      <p:ext uri="{BB962C8B-B14F-4D97-AF65-F5344CB8AC3E}">
        <p14:creationId xmlns:p14="http://schemas.microsoft.com/office/powerpoint/2010/main" val="1569993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1565"/>
            <a:ext cx="12573000" cy="7416288"/>
          </a:xfrm>
          <a:prstGeom prst="rect">
            <a:avLst/>
          </a:prstGeom>
        </p:spPr>
      </p:pic>
      <p:sp>
        <p:nvSpPr>
          <p:cNvPr id="2" name="Title 1"/>
          <p:cNvSpPr>
            <a:spLocks noGrp="1"/>
          </p:cNvSpPr>
          <p:nvPr>
            <p:ph type="title"/>
          </p:nvPr>
        </p:nvSpPr>
        <p:spPr>
          <a:xfrm>
            <a:off x="2727963" y="812800"/>
            <a:ext cx="8249919" cy="105664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6400"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Homework   </a:t>
            </a:r>
          </a:p>
        </p:txBody>
      </p:sp>
      <p:sp>
        <p:nvSpPr>
          <p:cNvPr id="6" name="Rectangle 5"/>
          <p:cNvSpPr/>
          <p:nvPr/>
        </p:nvSpPr>
        <p:spPr>
          <a:xfrm>
            <a:off x="1219200" y="4724400"/>
            <a:ext cx="10946793" cy="240065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5400" b="1" dirty="0">
                <a:latin typeface="Book Antiqua" pitchFamily="18" charset="0"/>
              </a:rPr>
              <a:t>Write a paragraph on </a:t>
            </a:r>
          </a:p>
          <a:p>
            <a:pPr algn="ctr"/>
            <a:r>
              <a:rPr lang="en-US" sz="4800" b="1" dirty="0">
                <a:latin typeface="Book Antiqua" pitchFamily="18" charset="0"/>
              </a:rPr>
              <a:t>“ The problems and comforts</a:t>
            </a:r>
          </a:p>
          <a:p>
            <a:pPr algn="ctr"/>
            <a:r>
              <a:rPr lang="en-US" sz="4800" b="1" dirty="0">
                <a:latin typeface="Book Antiqua" pitchFamily="18" charset="0"/>
              </a:rPr>
              <a:t> of living in a society,”</a:t>
            </a:r>
            <a:endParaRPr lang="en-US" sz="4800" b="1" dirty="0">
              <a:latin typeface="Book Antiqua" pitchFamily="18" charset="0"/>
            </a:endParaRPr>
          </a:p>
        </p:txBody>
      </p:sp>
    </p:spTree>
    <p:extLst>
      <p:ext uri="{BB962C8B-B14F-4D97-AF65-F5344CB8AC3E}">
        <p14:creationId xmlns:p14="http://schemas.microsoft.com/office/powerpoint/2010/main" val="108513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990600" y="1143000"/>
            <a:ext cx="10591800" cy="480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chemeClr val="tx1"/>
                </a:solidFill>
                <a:effectLst>
                  <a:outerShdw blurRad="38100" dist="38100" dir="2700000" algn="tl">
                    <a:srgbClr val="000000">
                      <a:alpha val="43137"/>
                    </a:srgbClr>
                  </a:outerShdw>
                </a:effectLst>
              </a:rPr>
              <a:t>Thank You All</a:t>
            </a:r>
            <a:endParaRPr lang="en-US" sz="9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7282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520" y="0"/>
            <a:ext cx="7877271" cy="1137920"/>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z="5760" i="1" dirty="0">
                <a:solidFill>
                  <a:schemeClr val="bg1"/>
                </a:solidFill>
                <a:effectLst>
                  <a:outerShdw blurRad="38100" dist="38100" dir="2700000" algn="tl">
                    <a:srgbClr val="000000">
                      <a:alpha val="43137"/>
                    </a:srgbClr>
                  </a:outerShdw>
                </a:effectLst>
              </a:rPr>
              <a:t>Teacher’s  Identity:</a:t>
            </a:r>
          </a:p>
        </p:txBody>
      </p:sp>
      <p:sp>
        <p:nvSpPr>
          <p:cNvPr id="3" name="Content Placeholder 2"/>
          <p:cNvSpPr>
            <a:spLocks noGrp="1"/>
          </p:cNvSpPr>
          <p:nvPr>
            <p:ph sz="quarter" idx="4294967295"/>
          </p:nvPr>
        </p:nvSpPr>
        <p:spPr>
          <a:xfrm>
            <a:off x="2646680" y="1381760"/>
            <a:ext cx="6096000" cy="37063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US" sz="512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Md. </a:t>
            </a:r>
            <a:r>
              <a:rPr lang="en-US" sz="512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Robel</a:t>
            </a:r>
            <a:r>
              <a:rPr lang="en-US" sz="512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12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Haque</a:t>
            </a:r>
            <a:endParaRPr lang="en-US" sz="512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b="1" i="1" dirty="0">
                <a:solidFill>
                  <a:schemeClr val="tx1"/>
                </a:solidFill>
                <a:effectLst>
                  <a:outerShdw blurRad="38100" dist="38100" dir="2700000" algn="tl">
                    <a:srgbClr val="000000">
                      <a:alpha val="43137"/>
                    </a:srgbClr>
                  </a:outerShdw>
                </a:effectLst>
              </a:rPr>
              <a:t>Assistant Teacher</a:t>
            </a:r>
          </a:p>
          <a:p>
            <a:pPr>
              <a:buNone/>
            </a:pPr>
            <a:r>
              <a:rPr lang="en-US" sz="2560" b="1" i="1" dirty="0" err="1">
                <a:solidFill>
                  <a:schemeClr val="tx1"/>
                </a:solidFill>
                <a:effectLst>
                  <a:outerShdw blurRad="38100" dist="38100" dir="2700000" algn="tl">
                    <a:srgbClr val="000000">
                      <a:alpha val="43137"/>
                    </a:srgbClr>
                  </a:outerShdw>
                </a:effectLst>
              </a:rPr>
              <a:t>Nirmoil</a:t>
            </a:r>
            <a:r>
              <a:rPr lang="en-US" sz="2560" b="1" i="1" dirty="0">
                <a:solidFill>
                  <a:schemeClr val="tx1"/>
                </a:solidFill>
                <a:effectLst>
                  <a:outerShdw blurRad="38100" dist="38100" dir="2700000" algn="tl">
                    <a:srgbClr val="000000">
                      <a:alpha val="43137"/>
                    </a:srgbClr>
                  </a:outerShdw>
                </a:effectLst>
              </a:rPr>
              <a:t> </a:t>
            </a:r>
            <a:r>
              <a:rPr lang="en-US" sz="2560" b="1" i="1" dirty="0" err="1">
                <a:solidFill>
                  <a:schemeClr val="tx1"/>
                </a:solidFill>
                <a:effectLst>
                  <a:outerShdw blurRad="38100" dist="38100" dir="2700000" algn="tl">
                    <a:srgbClr val="000000">
                      <a:alpha val="43137"/>
                    </a:srgbClr>
                  </a:outerShdw>
                </a:effectLst>
              </a:rPr>
              <a:t>Darazia</a:t>
            </a:r>
            <a:r>
              <a:rPr lang="en-US" sz="2560" b="1" i="1" dirty="0">
                <a:solidFill>
                  <a:schemeClr val="tx1"/>
                </a:solidFill>
                <a:effectLst>
                  <a:outerShdw blurRad="38100" dist="38100" dir="2700000" algn="tl">
                    <a:srgbClr val="000000">
                      <a:alpha val="43137"/>
                    </a:srgbClr>
                  </a:outerShdw>
                </a:effectLst>
              </a:rPr>
              <a:t> </a:t>
            </a:r>
            <a:r>
              <a:rPr lang="en-US" sz="2560" b="1" i="1" dirty="0" err="1">
                <a:solidFill>
                  <a:schemeClr val="tx1"/>
                </a:solidFill>
                <a:effectLst>
                  <a:outerShdw blurRad="38100" dist="38100" dir="2700000" algn="tl">
                    <a:srgbClr val="000000">
                      <a:alpha val="43137"/>
                    </a:srgbClr>
                  </a:outerShdw>
                </a:effectLst>
              </a:rPr>
              <a:t>Dakhil</a:t>
            </a:r>
            <a:r>
              <a:rPr lang="en-US" sz="2560" b="1" i="1" dirty="0">
                <a:solidFill>
                  <a:schemeClr val="tx1"/>
                </a:solidFill>
                <a:effectLst>
                  <a:outerShdw blurRad="38100" dist="38100" dir="2700000" algn="tl">
                    <a:srgbClr val="000000">
                      <a:alpha val="43137"/>
                    </a:srgbClr>
                  </a:outerShdw>
                </a:effectLst>
              </a:rPr>
              <a:t> </a:t>
            </a:r>
            <a:r>
              <a:rPr lang="en-US" sz="2560" b="1" i="1" dirty="0" err="1">
                <a:solidFill>
                  <a:schemeClr val="tx1"/>
                </a:solidFill>
                <a:effectLst>
                  <a:outerShdw blurRad="38100" dist="38100" dir="2700000" algn="tl">
                    <a:srgbClr val="000000">
                      <a:alpha val="43137"/>
                    </a:srgbClr>
                  </a:outerShdw>
                </a:effectLst>
              </a:rPr>
              <a:t>Madrasha</a:t>
            </a:r>
            <a:endParaRPr lang="en-US" sz="2560" b="1" i="1" dirty="0">
              <a:solidFill>
                <a:schemeClr val="tx1"/>
              </a:solidFill>
              <a:effectLst>
                <a:outerShdw blurRad="38100" dist="38100" dir="2700000" algn="tl">
                  <a:srgbClr val="000000">
                    <a:alpha val="43137"/>
                  </a:srgbClr>
                </a:outerShdw>
              </a:effectLst>
            </a:endParaRPr>
          </a:p>
          <a:p>
            <a:pPr>
              <a:buNone/>
            </a:pPr>
            <a:r>
              <a:rPr lang="en-US" sz="2560" b="1" i="1" dirty="0" err="1">
                <a:solidFill>
                  <a:schemeClr val="tx1"/>
                </a:solidFill>
                <a:effectLst>
                  <a:outerShdw blurRad="38100" dist="38100" dir="2700000" algn="tl">
                    <a:srgbClr val="000000">
                      <a:alpha val="43137"/>
                    </a:srgbClr>
                  </a:outerShdw>
                </a:effectLst>
              </a:rPr>
              <a:t>Shampur,Patnitala,Naogaon</a:t>
            </a:r>
            <a:r>
              <a:rPr lang="en-US" sz="2560" b="1" i="1" dirty="0">
                <a:solidFill>
                  <a:schemeClr val="tx1"/>
                </a:solidFill>
                <a:effectLst>
                  <a:outerShdw blurRad="38100" dist="38100" dir="2700000" algn="tl">
                    <a:srgbClr val="000000">
                      <a:alpha val="43137"/>
                    </a:srgbClr>
                  </a:outerShdw>
                </a:effectLst>
              </a:rPr>
              <a:t>.</a:t>
            </a:r>
          </a:p>
          <a:p>
            <a:pPr>
              <a:buNone/>
            </a:pPr>
            <a:r>
              <a:rPr lang="en-US" b="1" i="1" dirty="0">
                <a:solidFill>
                  <a:schemeClr val="tx1"/>
                </a:solidFill>
                <a:effectLst>
                  <a:outerShdw blurRad="38100" dist="38100" dir="2700000" algn="tl">
                    <a:srgbClr val="000000">
                      <a:alpha val="43137"/>
                    </a:srgbClr>
                  </a:outerShdw>
                </a:effectLst>
              </a:rPr>
              <a:t>Mob: 01774795179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23" y="1381760"/>
            <a:ext cx="2719077" cy="3332480"/>
          </a:xfrm>
          <a:prstGeom prst="rect">
            <a:avLst/>
          </a:prstGeom>
          <a:ln>
            <a:noFill/>
          </a:ln>
          <a:effectLst>
            <a:glow rad="228600">
              <a:schemeClr val="accent3">
                <a:satMod val="175000"/>
                <a:alpha val="40000"/>
              </a:schemeClr>
            </a:glow>
            <a:outerShdw blurRad="44450" dist="27940" dir="5400000" algn="ctr">
              <a:srgbClr val="000000">
                <a:alpha val="32000"/>
              </a:srgbClr>
            </a:outerShdw>
            <a:reflection blurRad="6350" stA="50000" endA="275" endPos="40000" dist="101600" dir="5400000" sy="-100000" algn="bl" rotWithShape="0"/>
          </a:effectLst>
          <a:scene3d>
            <a:camera prst="isometricOffAxis2Left"/>
            <a:lightRig rig="balanced" dir="t">
              <a:rot lat="0" lon="0" rev="8700000"/>
            </a:lightRig>
          </a:scene3d>
          <a:sp3d>
            <a:bevelT w="190500" h="38100"/>
          </a:sp3d>
        </p:spPr>
      </p:pic>
      <p:sp>
        <p:nvSpPr>
          <p:cNvPr id="4" name="Rectangle 3"/>
          <p:cNvSpPr/>
          <p:nvPr/>
        </p:nvSpPr>
        <p:spPr>
          <a:xfrm>
            <a:off x="2614055" y="5387250"/>
            <a:ext cx="7702710" cy="1405641"/>
          </a:xfrm>
          <a:prstGeom prst="rect">
            <a:avLst/>
          </a:prstGeom>
        </p:spPr>
        <p:txBody>
          <a:bodyPr wrap="square">
            <a:spAutoFit/>
          </a:bodyPr>
          <a:lstStyle/>
          <a:p>
            <a:pPr algn="ctr"/>
            <a:r>
              <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pPr algn="ctr"/>
            <a:r>
              <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IX</a:t>
            </a:r>
            <a:endParaRPr lang="en-US" sz="4267"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31559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9196" y="6106859"/>
            <a:ext cx="6778884" cy="52322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800" b="1" dirty="0" smtClean="0">
                <a:latin typeface="Book Antiqua" pitchFamily="18" charset="0"/>
              </a:rPr>
              <a:t>Living alone</a:t>
            </a:r>
            <a:endParaRPr lang="en-US" sz="2800" b="1" dirty="0">
              <a:latin typeface="Book Antiqua" pitchFamily="18" charset="0"/>
            </a:endParaRPr>
          </a:p>
        </p:txBody>
      </p:sp>
      <p:sp>
        <p:nvSpPr>
          <p:cNvPr id="14" name="TextBox 13"/>
          <p:cNvSpPr txBox="1"/>
          <p:nvPr/>
        </p:nvSpPr>
        <p:spPr>
          <a:xfrm>
            <a:off x="7391401" y="6120248"/>
            <a:ext cx="4419600" cy="523220"/>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2800" b="1" dirty="0" smtClean="0">
                <a:latin typeface="Book Antiqua" pitchFamily="18" charset="0"/>
              </a:rPr>
              <a:t>Living with family</a:t>
            </a:r>
            <a:endParaRPr lang="en-US" sz="2800" b="1" dirty="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52400"/>
            <a:ext cx="4343400" cy="5791200"/>
          </a:xfrm>
          <a:prstGeom prst="rect">
            <a:avLst/>
          </a:prstGeom>
          <a:ln w="76200">
            <a:solidFill>
              <a:srgbClr val="C0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95" y="381000"/>
            <a:ext cx="6778885" cy="5334000"/>
          </a:xfrm>
          <a:prstGeom prst="rect">
            <a:avLst/>
          </a:prstGeom>
          <a:ln w="76200">
            <a:solidFill>
              <a:srgbClr val="C00000"/>
            </a:solidFill>
          </a:ln>
        </p:spPr>
      </p:pic>
    </p:spTree>
    <p:extLst>
      <p:ext uri="{BB962C8B-B14F-4D97-AF65-F5344CB8AC3E}">
        <p14:creationId xmlns:p14="http://schemas.microsoft.com/office/powerpoint/2010/main" val="1898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990600"/>
            <a:ext cx="11887200" cy="4419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Which one do you </a:t>
            </a:r>
          </a:p>
          <a:p>
            <a:pPr algn="ctr"/>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unlike between the two?</a:t>
            </a:r>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5665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352800"/>
            <a:ext cx="7772400" cy="144655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a:t>
            </a:r>
            <a:r>
              <a:rPr 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8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lone</a:t>
            </a:r>
            <a:endParaRPr lang="en-US" sz="8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Left-Right Arrow 2"/>
          <p:cNvSpPr/>
          <p:nvPr/>
        </p:nvSpPr>
        <p:spPr>
          <a:xfrm>
            <a:off x="2667000" y="304800"/>
            <a:ext cx="6400800" cy="1600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effectLst>
                  <a:outerShdw blurRad="38100" dist="38100" dir="2700000" algn="tl">
                    <a:srgbClr val="000000">
                      <a:alpha val="43137"/>
                    </a:srgbClr>
                  </a:outerShdw>
                </a:effectLst>
              </a:rPr>
              <a:t>Today’s Topic</a:t>
            </a:r>
            <a:endParaRPr lang="en-US" sz="5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3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352214"/>
            <a:ext cx="12264390" cy="2492587"/>
            <a:chOff x="990600" y="609600"/>
            <a:chExt cx="8382000" cy="2696308"/>
          </a:xfrm>
        </p:grpSpPr>
        <p:sp>
          <p:nvSpPr>
            <p:cNvPr id="5" name="Down Ribbon 4"/>
            <p:cNvSpPr/>
            <p:nvPr/>
          </p:nvSpPr>
          <p:spPr>
            <a:xfrm>
              <a:off x="990600" y="609600"/>
              <a:ext cx="8382000" cy="2696308"/>
            </a:xfrm>
            <a:prstGeom prst="ribbon">
              <a:avLst>
                <a:gd name="adj1" fmla="val 20800"/>
                <a:gd name="adj2" fmla="val 68718"/>
              </a:avLst>
            </a:prstGeom>
            <a:solidFill>
              <a:schemeClr val="accent2"/>
            </a:solidFill>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a:latin typeface="Book Antiqua" pitchFamily="18" charset="0"/>
              </a:endParaRPr>
            </a:p>
          </p:txBody>
        </p:sp>
        <p:sp>
          <p:nvSpPr>
            <p:cNvPr id="3" name="Oval 2"/>
            <p:cNvSpPr/>
            <p:nvPr/>
          </p:nvSpPr>
          <p:spPr>
            <a:xfrm>
              <a:off x="3104978" y="1400908"/>
              <a:ext cx="4455297" cy="1641231"/>
            </a:xfrm>
            <a:prstGeom prst="ellipse">
              <a:avLst/>
            </a:prstGeom>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Learning outcomes</a:t>
              </a:r>
              <a:endParaRPr lang="en-US" sz="4000" b="1" dirty="0">
                <a:latin typeface="Times New Roman" pitchFamily="18" charset="0"/>
                <a:cs typeface="Times New Roman" pitchFamily="18" charset="0"/>
              </a:endParaRPr>
            </a:p>
          </p:txBody>
        </p:sp>
      </p:grpSp>
      <p:sp>
        <p:nvSpPr>
          <p:cNvPr id="4" name="Rounded Rectangle 3"/>
          <p:cNvSpPr/>
          <p:nvPr/>
        </p:nvSpPr>
        <p:spPr>
          <a:xfrm>
            <a:off x="552450" y="3088640"/>
            <a:ext cx="12264390" cy="382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r>
              <a:rPr lang="en-US" sz="3600" b="1" spc="-12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After we have studied </a:t>
            </a:r>
            <a:r>
              <a:rPr lang="en-US" sz="3600" b="1" spc="-12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this </a:t>
            </a:r>
            <a:r>
              <a:rPr lang="en-US" sz="3600" b="1" spc="-12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lesson, we will </a:t>
            </a:r>
            <a:r>
              <a:rPr lang="en-US" sz="3600" b="1" spc="-12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 able to-</a:t>
            </a:r>
          </a:p>
          <a:p>
            <a:pPr marL="571500" indent="-571500" algn="just">
              <a:buFont typeface="Wingdings" pitchFamily="2" charset="2"/>
              <a:buChar char="Ø"/>
            </a:pP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ask and answer questions</a:t>
            </a:r>
          </a:p>
          <a:p>
            <a:pPr marL="571500" indent="-571500" algn="just">
              <a:buFont typeface="Wingdings" pitchFamily="2" charset="2"/>
              <a:buChar char="Ø"/>
            </a:pP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read and understand the text through silent reading</a:t>
            </a:r>
            <a:endParaRPr lang="en-US" sz="3600" b="1" dirty="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a:p>
            <a:pPr marL="571500" indent="-571500" algn="just">
              <a:buFont typeface="Wingdings" pitchFamily="2" charset="2"/>
              <a:buChar char="Ø"/>
            </a:pP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write incidents</a:t>
            </a:r>
          </a:p>
          <a:p>
            <a:pPr marL="571500" indent="-571500" algn="just">
              <a:buFont typeface="Wingdings" pitchFamily="2" charset="2"/>
              <a:buChar char="Ø"/>
            </a:pP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participate in discussions</a:t>
            </a: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latin typeface="Book Antiqua" pitchFamily="18" charset="0"/>
            </a:endParaRPr>
          </a:p>
        </p:txBody>
      </p:sp>
    </p:spTree>
    <p:extLst>
      <p:ext uri="{BB962C8B-B14F-4D97-AF65-F5344CB8AC3E}">
        <p14:creationId xmlns:p14="http://schemas.microsoft.com/office/powerpoint/2010/main" val="1357345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own Arrow 1"/>
          <p:cNvSpPr/>
          <p:nvPr/>
        </p:nvSpPr>
        <p:spPr>
          <a:xfrm>
            <a:off x="552450" y="1676400"/>
            <a:ext cx="4182836" cy="12192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latin typeface="Book Antiqua" pitchFamily="18" charset="0"/>
              </a:rPr>
              <a:t>Ill-feelings</a:t>
            </a:r>
            <a:endParaRPr lang="en-US" sz="32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3" name="Rectangle 2"/>
          <p:cNvSpPr/>
          <p:nvPr/>
        </p:nvSpPr>
        <p:spPr>
          <a:xfrm>
            <a:off x="552450" y="299212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Bad mentality/ </a:t>
            </a:r>
          </a:p>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bad thinking/</a:t>
            </a:r>
          </a:p>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misconduct</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533400" y="30540"/>
            <a:ext cx="12192000" cy="1569660"/>
          </a:xfrm>
          <a:prstGeom prst="rect">
            <a:avLst/>
          </a:prstGeom>
          <a:solidFill>
            <a:srgbClr val="92D050"/>
          </a:solidFill>
          <a:ln>
            <a:solidFill>
              <a:schemeClr val="tx1"/>
            </a:solidFill>
          </a:ln>
        </p:spPr>
        <p:txBody>
          <a:bodyPr wrap="square" rtlCol="0">
            <a:spAutoFit/>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us know some key/new words to understand the topic clearly.</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52450" y="6563380"/>
            <a:ext cx="12232821" cy="523220"/>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Ill </a:t>
            </a:r>
            <a:r>
              <a:rPr lang="en-US" sz="2800" b="1" dirty="0" smtClean="0">
                <a:effectLst>
                  <a:outerShdw blurRad="38100" dist="38100" dir="2700000" algn="tl">
                    <a:srgbClr val="000000">
                      <a:alpha val="43137"/>
                    </a:srgbClr>
                  </a:outerShdw>
                </a:effectLst>
                <a:latin typeface="Book Antiqua" pitchFamily="18" charset="0"/>
              </a:rPr>
              <a:t>feelings should not be the quality of human beings.</a:t>
            </a:r>
            <a:endParaRPr lang="en-US" sz="2800" b="1" dirty="0">
              <a:effectLst>
                <a:outerShdw blurRad="38100" dist="38100" dir="2700000" algn="tl">
                  <a:srgbClr val="000000">
                    <a:alpha val="43137"/>
                  </a:srgbClr>
                </a:outerShdw>
              </a:effectLst>
              <a:latin typeface="Book Antiqua"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893" y="1650999"/>
            <a:ext cx="7655379" cy="4673601"/>
          </a:xfrm>
          <a:prstGeom prst="rect">
            <a:avLst/>
          </a:prstGeom>
          <a:ln>
            <a:solidFill>
              <a:schemeClr val="tx1"/>
            </a:solidFill>
          </a:ln>
        </p:spPr>
      </p:pic>
    </p:spTree>
    <p:extLst>
      <p:ext uri="{BB962C8B-B14F-4D97-AF65-F5344CB8AC3E}">
        <p14:creationId xmlns:p14="http://schemas.microsoft.com/office/powerpoint/2010/main" val="3165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Creatures</a:t>
            </a:r>
            <a:endParaRPr lang="en-US" sz="3200" b="1" dirty="0">
              <a:latin typeface="Book Antiqua" pitchFamily="18" charset="0"/>
            </a:endParaRPr>
          </a:p>
        </p:txBody>
      </p:sp>
      <p:sp>
        <p:nvSpPr>
          <p:cNvPr id="4" name="TextBox 3"/>
          <p:cNvSpPr txBox="1"/>
          <p:nvPr/>
        </p:nvSpPr>
        <p:spPr>
          <a:xfrm>
            <a:off x="552450" y="6339840"/>
            <a:ext cx="12232821" cy="523220"/>
          </a:xfrm>
          <a:prstGeom prst="rect">
            <a:avLst/>
          </a:prstGeom>
          <a:solidFill>
            <a:srgbClr val="00B050"/>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All creatures are essential for environment</a:t>
            </a:r>
            <a:r>
              <a:rPr lang="en-US" sz="2800" b="1" dirty="0" smtClean="0">
                <a:latin typeface="Book Antiqua" pitchFamily="18" charset="0"/>
              </a:rPr>
              <a:t>.</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71" y="629922"/>
            <a:ext cx="7734300" cy="5283199"/>
          </a:xfrm>
          <a:prstGeom prst="rect">
            <a:avLst/>
          </a:prstGeom>
          <a:ln>
            <a:solidFill>
              <a:schemeClr val="tx1"/>
            </a:solidFill>
          </a:ln>
        </p:spPr>
      </p:pic>
      <p:sp>
        <p:nvSpPr>
          <p:cNvPr id="6" name="Rounded Rectangle 5"/>
          <p:cNvSpPr/>
          <p:nvPr/>
        </p:nvSpPr>
        <p:spPr>
          <a:xfrm>
            <a:off x="228600" y="3124200"/>
            <a:ext cx="4648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Book Antiqua" pitchFamily="18" charset="0"/>
              </a:rPr>
              <a:t>Living beings,</a:t>
            </a:r>
          </a:p>
          <a:p>
            <a:pPr algn="ctr"/>
            <a:r>
              <a:rPr lang="en-US" sz="2800" b="1" dirty="0">
                <a:solidFill>
                  <a:schemeClr val="tx1"/>
                </a:solidFill>
                <a:effectLst>
                  <a:outerShdw blurRad="38100" dist="38100" dir="2700000" algn="tl">
                    <a:srgbClr val="000000">
                      <a:alpha val="43137"/>
                    </a:srgbClr>
                  </a:outerShdw>
                </a:effectLst>
                <a:latin typeface="Book Antiqua" pitchFamily="18" charset="0"/>
              </a:rPr>
              <a:t>Creation of life</a:t>
            </a:r>
          </a:p>
          <a:p>
            <a:pPr algn="ctr"/>
            <a:r>
              <a:rPr lang="en-US" sz="2800" b="1" dirty="0">
                <a:solidFill>
                  <a:schemeClr val="tx1"/>
                </a:solidFill>
                <a:effectLst>
                  <a:outerShdw blurRad="38100" dist="38100" dir="2700000" algn="tl">
                    <a:srgbClr val="000000">
                      <a:alpha val="43137"/>
                    </a:srgbClr>
                  </a:outerShdw>
                </a:effectLst>
                <a:latin typeface="Book Antiqua" pitchFamily="18" charset="0"/>
              </a:rPr>
              <a:t>Man, animals, </a:t>
            </a:r>
          </a:p>
          <a:p>
            <a:pPr algn="ctr"/>
            <a:r>
              <a:rPr lang="en-US" sz="2800" b="1" dirty="0">
                <a:solidFill>
                  <a:schemeClr val="tx1"/>
                </a:solidFill>
                <a:effectLst>
                  <a:outerShdw blurRad="38100" dist="38100" dir="2700000" algn="tl">
                    <a:srgbClr val="000000">
                      <a:alpha val="43137"/>
                    </a:srgbClr>
                  </a:outerShdw>
                </a:effectLst>
                <a:latin typeface="Book Antiqua" pitchFamily="18" charset="0"/>
              </a:rPr>
              <a:t>birds and insects</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6407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Jealousy</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Protectiveness,</a:t>
            </a:r>
          </a:p>
          <a:p>
            <a:pPr algn="ctr"/>
            <a:r>
              <a:rPr lang="en-US" sz="2800" b="1" dirty="0" smtClean="0">
                <a:latin typeface="Book Antiqua" pitchFamily="18" charset="0"/>
              </a:rPr>
              <a:t>distrust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solidFill>
            <a:schemeClr val="accent6"/>
          </a:solidFill>
          <a:ln>
            <a:solidFill>
              <a:schemeClr val="tx1"/>
            </a:solidFill>
          </a:ln>
        </p:spPr>
        <p:txBody>
          <a:bodyPr wrap="square" rtlCol="0">
            <a:spAutoFit/>
          </a:bodyPr>
          <a:lstStyle/>
          <a:p>
            <a:pPr algn="ctr"/>
            <a:r>
              <a:rPr lang="en-US" sz="2800" b="1" dirty="0" smtClean="0">
                <a:latin typeface="Book Antiqua" pitchFamily="18" charset="0"/>
              </a:rPr>
              <a:t>The boy feels jealousy to the other boy.</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29" y="650243"/>
            <a:ext cx="7892143" cy="5283199"/>
          </a:xfrm>
          <a:prstGeom prst="rect">
            <a:avLst/>
          </a:prstGeom>
          <a:ln>
            <a:solidFill>
              <a:schemeClr val="tx1"/>
            </a:solidFill>
          </a:ln>
        </p:spPr>
      </p:pic>
    </p:spTree>
    <p:extLst>
      <p:ext uri="{BB962C8B-B14F-4D97-AF65-F5344CB8AC3E}">
        <p14:creationId xmlns:p14="http://schemas.microsoft.com/office/powerpoint/2010/main" val="7982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515</Words>
  <Application>Microsoft Office PowerPoint</Application>
  <PresentationFormat>Custom</PresentationFormat>
  <Paragraphs>81</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Times New Roman</vt:lpstr>
      <vt:lpstr>Wingdings</vt:lpstr>
      <vt:lpstr>Office Theme</vt:lpstr>
      <vt:lpstr>PowerPoint Presentation</vt:lpstr>
      <vt:lpstr>Teacher’s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   </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RMN</cp:lastModifiedBy>
  <cp:revision>125</cp:revision>
  <dcterms:created xsi:type="dcterms:W3CDTF">2014-01-14T09:31:41Z</dcterms:created>
  <dcterms:modified xsi:type="dcterms:W3CDTF">2020-03-20T14:34:45Z</dcterms:modified>
</cp:coreProperties>
</file>