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9" r:id="rId2"/>
    <p:sldId id="280" r:id="rId3"/>
    <p:sldId id="260" r:id="rId4"/>
    <p:sldId id="261" r:id="rId5"/>
    <p:sldId id="262" r:id="rId6"/>
    <p:sldId id="264" r:id="rId7"/>
    <p:sldId id="265" r:id="rId8"/>
    <p:sldId id="266" r:id="rId9"/>
    <p:sldId id="267" r:id="rId10"/>
    <p:sldId id="268" r:id="rId11"/>
    <p:sldId id="269" r:id="rId12"/>
    <p:sldId id="270" r:id="rId13"/>
    <p:sldId id="271" r:id="rId14"/>
    <p:sldId id="278"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AE61F-67CB-482B-909B-644682EA81BC}" type="datetimeFigureOut">
              <a:rPr lang="en-US" smtClean="0"/>
              <a:t>3/20/2020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B30D99-1EF8-4374-BF04-42E633A00CA0}" type="slidenum">
              <a:rPr lang="en-US" smtClean="0"/>
              <a:t>‹#›</a:t>
            </a:fld>
            <a:endParaRPr lang="en-US"/>
          </a:p>
        </p:txBody>
      </p:sp>
    </p:spTree>
    <p:extLst>
      <p:ext uri="{BB962C8B-B14F-4D97-AF65-F5344CB8AC3E}">
        <p14:creationId xmlns:p14="http://schemas.microsoft.com/office/powerpoint/2010/main" val="223203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DC2C6B-AF03-480B-BEBE-93B593001CC3}" type="slidenum">
              <a:rPr lang="en-US" smtClean="0"/>
              <a:pPr/>
              <a:t>5</a:t>
            </a:fld>
            <a:endParaRPr lang="en-US"/>
          </a:p>
        </p:txBody>
      </p:sp>
    </p:spTree>
    <p:extLst>
      <p:ext uri="{BB962C8B-B14F-4D97-AF65-F5344CB8AC3E}">
        <p14:creationId xmlns:p14="http://schemas.microsoft.com/office/powerpoint/2010/main" val="52580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DEF580-AF7F-46C1-B557-76310502AFA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368092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EF580-AF7F-46C1-B557-76310502AFA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322909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EF580-AF7F-46C1-B557-76310502AFA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83292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DEF580-AF7F-46C1-B557-76310502AFA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58570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EF580-AF7F-46C1-B557-76310502AFA7}" type="datetimeFigureOut">
              <a:rPr lang="en-US" smtClean="0"/>
              <a:t>3/20/2020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3249353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DEF580-AF7F-46C1-B557-76310502AFA7}"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22721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DEF580-AF7F-46C1-B557-76310502AFA7}" type="datetimeFigureOut">
              <a:rPr lang="en-US" smtClean="0"/>
              <a:t>3/20/2020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163535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DEF580-AF7F-46C1-B557-76310502AFA7}" type="datetimeFigureOut">
              <a:rPr lang="en-US" smtClean="0"/>
              <a:t>3/20/2020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300774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EF580-AF7F-46C1-B557-76310502AFA7}" type="datetimeFigureOut">
              <a:rPr lang="en-US" smtClean="0"/>
              <a:t>3/20/2020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38075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F580-AF7F-46C1-B557-76310502AFA7}"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2570982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EF580-AF7F-46C1-B557-76310502AFA7}" type="datetimeFigureOut">
              <a:rPr lang="en-US" smtClean="0"/>
              <a:t>3/20/2020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54A256-5ABA-4046-A982-CB0E1C3DD51D}" type="slidenum">
              <a:rPr lang="en-US" smtClean="0"/>
              <a:t>‹#›</a:t>
            </a:fld>
            <a:endParaRPr lang="en-US"/>
          </a:p>
        </p:txBody>
      </p:sp>
    </p:spTree>
    <p:extLst>
      <p:ext uri="{BB962C8B-B14F-4D97-AF65-F5344CB8AC3E}">
        <p14:creationId xmlns:p14="http://schemas.microsoft.com/office/powerpoint/2010/main" val="129566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EF580-AF7F-46C1-B557-76310502AFA7}" type="datetimeFigureOut">
              <a:rPr lang="en-US" smtClean="0"/>
              <a:t>3/20/2020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4A256-5ABA-4046-A982-CB0E1C3DD51D}" type="slidenum">
              <a:rPr lang="en-US" smtClean="0"/>
              <a:t>‹#›</a:t>
            </a:fld>
            <a:endParaRPr lang="en-US"/>
          </a:p>
        </p:txBody>
      </p:sp>
    </p:spTree>
    <p:extLst>
      <p:ext uri="{BB962C8B-B14F-4D97-AF65-F5344CB8AC3E}">
        <p14:creationId xmlns:p14="http://schemas.microsoft.com/office/powerpoint/2010/main" val="1496943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6.wav"/><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4.wav"/><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5.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89796"/>
            <a:ext cx="6858000" cy="5200649"/>
          </a:xfrm>
          <a:prstGeom prst="rect">
            <a:avLst/>
          </a:prstGeom>
        </p:spPr>
      </p:pic>
      <p:sp>
        <p:nvSpPr>
          <p:cNvPr id="4" name="Rectangle 3"/>
          <p:cNvSpPr/>
          <p:nvPr/>
        </p:nvSpPr>
        <p:spPr>
          <a:xfrm rot="20746308">
            <a:off x="874056" y="2449780"/>
            <a:ext cx="6770067" cy="1177245"/>
          </a:xfrm>
          <a:prstGeom prst="rect">
            <a:avLst/>
          </a:prstGeom>
          <a:noFill/>
        </p:spPr>
        <p:txBody>
          <a:bodyPr wrap="square" lIns="68580" tIns="34290" rIns="68580" bIns="34290">
            <a:spAutoFit/>
          </a:bodyPr>
          <a:lstStyle/>
          <a:p>
            <a:pPr algn="ctr"/>
            <a:r>
              <a:rPr lang="en-US" sz="7200" b="1" dirty="0">
                <a:ln w="12700">
                  <a:solidFill>
                    <a:schemeClr val="tx2">
                      <a:lumMod val="75000"/>
                    </a:schemeClr>
                  </a:solidFill>
                  <a:prstDash val="solid"/>
                </a:ln>
                <a:effectLst>
                  <a:outerShdw dist="38100" dir="2640000" algn="bl" rotWithShape="0">
                    <a:schemeClr val="tx2">
                      <a:lumMod val="75000"/>
                    </a:schemeClr>
                  </a:outerShdw>
                </a:effectLst>
              </a:rPr>
              <a:t>WELCOME</a:t>
            </a:r>
          </a:p>
        </p:txBody>
      </p:sp>
    </p:spTree>
    <p:extLst>
      <p:ext uri="{BB962C8B-B14F-4D97-AF65-F5344CB8AC3E}">
        <p14:creationId xmlns:p14="http://schemas.microsoft.com/office/powerpoint/2010/main" val="12824447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normAutofit fontScale="90000"/>
          </a:bodyPr>
          <a:lstStyle/>
          <a:p>
            <a:pPr algn="ctr"/>
            <a:r>
              <a:rPr lang="en-US" sz="4000" b="1" u="sng" dirty="0" smtClean="0">
                <a:solidFill>
                  <a:srgbClr val="00B050"/>
                </a:solidFill>
                <a:latin typeface="Arial Black" pitchFamily="34" charset="0"/>
              </a:rPr>
              <a:t>The reasons of water pollution</a:t>
            </a:r>
            <a:endParaRPr lang="en-US" sz="4000" b="1" u="sng" dirty="0">
              <a:solidFill>
                <a:srgbClr val="00B050"/>
              </a:solidFill>
              <a:latin typeface="Arial Black" pitchFamily="34" charset="0"/>
            </a:endParaRPr>
          </a:p>
        </p:txBody>
      </p:sp>
      <p:pic>
        <p:nvPicPr>
          <p:cNvPr id="5" name="Content Placeholder 4" descr="water-pollution all.jpg"/>
          <p:cNvPicPr>
            <a:picLocks noGrp="1" noChangeAspect="1"/>
          </p:cNvPicPr>
          <p:nvPr>
            <p:ph sz="half" idx="1"/>
          </p:nvPr>
        </p:nvPicPr>
        <p:blipFill>
          <a:blip r:embed="rId4">
            <a:lum/>
          </a:blip>
          <a:stretch>
            <a:fillRect/>
          </a:stretch>
        </p:blipFill>
        <p:spPr>
          <a:xfrm>
            <a:off x="381000" y="2057400"/>
            <a:ext cx="8458200" cy="4404657"/>
          </a:xfrm>
        </p:spPr>
      </p:pic>
    </p:spTree>
    <p:extLst>
      <p:ext uri="{BB962C8B-B14F-4D97-AF65-F5344CB8AC3E}">
        <p14:creationId xmlns:p14="http://schemas.microsoft.com/office/powerpoint/2010/main" val="3800560807"/>
      </p:ext>
    </p:extLst>
  </p:cSld>
  <p:clrMapOvr>
    <a:masterClrMapping/>
  </p:clrMapOvr>
  <p:transition>
    <p:plus/>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2" fill="hold">
                            <p:stCondLst>
                              <p:cond delay="1750"/>
                            </p:stCondLst>
                            <p:childTnLst>
                              <p:par>
                                <p:cTn id="13" presetID="1" presetClass="emph" presetSubtype="2" repeatCount="indefinite" fill="hold" nodeType="afterEffect">
                                  <p:stCondLst>
                                    <p:cond delay="0"/>
                                  </p:stCondLst>
                                  <p:childTnLst>
                                    <p:animClr clrSpc="rgb" dir="cw">
                                      <p:cBhvr>
                                        <p:cTn id="14" dur="2000" fill="hold"/>
                                        <p:tgtEl>
                                          <p:spTgt spid="2"/>
                                        </p:tgtEl>
                                        <p:attrNameLst>
                                          <p:attrName>fillcolor</p:attrName>
                                        </p:attrNameLst>
                                      </p:cBhvr>
                                      <p:to>
                                        <a:srgbClr val="C53F15"/>
                                      </p:to>
                                    </p:animClr>
                                    <p:set>
                                      <p:cBhvr>
                                        <p:cTn id="15" dur="2000" fill="hold"/>
                                        <p:tgtEl>
                                          <p:spTgt spid="2"/>
                                        </p:tgtEl>
                                        <p:attrNameLst>
                                          <p:attrName>fill.type</p:attrName>
                                        </p:attrNameLst>
                                      </p:cBhvr>
                                      <p:to>
                                        <p:strVal val="solid"/>
                                      </p:to>
                                    </p:set>
                                    <p:set>
                                      <p:cBhvr>
                                        <p:cTn id="16"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urces-of-pollution.png"/>
          <p:cNvPicPr>
            <a:picLocks noChangeAspect="1"/>
          </p:cNvPicPr>
          <p:nvPr/>
        </p:nvPicPr>
        <p:blipFill>
          <a:blip r:embed="rId2"/>
          <a:stretch>
            <a:fillRect/>
          </a:stretch>
        </p:blipFill>
        <p:spPr>
          <a:xfrm>
            <a:off x="533400" y="666750"/>
            <a:ext cx="8153400" cy="5524500"/>
          </a:xfrm>
          <a:prstGeom prst="rect">
            <a:avLst/>
          </a:prstGeom>
        </p:spPr>
      </p:pic>
    </p:spTree>
    <p:extLst>
      <p:ext uri="{BB962C8B-B14F-4D97-AF65-F5344CB8AC3E}">
        <p14:creationId xmlns:p14="http://schemas.microsoft.com/office/powerpoint/2010/main" val="560519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609600"/>
          </a:xfrm>
          <a:solidFill>
            <a:schemeClr val="accent6"/>
          </a:solidFill>
        </p:spPr>
        <p:txBody>
          <a:bodyPr>
            <a:noAutofit/>
          </a:bodyPr>
          <a:lstStyle/>
          <a:p>
            <a:pPr algn="ctr"/>
            <a:r>
              <a:rPr lang="en-US" sz="2800" u="sng" dirty="0" smtClean="0">
                <a:solidFill>
                  <a:srgbClr val="C00000"/>
                </a:solidFill>
                <a:latin typeface="Aharoni" pitchFamily="2" charset="-79"/>
                <a:cs typeface="Aharoni" pitchFamily="2" charset="-79"/>
              </a:rPr>
              <a:t>The way of keeping water free from pollution</a:t>
            </a:r>
            <a:endParaRPr lang="en-US" sz="2800" u="sng" dirty="0">
              <a:solidFill>
                <a:srgbClr val="C00000"/>
              </a:solidFill>
              <a:latin typeface="Aharoni" pitchFamily="2" charset="-79"/>
              <a:cs typeface="Aharoni" pitchFamily="2" charset="-79"/>
            </a:endParaRPr>
          </a:p>
        </p:txBody>
      </p:sp>
      <p:pic>
        <p:nvPicPr>
          <p:cNvPr id="21" name="Content Placeholder 17" descr="Tubewells2.jpeg"/>
          <p:cNvPicPr>
            <a:picLocks noGrp="1" noChangeAspect="1"/>
          </p:cNvPicPr>
          <p:nvPr>
            <p:ph sz="half" idx="1"/>
          </p:nvPr>
        </p:nvPicPr>
        <p:blipFill>
          <a:blip r:embed="rId4"/>
          <a:stretch>
            <a:fillRect/>
          </a:stretch>
        </p:blipFill>
        <p:spPr>
          <a:xfrm>
            <a:off x="304800" y="1600200"/>
            <a:ext cx="3810000" cy="3200399"/>
          </a:xfrm>
          <a:prstGeom prst="rect">
            <a:avLst/>
          </a:prstGeom>
          <a:ln>
            <a:noFill/>
          </a:ln>
          <a:effectLst>
            <a:outerShdw blurRad="292100" dist="139700" dir="2700000" algn="tl" rotWithShape="0">
              <a:srgbClr val="333333">
                <a:alpha val="65000"/>
              </a:srgbClr>
            </a:outerShdw>
          </a:effectLst>
        </p:spPr>
      </p:pic>
      <p:pic>
        <p:nvPicPr>
          <p:cNvPr id="20" name="Content Placeholder 5" descr="wash pot.jpeg"/>
          <p:cNvPicPr>
            <a:picLocks noGrp="1" noChangeAspect="1"/>
          </p:cNvPicPr>
          <p:nvPr>
            <p:ph sz="half" idx="2"/>
          </p:nvPr>
        </p:nvPicPr>
        <p:blipFill>
          <a:blip r:embed="rId5"/>
          <a:stretch>
            <a:fillRect/>
          </a:stretch>
        </p:blipFill>
        <p:spPr>
          <a:xfrm>
            <a:off x="4648200" y="1676400"/>
            <a:ext cx="3900435" cy="3505200"/>
          </a:xfrm>
        </p:spPr>
      </p:pic>
      <p:grpSp>
        <p:nvGrpSpPr>
          <p:cNvPr id="29" name="Group 28"/>
          <p:cNvGrpSpPr/>
          <p:nvPr/>
        </p:nvGrpSpPr>
        <p:grpSpPr>
          <a:xfrm>
            <a:off x="533400" y="4953000"/>
            <a:ext cx="7315200" cy="1295400"/>
            <a:chOff x="533400" y="4191000"/>
            <a:chExt cx="8229600" cy="2514600"/>
          </a:xfrm>
        </p:grpSpPr>
        <p:grpSp>
          <p:nvGrpSpPr>
            <p:cNvPr id="14" name="Group 13"/>
            <p:cNvGrpSpPr/>
            <p:nvPr/>
          </p:nvGrpSpPr>
          <p:grpSpPr>
            <a:xfrm>
              <a:off x="1295400" y="4343400"/>
              <a:ext cx="1524000" cy="1828800"/>
              <a:chOff x="1295400" y="4343400"/>
              <a:chExt cx="1524000" cy="1828800"/>
            </a:xfrm>
          </p:grpSpPr>
          <p:cxnSp>
            <p:nvCxnSpPr>
              <p:cNvPr id="10" name="Straight Connector 9"/>
              <p:cNvCxnSpPr/>
              <p:nvPr/>
            </p:nvCxnSpPr>
            <p:spPr>
              <a:xfrm rot="16200000" flipV="1">
                <a:off x="1005840" y="5410200"/>
                <a:ext cx="1005840" cy="42672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333500" y="4686300"/>
                <a:ext cx="1828800" cy="114300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533400" y="6182380"/>
              <a:ext cx="3733800" cy="523220"/>
            </a:xfrm>
            <a:prstGeom prst="rect">
              <a:avLst/>
            </a:prstGeom>
            <a:noFill/>
          </p:spPr>
          <p:txBody>
            <a:bodyPr wrap="square" rtlCol="0">
              <a:spAutoFit/>
            </a:bodyPr>
            <a:lstStyle/>
            <a:p>
              <a:pPr algn="ctr"/>
              <a:r>
                <a:rPr lang="en-US" sz="2800" dirty="0" smtClean="0"/>
                <a:t>Right way</a:t>
              </a:r>
              <a:endParaRPr lang="en-US" sz="2800" dirty="0"/>
            </a:p>
          </p:txBody>
        </p:sp>
        <p:sp>
          <p:nvSpPr>
            <p:cNvPr id="28" name="TextBox 27"/>
            <p:cNvSpPr txBox="1"/>
            <p:nvPr/>
          </p:nvSpPr>
          <p:spPr>
            <a:xfrm>
              <a:off x="5029200" y="6172200"/>
              <a:ext cx="3733800" cy="523220"/>
            </a:xfrm>
            <a:prstGeom prst="rect">
              <a:avLst/>
            </a:prstGeom>
            <a:noFill/>
          </p:spPr>
          <p:txBody>
            <a:bodyPr wrap="square" rtlCol="0">
              <a:spAutoFit/>
            </a:bodyPr>
            <a:lstStyle/>
            <a:p>
              <a:pPr algn="ctr"/>
              <a:r>
                <a:rPr lang="en-US" sz="2800" dirty="0" smtClean="0"/>
                <a:t>Wrong way</a:t>
              </a:r>
              <a:endParaRPr lang="en-US" sz="2800" dirty="0"/>
            </a:p>
          </p:txBody>
        </p:sp>
        <p:sp>
          <p:nvSpPr>
            <p:cNvPr id="8" name="Multiply 7"/>
            <p:cNvSpPr/>
            <p:nvPr/>
          </p:nvSpPr>
          <p:spPr>
            <a:xfrm>
              <a:off x="6096000" y="4191000"/>
              <a:ext cx="1447800" cy="2286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0833488"/>
      </p:ext>
    </p:extLst>
  </p:cSld>
  <p:clrMapOvr>
    <a:masterClrMapping/>
  </p:clrMapOvr>
  <p:transition>
    <p:split/>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900" decel="100000" fill="hold"/>
                                        <p:tgtEl>
                                          <p:spTgt spid="2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heckerboard(across)">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2"/>
                                        </p:tgtEl>
                                        <p:attrNameLst>
                                          <p:attrName>style.visibility</p:attrName>
                                        </p:attrNameLst>
                                      </p:cBhvr>
                                      <p:to>
                                        <p:strVal val="visible"/>
                                      </p:to>
                                    </p:set>
                                    <p:anim calcmode="discrete" valueType="clr">
                                      <p:cBhvr override="childStyle">
                                        <p:cTn id="29"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
                                        </p:tgtEl>
                                        <p:attrNameLst>
                                          <p:attrName>fillcolor</p:attrName>
                                        </p:attrNameLst>
                                      </p:cBhvr>
                                      <p:tavLst>
                                        <p:tav tm="0">
                                          <p:val>
                                            <p:clrVal>
                                              <a:schemeClr val="accent2"/>
                                            </p:clrVal>
                                          </p:val>
                                        </p:tav>
                                        <p:tav tm="50000">
                                          <p:val>
                                            <p:clrVal>
                                              <a:schemeClr val="hlink"/>
                                            </p:clrVal>
                                          </p:val>
                                        </p:tav>
                                      </p:tavLst>
                                    </p:anim>
                                    <p:set>
                                      <p:cBhvr>
                                        <p:cTn id="31" dur="80"/>
                                        <p:tgtEl>
                                          <p:spTgt spid="2"/>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715000" cy="1143000"/>
          </a:xfrm>
          <a:solidFill>
            <a:srgbClr val="C00000"/>
          </a:solidFill>
        </p:spPr>
        <p:txBody>
          <a:bodyPr>
            <a:normAutofit/>
          </a:bodyPr>
          <a:lstStyle/>
          <a:p>
            <a:pPr algn="ctr"/>
            <a:r>
              <a:rPr lang="en-US" sz="6600" b="1" spc="300" dirty="0" smtClean="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latin typeface="Comic Sans MS" pitchFamily="66" charset="0"/>
              </a:rPr>
              <a:t>Evaluation</a:t>
            </a:r>
            <a:endParaRPr lang="en-US" sz="6600" b="1" spc="300" dirty="0">
              <a:ln w="11430" cmpd="sng">
                <a:solidFill>
                  <a:schemeClr val="accent1">
                    <a:tint val="10000"/>
                  </a:schemeClr>
                </a:solidFill>
                <a:prstDash val="solid"/>
                <a:miter lim="800000"/>
              </a:ln>
              <a:effectLst>
                <a:glow rad="45500">
                  <a:schemeClr val="accent1">
                    <a:satMod val="220000"/>
                    <a:alpha val="35000"/>
                  </a:schemeClr>
                </a:glow>
                <a:outerShdw blurRad="38100" dist="38100" dir="2700000" algn="tl">
                  <a:srgbClr val="000000">
                    <a:alpha val="43137"/>
                  </a:srgbClr>
                </a:outerShdw>
              </a:effectLst>
              <a:latin typeface="Comic Sans MS" pitchFamily="66" charset="0"/>
            </a:endParaRPr>
          </a:p>
        </p:txBody>
      </p:sp>
      <p:sp>
        <p:nvSpPr>
          <p:cNvPr id="6" name="Content Placeholder 5"/>
          <p:cNvSpPr>
            <a:spLocks noGrp="1"/>
          </p:cNvSpPr>
          <p:nvPr>
            <p:ph sz="half" idx="1"/>
          </p:nvPr>
        </p:nvSpPr>
        <p:spPr>
          <a:xfrm>
            <a:off x="381000" y="1905000"/>
            <a:ext cx="8610600" cy="3657600"/>
          </a:xfrm>
          <a:solidFill>
            <a:schemeClr val="accent3"/>
          </a:solidFill>
        </p:spPr>
        <p:txBody>
          <a:bodyPr>
            <a:noAutofit/>
          </a:bodyPr>
          <a:lstStyle/>
          <a:p>
            <a:pPr indent="-548640" algn="just">
              <a:buSzPct val="90000"/>
              <a:buFont typeface="Wingdings" pitchFamily="2" charset="2"/>
              <a:buChar char="v"/>
            </a:pP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What is pollution?</a:t>
            </a:r>
            <a:endParaRPr lang="en-US" sz="3200" b="1" i="1" dirty="0" smtClean="0">
              <a:effectLst>
                <a:outerShdw blurRad="38100" dist="38100" dir="2700000" algn="tl">
                  <a:srgbClr val="000000">
                    <a:alpha val="43137"/>
                  </a:srgbClr>
                </a:outerShdw>
              </a:effectLst>
              <a:latin typeface="Comic Sans MS" pitchFamily="66" charset="0"/>
              <a:cs typeface="Times New Roman" pitchFamily="18" charset="0"/>
            </a:endParaRPr>
          </a:p>
          <a:p>
            <a:pPr indent="-548640" algn="just">
              <a:buSzPct val="90000"/>
              <a:buFont typeface="Wingdings" pitchFamily="2" charset="2"/>
              <a:buChar char="v"/>
            </a:pP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What is environment pollution?</a:t>
            </a:r>
          </a:p>
          <a:p>
            <a:pPr indent="-548640" algn="just">
              <a:buSzPct val="90000"/>
              <a:buFont typeface="Wingdings" pitchFamily="2" charset="2"/>
              <a:buChar char="v"/>
            </a:pP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How is environment polluted?</a:t>
            </a:r>
          </a:p>
          <a:p>
            <a:pPr indent="-548640" algn="just">
              <a:buSzPct val="90000"/>
              <a:buFont typeface="Wingdings" pitchFamily="2" charset="2"/>
              <a:buChar char="v"/>
            </a:pP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How many pollutions are there in this lesson?</a:t>
            </a:r>
          </a:p>
          <a:p>
            <a:pPr indent="-548640" algn="just">
              <a:buSzPct val="90000"/>
              <a:buFont typeface="Wingdings" pitchFamily="2" charset="2"/>
              <a:buChar char="v"/>
            </a:pP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How is air polluted</a:t>
            </a:r>
            <a:r>
              <a:rPr lang="en-US" sz="3200" b="1" dirty="0" smtClean="0">
                <a:effectLst>
                  <a:outerShdw blurRad="38100" dist="38100" dir="2700000" algn="tl">
                    <a:srgbClr val="000000">
                      <a:alpha val="43137"/>
                    </a:srgbClr>
                  </a:outerShdw>
                </a:effectLst>
                <a:latin typeface="Comic Sans MS" pitchFamily="66" charset="0"/>
                <a:cs typeface="Times New Roman" pitchFamily="18" charset="0"/>
              </a:rPr>
              <a:t>?</a:t>
            </a:r>
            <a:endParaRPr lang="en-US" sz="3200" b="1" dirty="0" smtClean="0">
              <a:effectLst>
                <a:outerShdw blurRad="38100" dist="38100" dir="2700000" algn="tl">
                  <a:srgbClr val="000000">
                    <a:alpha val="43137"/>
                  </a:srgbClr>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1517964997"/>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8" presetClass="emph" presetSubtype="0" repeatCount="indefinite" fill="hold" grpId="1" nodeType="afterEffect">
                                  <p:stCondLst>
                                    <p:cond delay="0"/>
                                  </p:stCondLst>
                                  <p:iterate type="lt">
                                    <p:tmPct val="30000"/>
                                  </p:iterate>
                                  <p:childTnLst>
                                    <p:animRot by="21600000">
                                      <p:cBhvr>
                                        <p:cTn id="10" dur="500" fill="hold"/>
                                        <p:tgtEl>
                                          <p:spTgt spid="2"/>
                                        </p:tgtEl>
                                        <p:attrNameLst>
                                          <p:attrName>r</p:attrName>
                                        </p:attrNameLst>
                                      </p:cBhvr>
                                    </p:animRot>
                                  </p:childTnLst>
                                </p:cTn>
                              </p:par>
                            </p:childTnLst>
                          </p:cTn>
                        </p:par>
                        <p:par>
                          <p:cTn id="11" fill="hold">
                            <p:stCondLst>
                              <p:cond delay="2350"/>
                            </p:stCondLst>
                            <p:childTnLst>
                              <p:par>
                                <p:cTn id="12" presetID="47" presetClass="entr" presetSubtype="0" fill="hold" grpId="0" nodeType="after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7" presetClass="entr" presetSubtype="0" fill="hold" grpId="0"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7" presetClass="entr" presetSubtype="0" fill="hold" grpId="0" nodeType="after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1000"/>
                                        <p:tgtEl>
                                          <p:spTgt spid="6">
                                            <p:txEl>
                                              <p:pRg st="4" end="4"/>
                                            </p:txEl>
                                          </p:spTgt>
                                        </p:tgtEl>
                                      </p:cBhvr>
                                    </p:animEffect>
                                    <p:anim calcmode="lin" valueType="num">
                                      <p:cBhvr>
                                        <p:cTn id="4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067799" cy="6858000"/>
          </a:xfrm>
          <a:prstGeom prst="rect">
            <a:avLst/>
          </a:prstGeom>
          <a:blipFill>
            <a:blip r:embed="rId3"/>
            <a:tile tx="0" ty="0" sx="100000" sy="100000" flip="none" algn="tl"/>
          </a:blipFill>
        </p:spPr>
      </p:pic>
      <p:sp>
        <p:nvSpPr>
          <p:cNvPr id="2" name="Title 1"/>
          <p:cNvSpPr>
            <a:spLocks noGrp="1"/>
          </p:cNvSpPr>
          <p:nvPr>
            <p:ph type="title"/>
          </p:nvPr>
        </p:nvSpPr>
        <p:spPr>
          <a:xfrm>
            <a:off x="1447800" y="228600"/>
            <a:ext cx="5800724" cy="11430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a:noAutofit/>
          </a:bodyPr>
          <a:lstStyle/>
          <a:p>
            <a:pPr algn="ctr"/>
            <a:r>
              <a:rPr lang="en-US" sz="7200" i="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Homework   </a:t>
            </a:r>
          </a:p>
        </p:txBody>
      </p:sp>
      <p:sp>
        <p:nvSpPr>
          <p:cNvPr id="6" name="Rectangle 5"/>
          <p:cNvSpPr/>
          <p:nvPr/>
        </p:nvSpPr>
        <p:spPr>
          <a:xfrm>
            <a:off x="36394" y="4800600"/>
            <a:ext cx="8925635" cy="120032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3600" b="1" dirty="0">
                <a:solidFill>
                  <a:schemeClr val="tx1"/>
                </a:solidFill>
                <a:effectLst>
                  <a:outerShdw blurRad="38100" dist="38100" dir="2700000" algn="tl">
                    <a:srgbClr val="000000">
                      <a:alpha val="43137"/>
                    </a:srgbClr>
                  </a:outerShdw>
                </a:effectLst>
                <a:latin typeface="Comic Sans MS" pitchFamily="66" charset="0"/>
              </a:rPr>
              <a:t>Write a Paragraph about our ‘’environment pollution’’.</a:t>
            </a:r>
            <a:endParaRPr lang="en-US" sz="33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5193323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Right Arrow 1"/>
          <p:cNvSpPr/>
          <p:nvPr/>
        </p:nvSpPr>
        <p:spPr>
          <a:xfrm>
            <a:off x="152400" y="2133600"/>
            <a:ext cx="8610600" cy="2667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smtClean="0">
                <a:solidFill>
                  <a:schemeClr val="tx1"/>
                </a:solidFill>
                <a:effectLst>
                  <a:outerShdw blurRad="38100" dist="38100" dir="2700000" algn="tl">
                    <a:srgbClr val="000000">
                      <a:alpha val="43137"/>
                    </a:srgbClr>
                  </a:outerShdw>
                </a:effectLst>
              </a:rPr>
              <a:t>Thank You All</a:t>
            </a:r>
            <a:endParaRPr lang="en-US" sz="8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1675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857250"/>
            <a:ext cx="5538707" cy="800100"/>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lstStyle/>
          <a:p>
            <a:r>
              <a:rPr lang="en-US" sz="4050" i="1" dirty="0">
                <a:solidFill>
                  <a:schemeClr val="bg1"/>
                </a:solidFill>
                <a:effectLst>
                  <a:outerShdw blurRad="38100" dist="38100" dir="2700000" algn="tl">
                    <a:srgbClr val="000000">
                      <a:alpha val="43137"/>
                    </a:srgbClr>
                  </a:outerShdw>
                </a:effectLst>
              </a:rPr>
              <a:t>Teacher’s  Identity:</a:t>
            </a:r>
          </a:p>
        </p:txBody>
      </p:sp>
      <p:sp>
        <p:nvSpPr>
          <p:cNvPr id="3" name="Content Placeholder 2"/>
          <p:cNvSpPr>
            <a:spLocks noGrp="1"/>
          </p:cNvSpPr>
          <p:nvPr>
            <p:ph sz="quarter" idx="4294967295"/>
          </p:nvPr>
        </p:nvSpPr>
        <p:spPr>
          <a:xfrm>
            <a:off x="1771650" y="1828800"/>
            <a:ext cx="4286250" cy="2606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Md. </a:t>
            </a:r>
            <a:r>
              <a:rPr lang="en-US" sz="36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Robel</a:t>
            </a:r>
            <a:r>
              <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Haque</a:t>
            </a:r>
            <a:endPar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b="1" i="1" dirty="0">
                <a:solidFill>
                  <a:schemeClr val="tx1"/>
                </a:solidFill>
                <a:effectLst>
                  <a:outerShdw blurRad="38100" dist="38100" dir="2700000" algn="tl">
                    <a:srgbClr val="000000">
                      <a:alpha val="43137"/>
                    </a:srgbClr>
                  </a:outerShdw>
                </a:effectLst>
              </a:rPr>
              <a:t>Assistant Teacher</a:t>
            </a:r>
          </a:p>
          <a:p>
            <a:pPr>
              <a:buNone/>
            </a:pPr>
            <a:r>
              <a:rPr lang="en-US" sz="1800" b="1" i="1" dirty="0" err="1">
                <a:solidFill>
                  <a:schemeClr val="tx1"/>
                </a:solidFill>
                <a:effectLst>
                  <a:outerShdw blurRad="38100" dist="38100" dir="2700000" algn="tl">
                    <a:srgbClr val="000000">
                      <a:alpha val="43137"/>
                    </a:srgbClr>
                  </a:outerShdw>
                </a:effectLst>
              </a:rPr>
              <a:t>Nirmoil</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Darazia</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Dakhil</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Madrasha</a:t>
            </a:r>
            <a:endParaRPr lang="en-US" sz="1800" b="1" i="1" dirty="0">
              <a:solidFill>
                <a:schemeClr val="tx1"/>
              </a:solidFill>
              <a:effectLst>
                <a:outerShdw blurRad="38100" dist="38100" dir="2700000" algn="tl">
                  <a:srgbClr val="000000">
                    <a:alpha val="43137"/>
                  </a:srgbClr>
                </a:outerShdw>
              </a:effectLst>
            </a:endParaRPr>
          </a:p>
          <a:p>
            <a:pPr>
              <a:buNone/>
            </a:pPr>
            <a:r>
              <a:rPr lang="en-US" sz="1800" b="1" i="1" dirty="0" err="1">
                <a:solidFill>
                  <a:schemeClr val="tx1"/>
                </a:solidFill>
                <a:effectLst>
                  <a:outerShdw blurRad="38100" dist="38100" dir="2700000" algn="tl">
                    <a:srgbClr val="000000">
                      <a:alpha val="43137"/>
                    </a:srgbClr>
                  </a:outerShdw>
                </a:effectLst>
              </a:rPr>
              <a:t>Shampur,Patnitala,Naogaon</a:t>
            </a:r>
            <a:r>
              <a:rPr lang="en-US" sz="1800" b="1" i="1" dirty="0">
                <a:solidFill>
                  <a:schemeClr val="tx1"/>
                </a:solidFill>
                <a:effectLst>
                  <a:outerShdw blurRad="38100" dist="38100" dir="2700000" algn="tl">
                    <a:srgbClr val="000000">
                      <a:alpha val="43137"/>
                    </a:srgbClr>
                  </a:outerShdw>
                </a:effectLst>
              </a:rPr>
              <a:t>.</a:t>
            </a:r>
          </a:p>
          <a:p>
            <a:pPr>
              <a:buNone/>
            </a:pPr>
            <a:r>
              <a:rPr lang="en-US" b="1" i="1" dirty="0">
                <a:solidFill>
                  <a:schemeClr val="tx1"/>
                </a:solidFill>
                <a:effectLst>
                  <a:outerShdw blurRad="38100" dist="38100" dir="2700000" algn="tl">
                    <a:srgbClr val="000000">
                      <a:alpha val="43137"/>
                    </a:srgbClr>
                  </a:outerShdw>
                </a:effectLst>
              </a:rPr>
              <a:t>Mob: 01774795179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2" y="1828800"/>
            <a:ext cx="1911851" cy="2343150"/>
          </a:xfrm>
          <a:prstGeom prst="rect">
            <a:avLst/>
          </a:prstGeom>
          <a:ln>
            <a:noFill/>
          </a:ln>
          <a:effectLst>
            <a:glow rad="228600">
              <a:schemeClr val="accent3">
                <a:satMod val="175000"/>
                <a:alpha val="40000"/>
              </a:schemeClr>
            </a:glow>
            <a:outerShdw blurRad="44450" dist="27940" dir="5400000" algn="ctr">
              <a:srgbClr val="000000">
                <a:alpha val="32000"/>
              </a:srgbClr>
            </a:outerShdw>
            <a:reflection blurRad="6350" stA="50000" endA="275" endPos="40000" dist="101600" dir="5400000" sy="-100000" algn="bl" rotWithShape="0"/>
          </a:effectLst>
          <a:scene3d>
            <a:camera prst="isometricOffAxis2Left"/>
            <a:lightRig rig="balanced" dir="t">
              <a:rot lat="0" lon="0" rev="8700000"/>
            </a:lightRig>
          </a:scene3d>
          <a:sp3d>
            <a:bevelT w="190500" h="38100"/>
          </a:sp3d>
        </p:spPr>
      </p:pic>
      <p:sp>
        <p:nvSpPr>
          <p:cNvPr id="4" name="Rectangle 3"/>
          <p:cNvSpPr/>
          <p:nvPr/>
        </p:nvSpPr>
        <p:spPr>
          <a:xfrm>
            <a:off x="1748710" y="4645160"/>
            <a:ext cx="5415968" cy="1015663"/>
          </a:xfrm>
          <a:prstGeom prst="rect">
            <a:avLst/>
          </a:prstGeom>
        </p:spPr>
        <p:txBody>
          <a:bodyPr wrap="square">
            <a:spAutoFit/>
          </a:bodyPr>
          <a:lstStyle/>
          <a:p>
            <a:pPr algn="ct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Subject: English For Today</a:t>
            </a:r>
          </a:p>
          <a:p>
            <a:pPr algn="ct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IX</a:t>
            </a:r>
            <a:endParaRPr lang="en-US" sz="3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86019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a:solidFill>
            <a:srgbClr val="1F512C"/>
          </a:solidFill>
        </p:spPr>
        <p:txBody>
          <a:bodyPr>
            <a:normAutofit/>
          </a:bodyPr>
          <a:lstStyle/>
          <a:p>
            <a:pPr algn="ctr"/>
            <a:r>
              <a:rPr lang="en-US" b="1" u="sng" dirty="0" smtClean="0">
                <a:solidFill>
                  <a:srgbClr val="00B0F0"/>
                </a:solidFill>
                <a:latin typeface="Tempus Sans ITC" pitchFamily="82" charset="0"/>
              </a:rPr>
              <a:t>The Symptoms/Pictures of Pollution</a:t>
            </a:r>
            <a:endParaRPr lang="en-US" b="1" u="sng" dirty="0">
              <a:solidFill>
                <a:srgbClr val="00B0F0"/>
              </a:solidFill>
              <a:latin typeface="Tempus Sans ITC" pitchFamily="82" charset="0"/>
            </a:endParaRPr>
          </a:p>
        </p:txBody>
      </p:sp>
      <p:pic>
        <p:nvPicPr>
          <p:cNvPr id="1026" name="Picture 2"/>
          <p:cNvPicPr>
            <a:picLocks noChangeAspect="1" noChangeArrowheads="1"/>
          </p:cNvPicPr>
          <p:nvPr/>
        </p:nvPicPr>
        <p:blipFill>
          <a:blip r:embed="rId4"/>
          <a:srcRect/>
          <a:stretch>
            <a:fillRect/>
          </a:stretch>
        </p:blipFill>
        <p:spPr bwMode="auto">
          <a:xfrm>
            <a:off x="533400" y="846964"/>
            <a:ext cx="3733800" cy="2810636"/>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648200" y="838200"/>
            <a:ext cx="4048125" cy="2819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3400" y="3886200"/>
            <a:ext cx="3733800" cy="2562224"/>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4648200" y="3886200"/>
            <a:ext cx="4038600" cy="2590800"/>
          </a:xfrm>
          <a:prstGeom prst="rect">
            <a:avLst/>
          </a:prstGeom>
          <a:noFill/>
          <a:ln w="9525">
            <a:noFill/>
            <a:miter lim="800000"/>
            <a:headEnd/>
            <a:tailEnd/>
          </a:ln>
          <a:effectLst/>
        </p:spPr>
      </p:pic>
      <p:grpSp>
        <p:nvGrpSpPr>
          <p:cNvPr id="20" name="Group 19"/>
          <p:cNvGrpSpPr/>
          <p:nvPr/>
        </p:nvGrpSpPr>
        <p:grpSpPr>
          <a:xfrm>
            <a:off x="1295400" y="3087469"/>
            <a:ext cx="6477000" cy="3426262"/>
            <a:chOff x="1295400" y="3087469"/>
            <a:chExt cx="6477000" cy="3426262"/>
          </a:xfrm>
        </p:grpSpPr>
        <p:sp>
          <p:nvSpPr>
            <p:cNvPr id="15" name="Rectangle 14"/>
            <p:cNvSpPr/>
            <p:nvPr/>
          </p:nvSpPr>
          <p:spPr>
            <a:xfrm>
              <a:off x="1295400" y="3087469"/>
              <a:ext cx="2209800" cy="646331"/>
            </a:xfrm>
            <a:prstGeom prst="rect">
              <a:avLst/>
            </a:prstGeom>
          </p:spPr>
          <p:txBody>
            <a:bodyPr wrap="square">
              <a:spAutoFit/>
            </a:bodyPr>
            <a:lstStyle/>
            <a:p>
              <a:pPr algn="ctr"/>
              <a:r>
                <a:rPr lang="en-US" sz="3600" dirty="0" smtClean="0">
                  <a:solidFill>
                    <a:srgbClr val="66FF99"/>
                  </a:solidFill>
                </a:rPr>
                <a:t>Picture 1</a:t>
              </a:r>
              <a:endParaRPr lang="en-US" sz="3600" dirty="0">
                <a:solidFill>
                  <a:srgbClr val="66FF99"/>
                </a:solidFill>
              </a:endParaRPr>
            </a:p>
          </p:txBody>
        </p:sp>
        <p:sp>
          <p:nvSpPr>
            <p:cNvPr id="16" name="Rectangle 15"/>
            <p:cNvSpPr/>
            <p:nvPr/>
          </p:nvSpPr>
          <p:spPr>
            <a:xfrm>
              <a:off x="5562600" y="3124200"/>
              <a:ext cx="2209800" cy="646331"/>
            </a:xfrm>
            <a:prstGeom prst="rect">
              <a:avLst/>
            </a:prstGeom>
          </p:spPr>
          <p:txBody>
            <a:bodyPr wrap="square">
              <a:spAutoFit/>
            </a:bodyPr>
            <a:lstStyle/>
            <a:p>
              <a:pPr algn="ctr"/>
              <a:r>
                <a:rPr lang="en-US" sz="3600" dirty="0" smtClean="0">
                  <a:solidFill>
                    <a:srgbClr val="66FF99"/>
                  </a:solidFill>
                </a:rPr>
                <a:t>Picture 2</a:t>
              </a:r>
              <a:endParaRPr lang="en-US" sz="3600" dirty="0">
                <a:solidFill>
                  <a:srgbClr val="66FF99"/>
                </a:solidFill>
              </a:endParaRPr>
            </a:p>
          </p:txBody>
        </p:sp>
        <p:sp>
          <p:nvSpPr>
            <p:cNvPr id="17" name="Rectangle 16"/>
            <p:cNvSpPr/>
            <p:nvPr/>
          </p:nvSpPr>
          <p:spPr>
            <a:xfrm>
              <a:off x="1371600" y="5851449"/>
              <a:ext cx="2209800" cy="646331"/>
            </a:xfrm>
            <a:prstGeom prst="rect">
              <a:avLst/>
            </a:prstGeom>
          </p:spPr>
          <p:txBody>
            <a:bodyPr wrap="square">
              <a:spAutoFit/>
            </a:bodyPr>
            <a:lstStyle/>
            <a:p>
              <a:pPr algn="ctr"/>
              <a:r>
                <a:rPr lang="en-US" sz="3600" dirty="0" smtClean="0">
                  <a:solidFill>
                    <a:srgbClr val="66FF99"/>
                  </a:solidFill>
                </a:rPr>
                <a:t>Picture 3</a:t>
              </a:r>
              <a:endParaRPr lang="en-US" sz="3600" dirty="0">
                <a:solidFill>
                  <a:srgbClr val="66FF99"/>
                </a:solidFill>
              </a:endParaRPr>
            </a:p>
          </p:txBody>
        </p:sp>
        <p:sp>
          <p:nvSpPr>
            <p:cNvPr id="18" name="Rectangle 17"/>
            <p:cNvSpPr/>
            <p:nvPr/>
          </p:nvSpPr>
          <p:spPr>
            <a:xfrm>
              <a:off x="5562600" y="5867400"/>
              <a:ext cx="2209800" cy="646331"/>
            </a:xfrm>
            <a:prstGeom prst="rect">
              <a:avLst/>
            </a:prstGeom>
          </p:spPr>
          <p:txBody>
            <a:bodyPr wrap="square">
              <a:spAutoFit/>
            </a:bodyPr>
            <a:lstStyle/>
            <a:p>
              <a:pPr algn="ctr"/>
              <a:r>
                <a:rPr lang="en-US" sz="3600" dirty="0" smtClean="0">
                  <a:solidFill>
                    <a:srgbClr val="66FF99"/>
                  </a:solidFill>
                </a:rPr>
                <a:t>Picture 4</a:t>
              </a:r>
              <a:endParaRPr lang="en-US" sz="3600" dirty="0">
                <a:solidFill>
                  <a:srgbClr val="66FF99"/>
                </a:solidFill>
              </a:endParaRPr>
            </a:p>
          </p:txBody>
        </p:sp>
      </p:grpSp>
    </p:spTree>
    <p:extLst>
      <p:ext uri="{BB962C8B-B14F-4D97-AF65-F5344CB8AC3E}">
        <p14:creationId xmlns:p14="http://schemas.microsoft.com/office/powerpoint/2010/main" val="2350907412"/>
      </p:ext>
    </p:extLst>
  </p:cSld>
  <p:clrMapOvr>
    <a:masterClrMapping/>
  </p:clrMapOvr>
  <p:transition>
    <p:circle/>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linds(horizontal)">
                                      <p:cBhvr>
                                        <p:cTn id="11" dur="500"/>
                                        <p:tgtEl>
                                          <p:spTgt spid="102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dissolve">
                                      <p:cBhvr>
                                        <p:cTn id="15" dur="500"/>
                                        <p:tgtEl>
                                          <p:spTgt spid="1028"/>
                                        </p:tgtEl>
                                      </p:cBhvr>
                                    </p:animEffect>
                                  </p:childTnLst>
                                </p:cTn>
                              </p:par>
                            </p:childTnLst>
                          </p:cTn>
                        </p:par>
                        <p:par>
                          <p:cTn id="16" fill="hold">
                            <p:stCondLst>
                              <p:cond delay="1500"/>
                            </p:stCondLst>
                            <p:childTnLst>
                              <p:par>
                                <p:cTn id="17" presetID="21" presetClass="entr" presetSubtype="4"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wheel(4)">
                                      <p:cBhvr>
                                        <p:cTn id="19" dur="2000"/>
                                        <p:tgtEl>
                                          <p:spTgt spid="1029"/>
                                        </p:tgtEl>
                                      </p:cBhvr>
                                    </p:animEffect>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from="(-#ppt_w/2)" to="(#ppt_x)" calcmode="lin" valueType="num">
                                      <p:cBhvr>
                                        <p:cTn id="29" dur="600" fill="hold">
                                          <p:stCondLst>
                                            <p:cond delay="0"/>
                                          </p:stCondLst>
                                        </p:cTn>
                                        <p:tgtEl>
                                          <p:spTgt spid="2"/>
                                        </p:tgtEl>
                                        <p:attrNameLst>
                                          <p:attrName>ppt_x</p:attrName>
                                        </p:attrNameLst>
                                      </p:cBhvr>
                                    </p:anim>
                                    <p:anim from="0" to="-1.0" calcmode="lin" valueType="num">
                                      <p:cBhvr>
                                        <p:cTn id="30" dur="200" decel="50000" autoRev="1" fill="hold">
                                          <p:stCondLst>
                                            <p:cond delay="600"/>
                                          </p:stCondLst>
                                        </p:cTn>
                                        <p:tgtEl>
                                          <p:spTgt spid="2"/>
                                        </p:tgtEl>
                                        <p:attrNameLst>
                                          <p:attrName>xshear</p:attrName>
                                        </p:attrNameLst>
                                      </p:cBhvr>
                                    </p:anim>
                                    <p:animScale>
                                      <p:cBhvr>
                                        <p:cTn id="31" dur="200" decel="100000" autoRev="1" fill="hold">
                                          <p:stCondLst>
                                            <p:cond delay="600"/>
                                          </p:stCondLst>
                                        </p:cTn>
                                        <p:tgtEl>
                                          <p:spTgt spid="2"/>
                                        </p:tgtEl>
                                      </p:cBhvr>
                                      <p:from x="100000" y="100000"/>
                                      <p:to x="80000" y="100000"/>
                                    </p:animScale>
                                    <p:anim by="(#ppt_h/3+#ppt_w*0.1)" calcmode="lin" valueType="num">
                                      <p:cBhvr additive="sum">
                                        <p:cTn id="32"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27"/>
                                            </p:cond>
                                          </p:stCondLst>
                                          <p:endCondLst>
                                            <p:cond evt="onStopAudio" delay="0">
                                              <p:tgtEl>
                                                <p:sldTgt/>
                                              </p:tgtEl>
                                            </p:cond>
                                          </p:endCondLst>
                                        </p:cTn>
                                        <p:tgtEl>
                                          <p:sndTgt r:embed="rId3"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828800"/>
            <a:ext cx="8721436" cy="3046988"/>
          </a:xfrm>
          <a:prstGeom prst="rect">
            <a:avLst/>
          </a:prstGeom>
          <a:solidFill>
            <a:schemeClr val="accent2"/>
          </a:solidFill>
          <a:ln>
            <a:noFill/>
          </a:ln>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spAutoFit/>
          </a:bodyPr>
          <a:lstStyle/>
          <a:p>
            <a:pPr algn="ctr"/>
            <a:r>
              <a:rPr lang="en-US" sz="9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lumMod val="40000"/>
                    <a:lumOff val="60000"/>
                  </a:schemeClr>
                </a:solidFill>
                <a:effectLst>
                  <a:outerShdw blurRad="41275" dist="12700" dir="12000000" algn="tl" rotWithShape="0">
                    <a:srgbClr val="000000">
                      <a:alpha val="40000"/>
                    </a:srgbClr>
                  </a:outerShdw>
                </a:effectLst>
                <a:latin typeface="Comic Sans MS" pitchFamily="66" charset="0"/>
                <a:cs typeface="Andalus" pitchFamily="18" charset="-78"/>
              </a:rPr>
              <a:t>Environmental Pollution</a:t>
            </a:r>
            <a:endParaRPr lang="en-US" sz="9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4">
                  <a:lumMod val="40000"/>
                  <a:lumOff val="60000"/>
                </a:schemeClr>
              </a:solidFill>
              <a:effectLst>
                <a:outerShdw blurRad="41275" dist="12700" dir="12000000" algn="tl" rotWithShape="0">
                  <a:srgbClr val="000000">
                    <a:alpha val="40000"/>
                  </a:srgbClr>
                </a:outerShdw>
              </a:effectLst>
              <a:latin typeface="Comic Sans MS" pitchFamily="66" charset="0"/>
              <a:cs typeface="Andalus" pitchFamily="18" charset="-78"/>
            </a:endParaRPr>
          </a:p>
        </p:txBody>
      </p:sp>
      <p:sp>
        <p:nvSpPr>
          <p:cNvPr id="4" name="Down Arrow Callout 3"/>
          <p:cNvSpPr/>
          <p:nvPr/>
        </p:nvSpPr>
        <p:spPr>
          <a:xfrm>
            <a:off x="0" y="0"/>
            <a:ext cx="8991600" cy="1981200"/>
          </a:xfrm>
          <a:prstGeom prst="downArrow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rgbClr val="FFFF00"/>
                </a:solidFill>
                <a:latin typeface="Comic Sans MS" pitchFamily="66" charset="0"/>
              </a:rPr>
              <a:t>Today’s The Lesson</a:t>
            </a:r>
            <a:endParaRPr lang="en-US" sz="7200" b="1" dirty="0">
              <a:solidFill>
                <a:srgbClr val="FFFF00"/>
              </a:solidFill>
              <a:latin typeface="Comic Sans MS" pitchFamily="66" charset="0"/>
            </a:endParaRPr>
          </a:p>
        </p:txBody>
      </p:sp>
    </p:spTree>
    <p:extLst>
      <p:ext uri="{BB962C8B-B14F-4D97-AF65-F5344CB8AC3E}">
        <p14:creationId xmlns:p14="http://schemas.microsoft.com/office/powerpoint/2010/main" val="1406156777"/>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iterate type="wd">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23" presetClass="emph" presetSubtype="0" repeatCount="indefinite" fill="hold" nodeType="afterEffect">
                                  <p:stCondLst>
                                    <p:cond delay="0"/>
                                  </p:stCondLst>
                                  <p:iterate type="wd">
                                    <p:tmPct val="10000"/>
                                  </p:iterate>
                                  <p:childTnLst>
                                    <p:animClr clrSpc="hsl" dir="cw">
                                      <p:cBhvr override="childStyle">
                                        <p:cTn id="12" dur="500" fill="hold"/>
                                        <p:tgtEl>
                                          <p:spTgt spid="3">
                                            <p:txEl>
                                              <p:pRg st="0" end="0"/>
                                            </p:txEl>
                                          </p:spTgt>
                                        </p:tgtEl>
                                        <p:attrNameLst>
                                          <p:attrName>style.color</p:attrName>
                                        </p:attrNameLst>
                                      </p:cBhvr>
                                      <p:by>
                                        <p:hsl h="10842353" s="0" l="0"/>
                                      </p:by>
                                    </p:animClr>
                                    <p:animClr clrSpc="hsl" dir="cw">
                                      <p:cBhvr>
                                        <p:cTn id="13" dur="500" fill="hold"/>
                                        <p:tgtEl>
                                          <p:spTgt spid="3">
                                            <p:txEl>
                                              <p:pRg st="0" end="0"/>
                                            </p:txEl>
                                          </p:spTgt>
                                        </p:tgtEl>
                                        <p:attrNameLst>
                                          <p:attrName>fillcolor</p:attrName>
                                        </p:attrNameLst>
                                      </p:cBhvr>
                                      <p:by>
                                        <p:hsl h="10842353" s="0" l="0"/>
                                      </p:by>
                                    </p:animClr>
                                    <p:animClr clrSpc="hsl" dir="cw">
                                      <p:cBhvr>
                                        <p:cTn id="14" dur="500" fill="hold"/>
                                        <p:tgtEl>
                                          <p:spTgt spid="3">
                                            <p:txEl>
                                              <p:pRg st="0" end="0"/>
                                            </p:txEl>
                                          </p:spTgt>
                                        </p:tgtEl>
                                        <p:attrNameLst>
                                          <p:attrName>stroke.color</p:attrName>
                                        </p:attrNameLst>
                                      </p:cBhvr>
                                      <p:by>
                                        <p:hsl h="10842353" s="0" l="0"/>
                                      </p:by>
                                    </p:animClr>
                                    <p:set>
                                      <p:cBhvr>
                                        <p:cTn id="15" dur="500" fill="hold"/>
                                        <p:tgtEl>
                                          <p:spTgt spid="3">
                                            <p:txEl>
                                              <p:pRg st="0" end="0"/>
                                            </p:txEl>
                                          </p:spTgt>
                                        </p:tgtEl>
                                        <p:attrNameLst>
                                          <p:attrName>fill.type</p:attrName>
                                        </p:attrNameLst>
                                      </p:cBhvr>
                                      <p:to>
                                        <p:strVal val="solid"/>
                                      </p:to>
                                    </p:set>
                                  </p:childTnLst>
                                </p:cTn>
                              </p:par>
                              <p:par>
                                <p:cTn id="16" presetID="14" presetClass="entr" presetSubtype="5" fill="hold" nodeType="withEffect">
                                  <p:stCondLst>
                                    <p:cond delay="0"/>
                                  </p:stCondLst>
                                  <p:iterate type="wd">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vertical)">
                                      <p:cBhvr>
                                        <p:cTn id="18" dur="500"/>
                                        <p:tgtEl>
                                          <p:spTgt spid="4">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9" presetID="55" presetClass="entr" presetSubtype="0" fill="hold" grpId="0"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p:cTn id="21" dur="1000" fill="hold"/>
                                        <p:tgtEl>
                                          <p:spTgt spid="4">
                                            <p:bg/>
                                          </p:spTgt>
                                        </p:tgtEl>
                                        <p:attrNameLst>
                                          <p:attrName>ppt_w</p:attrName>
                                        </p:attrNameLst>
                                      </p:cBhvr>
                                      <p:tavLst>
                                        <p:tav tm="0">
                                          <p:val>
                                            <p:strVal val="#ppt_w*0.70"/>
                                          </p:val>
                                        </p:tav>
                                        <p:tav tm="100000">
                                          <p:val>
                                            <p:strVal val="#ppt_w"/>
                                          </p:val>
                                        </p:tav>
                                      </p:tavLst>
                                    </p:anim>
                                    <p:anim calcmode="lin" valueType="num">
                                      <p:cBhvr>
                                        <p:cTn id="22" dur="1000" fill="hold"/>
                                        <p:tgtEl>
                                          <p:spTgt spid="4">
                                            <p:bg/>
                                          </p:spTgt>
                                        </p:tgtEl>
                                        <p:attrNameLst>
                                          <p:attrName>ppt_h</p:attrName>
                                        </p:attrNameLst>
                                      </p:cBhvr>
                                      <p:tavLst>
                                        <p:tav tm="0">
                                          <p:val>
                                            <p:strVal val="#ppt_h"/>
                                          </p:val>
                                        </p:tav>
                                        <p:tav tm="100000">
                                          <p:val>
                                            <p:strVal val="#ppt_h"/>
                                          </p:val>
                                        </p:tav>
                                      </p:tavLst>
                                    </p:anim>
                                    <p:animEffect transition="in" filter="fade">
                                      <p:cBhvr>
                                        <p:cTn id="23" dur="1000"/>
                                        <p:tgtEl>
                                          <p:spTgt spid="4">
                                            <p:bg/>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par>
                                <p:cTn id="24" presetID="55" presetClass="entr" presetSubtype="0" fill="hold" grpId="0" nodeType="withEffect">
                                  <p:stCondLst>
                                    <p:cond delay="0"/>
                                  </p:stCondLst>
                                  <p:iterate type="wd">
                                    <p:tmPct val="0"/>
                                  </p:iterate>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p:cTn id="26"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1066800" y="1524000"/>
            <a:ext cx="7924800" cy="4267200"/>
          </a:xfrm>
          <a:noFill/>
        </p:spPr>
        <p:txBody>
          <a:bodyPr>
            <a:normAutofit/>
          </a:bodyPr>
          <a:lstStyle/>
          <a:p>
            <a:r>
              <a:rPr lang="en-US" sz="2800" b="1" dirty="0" smtClean="0">
                <a:solidFill>
                  <a:schemeClr val="tx1"/>
                </a:solidFill>
                <a:latin typeface="Arial Narrow" pitchFamily="34" charset="0"/>
                <a:cs typeface="Times New Roman" pitchFamily="18" charset="0"/>
              </a:rPr>
              <a:t>By the end of the lesson </a:t>
            </a:r>
            <a:r>
              <a:rPr lang="en-US" sz="2800" b="1" dirty="0" smtClean="0">
                <a:latin typeface="Arial Narrow" pitchFamily="34" charset="0"/>
                <a:cs typeface="Times New Roman" pitchFamily="18" charset="0"/>
              </a:rPr>
              <a:t>the students will be able to</a:t>
            </a:r>
            <a:r>
              <a:rPr lang="en-US" sz="2800" b="1" dirty="0" smtClean="0">
                <a:solidFill>
                  <a:schemeClr val="tx1"/>
                </a:solidFill>
                <a:latin typeface="Arial Narrow" pitchFamily="34" charset="0"/>
                <a:cs typeface="Times New Roman" pitchFamily="18" charset="0"/>
              </a:rPr>
              <a:t> -</a:t>
            </a:r>
          </a:p>
          <a:p>
            <a:pPr marL="182880" indent="-457200">
              <a:buFont typeface="Wingdings" pitchFamily="2" charset="2"/>
              <a:buChar char="Ø"/>
            </a:pPr>
            <a:r>
              <a:rPr lang="en-US" sz="3100" b="1" dirty="0" smtClean="0">
                <a:effectLst>
                  <a:outerShdw blurRad="38100" dist="38100" dir="2700000" algn="tl">
                    <a:srgbClr val="000000">
                      <a:alpha val="43137"/>
                    </a:srgbClr>
                  </a:outerShdw>
                </a:effectLst>
                <a:latin typeface="Arial Narrow" pitchFamily="34" charset="0"/>
                <a:cs typeface="Times New Roman" pitchFamily="18" charset="0"/>
              </a:rPr>
              <a:t>Talk about various types of pollutions.</a:t>
            </a:r>
          </a:p>
          <a:p>
            <a:pPr marL="182880" indent="-457200">
              <a:buFont typeface="Wingdings" pitchFamily="2" charset="2"/>
              <a:buChar char="Ø"/>
            </a:pPr>
            <a:r>
              <a:rPr lang="en-US" sz="3100" b="1" dirty="0" smtClean="0">
                <a:effectLst>
                  <a:outerShdw blurRad="38100" dist="38100" dir="2700000" algn="tl">
                    <a:srgbClr val="000000">
                      <a:alpha val="43137"/>
                    </a:srgbClr>
                  </a:outerShdw>
                </a:effectLst>
                <a:latin typeface="Arial Narrow" pitchFamily="34" charset="0"/>
                <a:cs typeface="Times New Roman" pitchFamily="18" charset="0"/>
              </a:rPr>
              <a:t>Describe the reasons of environmental pollution.</a:t>
            </a:r>
          </a:p>
          <a:p>
            <a:pPr marL="182880" indent="-457200">
              <a:buFont typeface="Wingdings" pitchFamily="2" charset="2"/>
              <a:buChar char="Ø"/>
            </a:pPr>
            <a:r>
              <a:rPr lang="en-US" sz="3100" b="1" dirty="0" smtClean="0">
                <a:effectLst>
                  <a:outerShdw blurRad="38100" dist="38100" dir="2700000" algn="tl">
                    <a:srgbClr val="000000">
                      <a:alpha val="43137"/>
                    </a:srgbClr>
                  </a:outerShdw>
                </a:effectLst>
                <a:latin typeface="Arial Narrow" pitchFamily="34" charset="0"/>
                <a:cs typeface="Times New Roman" pitchFamily="18" charset="0"/>
              </a:rPr>
              <a:t>Tell about water pollution.</a:t>
            </a:r>
          </a:p>
          <a:p>
            <a:pPr marL="182880" indent="-457200">
              <a:buFont typeface="Wingdings" pitchFamily="2" charset="2"/>
              <a:buChar char="Ø"/>
            </a:pPr>
            <a:r>
              <a:rPr lang="en-US" sz="3100" b="1" dirty="0" smtClean="0">
                <a:effectLst>
                  <a:outerShdw blurRad="38100" dist="38100" dir="2700000" algn="tl">
                    <a:srgbClr val="000000">
                      <a:alpha val="43137"/>
                    </a:srgbClr>
                  </a:outerShdw>
                </a:effectLst>
                <a:latin typeface="Arial Narrow" pitchFamily="34" charset="0"/>
                <a:cs typeface="Times New Roman" pitchFamily="18" charset="0"/>
              </a:rPr>
              <a:t>Explain air pollution</a:t>
            </a:r>
            <a:endParaRPr lang="en-US"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p>
          <a:p>
            <a:endParaRPr lang="en-US" dirty="0"/>
          </a:p>
        </p:txBody>
      </p:sp>
      <p:sp>
        <p:nvSpPr>
          <p:cNvPr id="4" name="Rectangle 3"/>
          <p:cNvSpPr/>
          <p:nvPr/>
        </p:nvSpPr>
        <p:spPr>
          <a:xfrm>
            <a:off x="924866" y="357130"/>
            <a:ext cx="7110921"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b="1" i="1" spc="300" dirty="0" smtClean="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rPr>
              <a:t>Learning outcomes</a:t>
            </a:r>
            <a:endParaRPr lang="en-US" sz="5400" b="1" i="1" spc="300" dirty="0">
              <a:ln w="11430" cmpd="sng">
                <a:solidFill>
                  <a:schemeClr val="accent1">
                    <a:tint val="10000"/>
                  </a:schemeClr>
                </a:solidFill>
                <a:prstDash val="solid"/>
                <a:miter lim="800000"/>
              </a:ln>
              <a:effectLst>
                <a:glow rad="45500">
                  <a:schemeClr val="accent1">
                    <a:satMod val="220000"/>
                    <a:alpha val="35000"/>
                  </a:schemeClr>
                </a:glow>
              </a:effectLst>
              <a:latin typeface="Comic Sans MS" pitchFamily="66" charset="0"/>
            </a:endParaRPr>
          </a:p>
        </p:txBody>
      </p:sp>
    </p:spTree>
    <p:extLst>
      <p:ext uri="{BB962C8B-B14F-4D97-AF65-F5344CB8AC3E}">
        <p14:creationId xmlns:p14="http://schemas.microsoft.com/office/powerpoint/2010/main" val="3087634864"/>
      </p:ext>
    </p:extLst>
  </p:cSld>
  <p:clrMapOvr>
    <a:masterClrMapping/>
  </p:clrMapOvr>
  <p:transition>
    <p:strips dir="ru"/>
    <p:sndAc>
      <p:stSnd>
        <p:snd r:embed="rId3"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1" presetClass="emph" presetSubtype="2" repeatCount="indefinite" fill="hold" nodeType="afterEffect">
                                  <p:stCondLst>
                                    <p:cond delay="0"/>
                                  </p:stCondLst>
                                  <p:childTnLst>
                                    <p:animClr clrSpc="rgb" dir="cw">
                                      <p:cBhvr>
                                        <p:cTn id="17" dur="2000" fill="hold"/>
                                        <p:tgtEl>
                                          <p:spTgt spid="4"/>
                                        </p:tgtEl>
                                        <p:attrNameLst>
                                          <p:attrName>fillcolor</p:attrName>
                                        </p:attrNameLst>
                                      </p:cBhvr>
                                      <p:to>
                                        <a:srgbClr val="19C135"/>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childTnLst>
                          </p:cTn>
                        </p:par>
                        <p:par>
                          <p:cTn id="20" fill="hold">
                            <p:stCondLst>
                              <p:cond delay="3000"/>
                            </p:stCondLst>
                            <p:childTnLst>
                              <p:par>
                                <p:cTn id="21" presetID="2" presetClass="entr" presetSubtype="6"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par>
                          <p:cTn id="25" fill="hold">
                            <p:stCondLst>
                              <p:cond delay="3500"/>
                            </p:stCondLst>
                            <p:childTnLst>
                              <p:par>
                                <p:cTn id="26" presetID="2" presetClass="entr" presetSubtype="6" fill="hold" grpId="0"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additive="base">
                                        <p:cTn id="28"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par>
                          <p:cTn id="30" fill="hold">
                            <p:stCondLst>
                              <p:cond delay="4000"/>
                            </p:stCondLst>
                            <p:childTnLst>
                              <p:par>
                                <p:cTn id="31" presetID="2" presetClass="entr" presetSubtype="6" fill="hold" grpId="0" nodeType="after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 calcmode="lin" valueType="num">
                                      <p:cBhvr additive="base">
                                        <p:cTn id="3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p:stCondLst>
                              <p:cond delay="4500"/>
                            </p:stCondLst>
                            <p:childTnLst>
                              <p:par>
                                <p:cTn id="36" presetID="2" presetClass="entr" presetSubtype="6" fill="hold" grpId="0" nodeType="after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0"/>
                            </p:stCondLst>
                            <p:childTnLst>
                              <p:par>
                                <p:cTn id="41" presetID="2" presetClass="entr" presetSubtype="6" fill="hold" grpId="0" nodeType="after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effectLst>
                  <a:outerShdw blurRad="76200" dist="50800" dir="5400000" algn="tl" rotWithShape="0">
                    <a:srgbClr val="000000">
                      <a:alpha val="65000"/>
                    </a:srgbClr>
                  </a:outerShdw>
                </a:effectLst>
              </a:rPr>
              <a:t>Water Pollution</a:t>
            </a:r>
            <a:endParaRPr lang="en-US" b="1" spc="50" dirty="0">
              <a:ln w="11430"/>
              <a:effectLst>
                <a:outerShdw blurRad="76200" dist="50800" dir="5400000" algn="tl" rotWithShape="0">
                  <a:srgbClr val="000000">
                    <a:alpha val="65000"/>
                  </a:srgbClr>
                </a:outerShdw>
              </a:effectLst>
            </a:endParaRPr>
          </a:p>
        </p:txBody>
      </p:sp>
      <p:pic>
        <p:nvPicPr>
          <p:cNvPr id="5" name="Content Placeholder 4" descr="water-pollution4.jpg"/>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33401" y="1447800"/>
            <a:ext cx="3505200" cy="2443685"/>
          </a:xfrm>
        </p:spPr>
      </p:pic>
      <p:pic>
        <p:nvPicPr>
          <p:cNvPr id="6" name="Content Placeholder 5" descr="wash pot.jpeg"/>
          <p:cNvPicPr>
            <a:picLocks noGrp="1" noChangeAspect="1"/>
          </p:cNvPicPr>
          <p:nvPr>
            <p:ph sz="half" idx="2"/>
          </p:nvPr>
        </p:nvPicPr>
        <p:blipFill>
          <a:blip r:embed="rId4"/>
          <a:stretch>
            <a:fillRect/>
          </a:stretch>
        </p:blipFill>
        <p:spPr>
          <a:xfrm>
            <a:off x="5029200" y="1447800"/>
            <a:ext cx="3429000" cy="2421775"/>
          </a:xfrm>
        </p:spPr>
      </p:pic>
      <p:pic>
        <p:nvPicPr>
          <p:cNvPr id="8" name="Content Placeholder 4" descr="water-pollution4.jpg"/>
          <p:cNvPicPr>
            <a:picLocks noChangeAspect="1"/>
          </p:cNvPicPr>
          <p:nvPr/>
        </p:nvPicPr>
        <p:blipFill>
          <a:blip r:embed="rId5"/>
          <a:stretch>
            <a:fillRect/>
          </a:stretch>
        </p:blipFill>
        <p:spPr>
          <a:xfrm>
            <a:off x="533400" y="4114800"/>
            <a:ext cx="3505200" cy="2362200"/>
          </a:xfrm>
          <a:prstGeom prst="rect">
            <a:avLst/>
          </a:prstGeom>
        </p:spPr>
      </p:pic>
      <p:pic>
        <p:nvPicPr>
          <p:cNvPr id="9" name="Content Placeholder 5" descr="wash pot.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9200" y="4114801"/>
            <a:ext cx="3429000" cy="2362200"/>
          </a:xfrm>
          <a:prstGeom prst="rect">
            <a:avLst/>
          </a:prstGeom>
        </p:spPr>
      </p:pic>
    </p:spTree>
    <p:extLst>
      <p:ext uri="{BB962C8B-B14F-4D97-AF65-F5344CB8AC3E}">
        <p14:creationId xmlns:p14="http://schemas.microsoft.com/office/powerpoint/2010/main" val="1784510683"/>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800" decel="100000"/>
                                        <p:tgtEl>
                                          <p:spTgt spid="9"/>
                                        </p:tgtEl>
                                      </p:cBhvr>
                                    </p:animEffect>
                                    <p:anim calcmode="lin" valueType="num">
                                      <p:cBhvr>
                                        <p:cTn id="32" dur="800" decel="100000" fill="hold"/>
                                        <p:tgtEl>
                                          <p:spTgt spid="9"/>
                                        </p:tgtEl>
                                        <p:attrNameLst>
                                          <p:attrName>style.rotation</p:attrName>
                                        </p:attrNameLst>
                                      </p:cBhvr>
                                      <p:tavLst>
                                        <p:tav tm="0">
                                          <p:val>
                                            <p:fltVal val="-90"/>
                                          </p:val>
                                        </p:tav>
                                        <p:tav tm="100000">
                                          <p:val>
                                            <p:fltVal val="0"/>
                                          </p:val>
                                        </p:tav>
                                      </p:tavLst>
                                    </p:anim>
                                    <p:anim calcmode="lin" valueType="num">
                                      <p:cBhvr>
                                        <p:cTn id="33" dur="800" decel="100000" fill="hold"/>
                                        <p:tgtEl>
                                          <p:spTgt spid="9"/>
                                        </p:tgtEl>
                                        <p:attrNameLst>
                                          <p:attrName>ppt_x</p:attrName>
                                        </p:attrNameLst>
                                      </p:cBhvr>
                                      <p:tavLst>
                                        <p:tav tm="0">
                                          <p:val>
                                            <p:strVal val="#ppt_x+0.4"/>
                                          </p:val>
                                        </p:tav>
                                        <p:tav tm="100000">
                                          <p:val>
                                            <p:strVal val="#ppt_x-0.05"/>
                                          </p:val>
                                        </p:tav>
                                      </p:tavLst>
                                    </p:anim>
                                    <p:anim calcmode="lin" valueType="num">
                                      <p:cBhvr>
                                        <p:cTn id="34" dur="800" decel="100000" fill="hold"/>
                                        <p:tgtEl>
                                          <p:spTgt spid="9"/>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iterate type="lt">
                                    <p:tmPct val="10000"/>
                                  </p:iterate>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ir pollution.jpg"/>
          <p:cNvPicPr>
            <a:picLocks noChangeAspect="1"/>
          </p:cNvPicPr>
          <p:nvPr/>
        </p:nvPicPr>
        <p:blipFill>
          <a:blip r:embed="rId2"/>
          <a:stretch>
            <a:fillRect/>
          </a:stretch>
        </p:blipFill>
        <p:spPr>
          <a:xfrm>
            <a:off x="304800" y="1143000"/>
            <a:ext cx="8458200" cy="5334000"/>
          </a:xfrm>
          <a:prstGeom prst="rect">
            <a:avLst/>
          </a:prstGeom>
        </p:spPr>
      </p:pic>
    </p:spTree>
    <p:extLst>
      <p:ext uri="{BB962C8B-B14F-4D97-AF65-F5344CB8AC3E}">
        <p14:creationId xmlns:p14="http://schemas.microsoft.com/office/powerpoint/2010/main" val="4128217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ATER POLLUTION.jpg"/>
          <p:cNvPicPr>
            <a:picLocks noChangeAspect="1"/>
          </p:cNvPicPr>
          <p:nvPr/>
        </p:nvPicPr>
        <p:blipFill>
          <a:blip r:embed="rId2"/>
          <a:stretch>
            <a:fillRect/>
          </a:stretch>
        </p:blipFill>
        <p:spPr>
          <a:xfrm>
            <a:off x="0" y="1600200"/>
            <a:ext cx="9144000" cy="5257800"/>
          </a:xfrm>
          <a:prstGeom prst="rect">
            <a:avLst/>
          </a:prstGeom>
        </p:spPr>
      </p:pic>
      <p:sp>
        <p:nvSpPr>
          <p:cNvPr id="3" name="TextBox 2"/>
          <p:cNvSpPr txBox="1"/>
          <p:nvPr/>
        </p:nvSpPr>
        <p:spPr>
          <a:xfrm>
            <a:off x="0" y="0"/>
            <a:ext cx="9144000" cy="1754326"/>
          </a:xfrm>
          <a:prstGeom prst="rect">
            <a:avLst/>
          </a:prstGeom>
          <a:solidFill>
            <a:schemeClr val="tx2">
              <a:lumMod val="60000"/>
              <a:lumOff val="40000"/>
            </a:schemeClr>
          </a:solidFill>
        </p:spPr>
        <p:txBody>
          <a:bodyPr wrap="square" rtlCol="0">
            <a:spAutoFit/>
          </a:bodyPr>
          <a:lstStyle/>
          <a:p>
            <a:r>
              <a:rPr lang="en-US" sz="3600" b="1" dirty="0" smtClean="0">
                <a:effectLst>
                  <a:outerShdw blurRad="38100" dist="38100" dir="2700000" algn="tl">
                    <a:srgbClr val="000000">
                      <a:alpha val="43137"/>
                    </a:srgbClr>
                  </a:outerShdw>
                </a:effectLst>
                <a:latin typeface="Comic Sans MS" pitchFamily="66" charset="0"/>
              </a:rPr>
              <a:t>As different sources flow together, the pollution can spread easily and quickly</a:t>
            </a:r>
            <a:endParaRPr lang="en-US" sz="36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125295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ud1.jpg"/>
          <p:cNvPicPr>
            <a:picLocks noChangeAspect="1"/>
          </p:cNvPicPr>
          <p:nvPr/>
        </p:nvPicPr>
        <p:blipFill>
          <a:blip r:embed="rId3"/>
          <a:stretch>
            <a:fillRect/>
          </a:stretch>
        </p:blipFill>
        <p:spPr>
          <a:xfrm>
            <a:off x="5486400" y="2590800"/>
            <a:ext cx="3429000" cy="3657600"/>
          </a:xfrm>
          <a:prstGeom prst="rect">
            <a:avLst/>
          </a:prstGeom>
        </p:spPr>
      </p:pic>
      <p:sp>
        <p:nvSpPr>
          <p:cNvPr id="3" name="TextBox 2"/>
          <p:cNvSpPr txBox="1"/>
          <p:nvPr/>
        </p:nvSpPr>
        <p:spPr>
          <a:xfrm>
            <a:off x="304800" y="152400"/>
            <a:ext cx="8610600" cy="2308324"/>
          </a:xfrm>
          <a:prstGeom prst="rect">
            <a:avLst/>
          </a:prstGeom>
          <a:solidFill>
            <a:schemeClr val="accent6">
              <a:lumMod val="20000"/>
              <a:lumOff val="80000"/>
            </a:schemeClr>
          </a:solidFill>
        </p:spPr>
        <p:txBody>
          <a:bodyPr wrap="square" rtlCol="0">
            <a:spAutoFit/>
          </a:bodyPr>
          <a:lstStyle/>
          <a:p>
            <a:r>
              <a:rPr lang="en-US" sz="3600" b="1" dirty="0" smtClean="0">
                <a:effectLst>
                  <a:outerShdw blurRad="38100" dist="38100" dir="2700000" algn="tl">
                    <a:srgbClr val="000000">
                      <a:alpha val="43137"/>
                    </a:srgbClr>
                  </a:outerShdw>
                </a:effectLst>
                <a:latin typeface="Comic Sans MS" pitchFamily="66" charset="0"/>
              </a:rPr>
              <a:t>When unwanted sound created by human beings hits our ears and disturbs the environment, noise pollution is created. </a:t>
            </a:r>
            <a:endParaRPr lang="en-US" sz="3600" dirty="0">
              <a:effectLst>
                <a:outerShdw blurRad="38100" dist="38100" dir="2700000" algn="tl">
                  <a:srgbClr val="000000">
                    <a:alpha val="43137"/>
                  </a:srgbClr>
                </a:outerShdw>
              </a:effectLst>
              <a:latin typeface="Comic Sans MS" pitchFamily="66" charset="0"/>
            </a:endParaRPr>
          </a:p>
        </p:txBody>
      </p:sp>
      <p:sp>
        <p:nvSpPr>
          <p:cNvPr id="4" name="TextBox 3"/>
          <p:cNvSpPr txBox="1"/>
          <p:nvPr/>
        </p:nvSpPr>
        <p:spPr>
          <a:xfrm>
            <a:off x="304800" y="2625436"/>
            <a:ext cx="5029200" cy="3170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b="1" dirty="0" smtClean="0">
                <a:solidFill>
                  <a:schemeClr val="tx1"/>
                </a:solidFill>
                <a:effectLst>
                  <a:outerShdw blurRad="38100" dist="38100" dir="2700000" algn="tl">
                    <a:srgbClr val="000000">
                      <a:alpha val="43137"/>
                    </a:srgbClr>
                  </a:outerShdw>
                </a:effectLst>
                <a:latin typeface="Comic Sans MS" pitchFamily="66" charset="0"/>
              </a:rPr>
              <a:t>There are several sources of noise pollution that contribute to both indoor and outdoor noise pollution. Noise emanating from factories, vehicles, and playing of loudspeakers during various festivals can contribute to outdoor noise pollution, while loudly played radio or music systems, and other electronic gadgets can contribute to indoor noise pollution.</a:t>
            </a:r>
            <a:r>
              <a:rPr lang="en-US" sz="2000" b="1" dirty="0" smtClean="0">
                <a:solidFill>
                  <a:schemeClr val="bg1"/>
                </a:solidFill>
                <a:latin typeface="Comic Sans MS" pitchFamily="66" charset="0"/>
              </a:rPr>
              <a:t> </a:t>
            </a:r>
            <a:endParaRPr lang="en-US" sz="2000" b="1" dirty="0">
              <a:solidFill>
                <a:schemeClr val="bg1"/>
              </a:solidFill>
              <a:latin typeface="Comic Sans MS" pitchFamily="66" charset="0"/>
            </a:endParaRPr>
          </a:p>
        </p:txBody>
      </p:sp>
    </p:spTree>
    <p:extLst>
      <p:ext uri="{BB962C8B-B14F-4D97-AF65-F5344CB8AC3E}">
        <p14:creationId xmlns:p14="http://schemas.microsoft.com/office/powerpoint/2010/main" val="2840866542"/>
      </p:ext>
    </p:extLst>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heckerboard(across)">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234</Words>
  <Application>Microsoft Office PowerPoint</Application>
  <PresentationFormat>On-screen Show (4:3)</PresentationFormat>
  <Paragraphs>40</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Aharoni</vt:lpstr>
      <vt:lpstr>Andalus</vt:lpstr>
      <vt:lpstr>Arial</vt:lpstr>
      <vt:lpstr>Arial Black</vt:lpstr>
      <vt:lpstr>Arial Narrow</vt:lpstr>
      <vt:lpstr>Calibri</vt:lpstr>
      <vt:lpstr>Comic Sans MS</vt:lpstr>
      <vt:lpstr>NikoshBAN</vt:lpstr>
      <vt:lpstr>Tempus Sans ITC</vt:lpstr>
      <vt:lpstr>Times New Roman</vt:lpstr>
      <vt:lpstr>Wingdings</vt:lpstr>
      <vt:lpstr>Office Theme</vt:lpstr>
      <vt:lpstr>PowerPoint Presentation</vt:lpstr>
      <vt:lpstr>Teacher’s  Identity:</vt:lpstr>
      <vt:lpstr>The Symptoms/Pictures of Pollution</vt:lpstr>
      <vt:lpstr>PowerPoint Presentation</vt:lpstr>
      <vt:lpstr>PowerPoint Presentation</vt:lpstr>
      <vt:lpstr>Water Pollution</vt:lpstr>
      <vt:lpstr>PowerPoint Presentation</vt:lpstr>
      <vt:lpstr>PowerPoint Presentation</vt:lpstr>
      <vt:lpstr>PowerPoint Presentation</vt:lpstr>
      <vt:lpstr>The reasons of water pollution</vt:lpstr>
      <vt:lpstr>PowerPoint Presentation</vt:lpstr>
      <vt:lpstr>The way of keeping water free from pollution</vt:lpstr>
      <vt:lpstr>Evaluation</vt:lpstr>
      <vt:lpstr>   Homework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akbar-rida</dc:creator>
  <cp:lastModifiedBy>RMN</cp:lastModifiedBy>
  <cp:revision>17</cp:revision>
  <dcterms:created xsi:type="dcterms:W3CDTF">2019-05-01T17:22:22Z</dcterms:created>
  <dcterms:modified xsi:type="dcterms:W3CDTF">2020-03-20T15:00:31Z</dcterms:modified>
</cp:coreProperties>
</file>