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9" r:id="rId3"/>
    <p:sldId id="276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0D3FC3-8BC6-41D3-A685-401D4843A94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B262A2-2145-490D-BBFF-5C56BB8CD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105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20B45-6CCC-4E2D-9C1F-7E2CDB0132A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771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BED01-1B9F-4C92-A138-7DEA7831F793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D8F4-69EE-4099-BF98-5FF613F02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00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BED01-1B9F-4C92-A138-7DEA7831F793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D8F4-69EE-4099-BF98-5FF613F02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81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BED01-1B9F-4C92-A138-7DEA7831F793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D8F4-69EE-4099-BF98-5FF613F02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17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BED01-1B9F-4C92-A138-7DEA7831F793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D8F4-69EE-4099-BF98-5FF613F02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88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BED01-1B9F-4C92-A138-7DEA7831F793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D8F4-69EE-4099-BF98-5FF613F02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39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BED01-1B9F-4C92-A138-7DEA7831F793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D8F4-69EE-4099-BF98-5FF613F02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60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BED01-1B9F-4C92-A138-7DEA7831F793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D8F4-69EE-4099-BF98-5FF613F02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996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BED01-1B9F-4C92-A138-7DEA7831F793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D8F4-69EE-4099-BF98-5FF613F02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06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BED01-1B9F-4C92-A138-7DEA7831F793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D8F4-69EE-4099-BF98-5FF613F02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53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BED01-1B9F-4C92-A138-7DEA7831F793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D8F4-69EE-4099-BF98-5FF613F02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54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BED01-1B9F-4C92-A138-7DEA7831F793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D8F4-69EE-4099-BF98-5FF613F02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125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BED01-1B9F-4C92-A138-7DEA7831F793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7D8F4-69EE-4099-BF98-5FF613F02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53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36294" y="377489"/>
            <a:ext cx="8396831" cy="1015663"/>
          </a:xfrm>
          <a:prstGeom prst="rect">
            <a:avLst/>
          </a:prstGeom>
          <a:solidFill>
            <a:schemeClr val="tx1"/>
          </a:solidFill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সবাইকে</a:t>
            </a:r>
            <a:r>
              <a:rPr lang="en-US" sz="6000" b="1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6000" b="1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স্বাগতম</a:t>
            </a:r>
            <a:endParaRPr lang="en-US" sz="6000" b="1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60185" y="5513507"/>
            <a:ext cx="8372422" cy="1015663"/>
          </a:xfrm>
          <a:prstGeom prst="rec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6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লাল গোলাপ শুভেচ্ছা</a:t>
            </a:r>
            <a:endParaRPr lang="en-US" sz="60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895" y="1510144"/>
            <a:ext cx="8372422" cy="38931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908410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Image result for joba flowe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2" t="-552" r="67861" b="46961"/>
          <a:stretch/>
        </p:blipFill>
        <p:spPr bwMode="auto">
          <a:xfrm>
            <a:off x="4152666" y="532002"/>
            <a:ext cx="3853543" cy="5111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12" descr="Image result for kolaboti 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269" y="632152"/>
            <a:ext cx="3660245" cy="50110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5" name="Picture 8" descr="Image result for gada flow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78" y="632152"/>
            <a:ext cx="3643228" cy="5011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extBox 5"/>
          <p:cNvSpPr txBox="1"/>
          <p:nvPr/>
        </p:nvSpPr>
        <p:spPr>
          <a:xfrm>
            <a:off x="236441" y="5969732"/>
            <a:ext cx="3643228" cy="769441"/>
          </a:xfrm>
          <a:prstGeom prst="rect">
            <a:avLst/>
          </a:prstGeom>
          <a:ln w="76200">
            <a:solidFill>
              <a:srgbClr val="FFC000"/>
            </a:solidFill>
            <a:prstDash val="sys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4400" b="1" dirty="0" smtClean="0">
                <a:solidFill>
                  <a:srgbClr val="FFFF00"/>
                </a:solidFill>
              </a:rPr>
              <a:t>গাঁদা ফুল</a:t>
            </a:r>
            <a:endParaRPr lang="en-US" sz="44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45429" y="5934648"/>
            <a:ext cx="3760780" cy="769441"/>
          </a:xfrm>
          <a:prstGeom prst="rect">
            <a:avLst/>
          </a:prstGeom>
          <a:solidFill>
            <a:schemeClr val="tx1"/>
          </a:solidFill>
          <a:ln w="57150">
            <a:solidFill>
              <a:srgbClr val="C0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4400" b="1" dirty="0" smtClean="0">
                <a:solidFill>
                  <a:srgbClr val="FF0000"/>
                </a:solidFill>
              </a:rPr>
              <a:t>জবা ফুল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71972" y="5900056"/>
            <a:ext cx="3632795" cy="769441"/>
          </a:xfrm>
          <a:prstGeom prst="rect">
            <a:avLst/>
          </a:prstGeom>
          <a:solidFill>
            <a:schemeClr val="tx1"/>
          </a:solidFill>
          <a:ln w="76200">
            <a:solidFill>
              <a:srgbClr val="E6E6E6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4400" b="1" dirty="0" smtClean="0">
                <a:solidFill>
                  <a:srgbClr val="FF0000"/>
                </a:solidFill>
              </a:rPr>
              <a:t>কলাবতী ফুল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15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0676" y="379968"/>
            <a:ext cx="5563673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শ্রেণি ও পাঠ পরিচিতি-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481" y="327716"/>
            <a:ext cx="5705096" cy="62343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0676" y="1813621"/>
            <a:ext cx="5563673" cy="4524315"/>
          </a:xfrm>
          <a:prstGeom prst="rect">
            <a:avLst/>
          </a:prstGeom>
          <a:ln w="76200">
            <a:solidFill>
              <a:srgbClr val="92D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bn-IN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শ্রেণিঃ  ২য়</a:t>
            </a:r>
            <a:r>
              <a:rPr lang="en-US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bn-IN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শাখাঃ ক</a:t>
            </a:r>
          </a:p>
          <a:p>
            <a:r>
              <a:rPr lang="bn-IN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বিষয়ঃ </a:t>
            </a:r>
            <a:r>
              <a:rPr lang="bn-IN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বাংলা</a:t>
            </a:r>
            <a:endParaRPr lang="bn-IN" sz="3200" b="1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IN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পাঠ শিরোনামঃ</a:t>
            </a:r>
            <a:r>
              <a:rPr lang="en-US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নানা রঙের ফুলফল                                                                                                  পাঠ্যাংশঃআমাদের দেশ ফুলের দেশ,ফলের দেশ</a:t>
            </a:r>
            <a:r>
              <a:rPr lang="bn-BD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.....................</a:t>
            </a:r>
            <a:r>
              <a:rPr lang="bn-IN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টগরও সাদা</a:t>
            </a:r>
            <a:r>
              <a:rPr lang="bn-BD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।                                       </a:t>
            </a:r>
            <a:r>
              <a:rPr lang="bn-IN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শিক্ষার্থীর সংখ্যাঃ ৩৫</a:t>
            </a:r>
          </a:p>
          <a:p>
            <a:r>
              <a:rPr lang="bn-IN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উপস্থিত শিক্ষার্থীঃ ৩০</a:t>
            </a:r>
          </a:p>
          <a:p>
            <a:r>
              <a:rPr lang="bn-IN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তারিখঃ </a:t>
            </a:r>
            <a:r>
              <a:rPr lang="bn-IN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/০/২০২০</a:t>
            </a:r>
            <a:endParaRPr lang="en-US" sz="3200" b="1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en-US" sz="32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সময়ঃ</a:t>
            </a:r>
            <a:r>
              <a:rPr lang="en-US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  ৪০ </a:t>
            </a:r>
            <a:r>
              <a:rPr lang="en-US" sz="32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মিনিট</a:t>
            </a:r>
            <a:r>
              <a:rPr lang="bn-IN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2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20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278" y="1953492"/>
            <a:ext cx="7874848" cy="47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355278" y="482604"/>
            <a:ext cx="7874848" cy="1016000"/>
          </a:xfrm>
          <a:prstGeom prst="rect">
            <a:avLst/>
          </a:prstGeom>
          <a:solidFill>
            <a:schemeClr val="accent4"/>
          </a:solidFill>
          <a:ln w="76200">
            <a:solidFill>
              <a:srgbClr val="FF0000"/>
            </a:solidFill>
            <a:prstDash val="sysDash"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000" dirty="0" err="1">
                <a:latin typeface="NikoshBAN" panose="02000000000000000000" pitchFamily="2" charset="0"/>
                <a:cs typeface="NikoshBAN" panose="02000000000000000000" pitchFamily="2" charset="0"/>
              </a:rPr>
              <a:t>আদর্শ</a:t>
            </a:r>
            <a:r>
              <a:rPr lang="en-US" altLang="en-US" sz="6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altLang="en-US" sz="6000" dirty="0" err="1">
                <a:latin typeface="NikoshBAN" panose="02000000000000000000" pitchFamily="2" charset="0"/>
                <a:cs typeface="NikoshBAN" panose="02000000000000000000" pitchFamily="2" charset="0"/>
              </a:rPr>
              <a:t>পাঠ</a:t>
            </a:r>
            <a:endParaRPr lang="en-US" altLang="en-US" sz="6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08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9921" y="525380"/>
            <a:ext cx="10455442" cy="1015663"/>
          </a:xfrm>
          <a:prstGeom prst="rect">
            <a:avLst/>
          </a:prstGeom>
          <a:solidFill>
            <a:srgbClr val="92D050"/>
          </a:solidFill>
          <a:ln w="762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6000" b="1" u="sng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নীরব পাঠ  </a:t>
            </a:r>
            <a:endParaRPr lang="en-US" sz="6000" b="1" u="sng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7" y="1744578"/>
            <a:ext cx="11742821" cy="47645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1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61877" y="650800"/>
            <a:ext cx="6952657" cy="1015663"/>
          </a:xfrm>
          <a:prstGeom prst="rect">
            <a:avLst/>
          </a:prstGeom>
          <a:solidFill>
            <a:schemeClr val="bg2"/>
          </a:solidFill>
          <a:ln w="76200">
            <a:solidFill>
              <a:srgbClr val="00B050"/>
            </a:solidFill>
            <a:prstDash val="sysDot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6000" b="1" dirty="0" smtClean="0">
                <a:latin typeface="NikoshBAN" pitchFamily="2" charset="0"/>
                <a:cs typeface="NikoshBAN" pitchFamily="2" charset="0"/>
              </a:rPr>
              <a:t>যুক্তবর্ণ পড়ি</a:t>
            </a:r>
            <a:r>
              <a:rPr lang="en-US" sz="6000" b="1" dirty="0" smtClean="0">
                <a:latin typeface="NikoshBAN" pitchFamily="2" charset="0"/>
                <a:cs typeface="NikoshBAN" pitchFamily="2" charset="0"/>
              </a:rPr>
              <a:t>:</a:t>
            </a:r>
            <a:r>
              <a:rPr lang="bn-BD" sz="6000" b="1" dirty="0" smtClean="0">
                <a:latin typeface="NikoshBAN" pitchFamily="2" charset="0"/>
                <a:cs typeface="NikoshBAN" pitchFamily="2" charset="0"/>
              </a:rPr>
              <a:t>  </a:t>
            </a:r>
            <a:endParaRPr lang="en-US" sz="6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31236" y="3441032"/>
            <a:ext cx="631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b="1" dirty="0" smtClean="0"/>
              <a:t> 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360822" y="3251388"/>
            <a:ext cx="613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1790772" y="2507674"/>
            <a:ext cx="7422501" cy="3930512"/>
            <a:chOff x="1201230" y="2825875"/>
            <a:chExt cx="7319205" cy="3416320"/>
          </a:xfrm>
          <a:solidFill>
            <a:srgbClr val="00B050"/>
          </a:solidFill>
        </p:grpSpPr>
        <p:sp>
          <p:nvSpPr>
            <p:cNvPr id="24" name="Rectangle 23"/>
            <p:cNvSpPr/>
            <p:nvPr/>
          </p:nvSpPr>
          <p:spPr>
            <a:xfrm>
              <a:off x="7852615" y="5197640"/>
              <a:ext cx="667820" cy="669760"/>
            </a:xfrm>
            <a:prstGeom prst="rect">
              <a:avLst/>
            </a:prstGeom>
            <a:grpFill/>
            <a:ln w="38100">
              <a:solidFill>
                <a:srgbClr val="C0000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60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ধ</a:t>
              </a:r>
              <a:endParaRPr lang="en-US" sz="60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635269" y="5281477"/>
              <a:ext cx="669971" cy="609599"/>
            </a:xfrm>
            <a:prstGeom prst="rect">
              <a:avLst/>
            </a:prstGeom>
            <a:grpFill/>
            <a:ln w="38100">
              <a:solidFill>
                <a:srgbClr val="C0000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80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ন</a:t>
              </a:r>
              <a:endParaRPr lang="en-US" sz="80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547965" y="4066674"/>
              <a:ext cx="725890" cy="657726"/>
            </a:xfrm>
            <a:prstGeom prst="rect">
              <a:avLst/>
            </a:prstGeom>
            <a:grpFill/>
            <a:ln w="3810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60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ন্ত</a:t>
              </a:r>
              <a:endParaRPr lang="en-US" sz="60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 flipH="1">
              <a:off x="4547964" y="5257800"/>
              <a:ext cx="725890" cy="609599"/>
            </a:xfrm>
            <a:prstGeom prst="rect">
              <a:avLst/>
            </a:prstGeom>
            <a:grpFill/>
            <a:ln w="3810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60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ন্ধ</a:t>
              </a:r>
              <a:endParaRPr lang="en-US" sz="60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685589" y="4072242"/>
              <a:ext cx="619651" cy="652158"/>
            </a:xfrm>
            <a:prstGeom prst="rect">
              <a:avLst/>
            </a:prstGeom>
            <a:grpFill/>
            <a:ln w="38100">
              <a:solidFill>
                <a:srgbClr val="C0000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80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ন</a:t>
              </a:r>
              <a:endParaRPr lang="en-US" sz="80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852615" y="4191000"/>
              <a:ext cx="657768" cy="533400"/>
            </a:xfrm>
            <a:prstGeom prst="rect">
              <a:avLst/>
            </a:prstGeom>
            <a:grpFill/>
            <a:ln w="38100">
              <a:solidFill>
                <a:srgbClr val="C0000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6000" b="1" dirty="0" smtClean="0">
                  <a:solidFill>
                    <a:schemeClr val="tx1"/>
                  </a:solidFill>
                </a:rPr>
                <a:t>ত</a:t>
              </a:r>
              <a:endParaRPr lang="en-US" sz="6000" b="1" dirty="0">
                <a:solidFill>
                  <a:schemeClr val="tx1"/>
                </a:solidFill>
              </a:endParaRPr>
            </a:p>
          </p:txBody>
        </p:sp>
        <p:sp>
          <p:nvSpPr>
            <p:cNvPr id="58" name="Right Arrow 57"/>
            <p:cNvSpPr/>
            <p:nvPr/>
          </p:nvSpPr>
          <p:spPr>
            <a:xfrm>
              <a:off x="5546601" y="4046622"/>
              <a:ext cx="1010652" cy="666448"/>
            </a:xfrm>
            <a:prstGeom prst="rightArrow">
              <a:avLst/>
            </a:prstGeom>
            <a:grp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ight Arrow 58"/>
            <p:cNvSpPr/>
            <p:nvPr/>
          </p:nvSpPr>
          <p:spPr>
            <a:xfrm>
              <a:off x="5546601" y="5197640"/>
              <a:ext cx="1010652" cy="666448"/>
            </a:xfrm>
            <a:prstGeom prst="rightArrow">
              <a:avLst/>
            </a:prstGeom>
            <a:grp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6695640" y="3108160"/>
              <a:ext cx="609600" cy="637672"/>
            </a:xfrm>
            <a:prstGeom prst="rect">
              <a:avLst/>
            </a:prstGeom>
            <a:grpFill/>
            <a:ln w="38100">
              <a:solidFill>
                <a:srgbClr val="C0000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5400" b="1" dirty="0" smtClean="0">
                  <a:solidFill>
                    <a:schemeClr val="tx1"/>
                  </a:solidFill>
                </a:rPr>
                <a:t>ষ</a:t>
              </a:r>
              <a:endParaRPr lang="en-US" sz="5400" b="1" dirty="0">
                <a:solidFill>
                  <a:schemeClr val="tx1"/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7852615" y="3108160"/>
              <a:ext cx="667820" cy="609600"/>
            </a:xfrm>
            <a:prstGeom prst="rect">
              <a:avLst/>
            </a:prstGeom>
            <a:grpFill/>
            <a:ln w="38100">
              <a:solidFill>
                <a:srgbClr val="C0000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6000" b="1" dirty="0" smtClean="0">
                  <a:solidFill>
                    <a:schemeClr val="tx1"/>
                  </a:solidFill>
                </a:rPr>
                <a:t>ণ</a:t>
              </a:r>
              <a:endParaRPr lang="en-US" sz="6000" b="1" dirty="0">
                <a:solidFill>
                  <a:schemeClr val="tx1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201230" y="2825875"/>
              <a:ext cx="2504578" cy="3416320"/>
            </a:xfrm>
            <a:prstGeom prst="rect">
              <a:avLst/>
            </a:prstGeom>
            <a:grpFill/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bn-BD" sz="7200" b="1" dirty="0" smtClean="0">
                  <a:latin typeface="NikoshBAN" pitchFamily="2" charset="0"/>
                  <a:cs typeface="NikoshBAN" pitchFamily="2" charset="0"/>
                </a:rPr>
                <a:t>কৃষ্ণচূড়া</a:t>
              </a:r>
            </a:p>
            <a:p>
              <a:pPr algn="ctr"/>
              <a:r>
                <a:rPr lang="bn-BD" sz="7200" b="1" dirty="0" smtClean="0">
                  <a:latin typeface="NikoshBAN" pitchFamily="2" charset="0"/>
                  <a:cs typeface="NikoshBAN" pitchFamily="2" charset="0"/>
                </a:rPr>
                <a:t>কিন্তু</a:t>
              </a:r>
            </a:p>
            <a:p>
              <a:pPr algn="ctr"/>
              <a:r>
                <a:rPr lang="bn-BD" sz="7200" b="1" dirty="0" smtClean="0">
                  <a:latin typeface="NikoshBAN" pitchFamily="2" charset="0"/>
                  <a:cs typeface="NikoshBAN" pitchFamily="2" charset="0"/>
                </a:rPr>
                <a:t>গন্ধরাজ</a:t>
              </a:r>
              <a:endParaRPr lang="en-US" sz="7200" b="1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551749" y="3204416"/>
              <a:ext cx="722106" cy="541416"/>
            </a:xfrm>
            <a:prstGeom prst="rect">
              <a:avLst/>
            </a:prstGeom>
            <a:grpFill/>
            <a:ln w="3810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60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ষ্ণ</a:t>
              </a:r>
              <a:endParaRPr lang="en-US" sz="60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64" name="Right Arrow 63"/>
            <p:cNvSpPr/>
            <p:nvPr/>
          </p:nvSpPr>
          <p:spPr>
            <a:xfrm>
              <a:off x="5594770" y="3108160"/>
              <a:ext cx="1010652" cy="666448"/>
            </a:xfrm>
            <a:prstGeom prst="rightArrow">
              <a:avLst/>
            </a:prstGeom>
            <a:grp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458782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82437" y="3091934"/>
            <a:ext cx="8977746" cy="193899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 w="762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bn-IN" altLang="en-US" sz="6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দলে </a:t>
            </a:r>
            <a:r>
              <a:rPr lang="bn-BD" altLang="en-US" sz="6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আলোচনা </a:t>
            </a:r>
            <a:r>
              <a:rPr lang="bn-BD" altLang="en-US" sz="6000" b="1" dirty="0">
                <a:latin typeface="NikoshBAN" panose="02000000000000000000" pitchFamily="2" charset="0"/>
                <a:cs typeface="NikoshBAN" panose="02000000000000000000" pitchFamily="2" charset="0"/>
              </a:rPr>
              <a:t>করে ২ টি করে ফুলের </a:t>
            </a:r>
            <a:r>
              <a:rPr lang="bn-BD" altLang="en-US" sz="6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নাম</a:t>
            </a:r>
            <a:r>
              <a:rPr lang="bn-IN" altLang="en-US" sz="6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ও রং</a:t>
            </a:r>
            <a:r>
              <a:rPr lang="bn-BD" altLang="en-US" sz="6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altLang="en-US" sz="6000" b="1" dirty="0">
                <a:latin typeface="NikoshBAN" panose="02000000000000000000" pitchFamily="2" charset="0"/>
                <a:cs typeface="NikoshBAN" panose="02000000000000000000" pitchFamily="2" charset="0"/>
              </a:rPr>
              <a:t>বলবে</a:t>
            </a:r>
            <a:r>
              <a:rPr lang="bn-BD" altLang="en-US" sz="6000" dirty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altLang="en-US" sz="6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82436" y="1083019"/>
            <a:ext cx="8977746" cy="1015663"/>
          </a:xfrm>
          <a:prstGeom prst="rect">
            <a:avLst/>
          </a:prstGeom>
          <a:solidFill>
            <a:srgbClr val="00B050"/>
          </a:solidFill>
          <a:ln w="762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bn-IN" altLang="en-US" sz="6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দলীয় </a:t>
            </a:r>
            <a:r>
              <a:rPr lang="bn-BD" altLang="en-US" sz="6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endParaRPr lang="en-US" altLang="en-US" sz="60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94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554165" y="706585"/>
            <a:ext cx="11042079" cy="5509200"/>
          </a:xfrm>
          <a:prstGeom prst="rect">
            <a:avLst/>
          </a:prstGeom>
          <a:ln w="85725" cap="sq">
            <a:solidFill>
              <a:schemeClr val="accent2">
                <a:alpha val="96000"/>
              </a:schemeClr>
            </a:solidFill>
            <a:prstDash val="sysDot"/>
            <a:headEnd/>
            <a:tailEnd/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dirty="0" err="1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মূল্যায়নঃ</a:t>
            </a:r>
            <a:endParaRPr lang="en-US" altLang="en-US" sz="88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 eaLnBrk="1" hangingPunct="1"/>
            <a:r>
              <a:rPr lang="en-US" altLang="en-US" sz="88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</a:t>
            </a:r>
            <a:r>
              <a:rPr lang="en-US" altLang="en-US" sz="8800" b="1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en-US" altLang="en-US" sz="88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জ়বা</a:t>
            </a:r>
            <a:r>
              <a:rPr lang="en-US" altLang="en-US" sz="8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altLang="en-US" sz="8800" dirty="0" err="1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ফুলের</a:t>
            </a:r>
            <a:r>
              <a:rPr lang="en-US" altLang="en-US" sz="8800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altLang="en-US" sz="8800" dirty="0" err="1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রং</a:t>
            </a:r>
            <a:r>
              <a:rPr lang="en-US" altLang="en-US" sz="8800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altLang="en-US" sz="8800" dirty="0" err="1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কেমন</a:t>
            </a:r>
            <a:r>
              <a:rPr lang="en-US" altLang="en-US" sz="8800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</a:p>
          <a:p>
            <a:pPr algn="ctr" eaLnBrk="1" hangingPunct="1"/>
            <a:r>
              <a:rPr lang="en-US" altLang="en-US" sz="8800" b="1" dirty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</a:t>
            </a:r>
            <a:r>
              <a:rPr lang="en-US" altLang="en-US" sz="8800" b="1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en-US" altLang="en-US" sz="8800" b="1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বেলী</a:t>
            </a:r>
            <a:r>
              <a:rPr lang="en-US" altLang="en-US" sz="8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altLang="en-US" sz="8800" dirty="0" err="1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ফুলের</a:t>
            </a:r>
            <a:r>
              <a:rPr lang="en-US" altLang="en-US" sz="8800" dirty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altLang="en-US" sz="8800" dirty="0" err="1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রং</a:t>
            </a:r>
            <a:r>
              <a:rPr lang="en-US" altLang="en-US" sz="8800" dirty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altLang="en-US" sz="8800" dirty="0" err="1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কেমন</a:t>
            </a:r>
            <a:r>
              <a:rPr lang="en-US" altLang="en-US" sz="8800" dirty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</a:p>
          <a:p>
            <a:pPr algn="ctr" eaLnBrk="1" hangingPunct="1"/>
            <a:r>
              <a:rPr lang="en-US" altLang="en-US" sz="8800" b="1" dirty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৩।গাদা </a:t>
            </a:r>
            <a:r>
              <a:rPr lang="en-US" altLang="en-US" sz="8800" dirty="0" err="1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ফুলের</a:t>
            </a:r>
            <a:r>
              <a:rPr lang="en-US" altLang="en-US" sz="8800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altLang="en-US" sz="8800" dirty="0" err="1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রং</a:t>
            </a:r>
            <a:r>
              <a:rPr lang="en-US" altLang="en-US" sz="8800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altLang="en-US" sz="8800" dirty="0" err="1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কেমন</a:t>
            </a:r>
            <a:r>
              <a:rPr lang="en-US" altLang="en-US" sz="8800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056538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  <p:sndAc>
          <p:stSnd>
            <p:snd r:embed="rId2" name="wind.wav"/>
          </p:stSnd>
        </p:sndAc>
      </p:transition>
    </mc:Choice>
    <mc:Fallback>
      <p:transition spd="slow">
        <p:fade/>
        <p:sndAc>
          <p:stSnd>
            <p:snd r:embed="rId2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8653" y="623007"/>
            <a:ext cx="6012870" cy="1015663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6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বাড়ির কাজ</a:t>
            </a:r>
            <a:endParaRPr lang="en-US" sz="60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8654" y="2660411"/>
            <a:ext cx="5444834" cy="212365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4400" b="1" dirty="0" smtClean="0"/>
              <a:t>দুটি করে লাল</a:t>
            </a:r>
            <a:r>
              <a:rPr lang="bn-BD" sz="4400" b="1" dirty="0"/>
              <a:t>,</a:t>
            </a:r>
            <a:r>
              <a:rPr lang="bn-IN" sz="4400" b="1" dirty="0" smtClean="0"/>
              <a:t> সাদা, হলুদ রঙের ফুলের নাম লিখে আনবে</a:t>
            </a:r>
            <a:r>
              <a:rPr lang="bn-IN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44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5929747" y="207819"/>
            <a:ext cx="6122555" cy="5597236"/>
            <a:chOff x="5929747" y="207819"/>
            <a:chExt cx="6122555" cy="5597236"/>
          </a:xfrm>
        </p:grpSpPr>
        <p:grpSp>
          <p:nvGrpSpPr>
            <p:cNvPr id="4" name="Group 3"/>
            <p:cNvGrpSpPr/>
            <p:nvPr/>
          </p:nvGrpSpPr>
          <p:grpSpPr>
            <a:xfrm>
              <a:off x="5929747" y="207819"/>
              <a:ext cx="6122555" cy="5597236"/>
              <a:chOff x="3241963" y="263237"/>
              <a:chExt cx="6511637" cy="4584686"/>
            </a:xfrm>
          </p:grpSpPr>
          <p:sp>
            <p:nvSpPr>
              <p:cNvPr id="2" name="Isosceles Triangle 1"/>
              <p:cNvSpPr/>
              <p:nvPr/>
            </p:nvSpPr>
            <p:spPr>
              <a:xfrm>
                <a:off x="3241963" y="263237"/>
                <a:ext cx="6511637" cy="2008914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 w="571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rame 11"/>
              <p:cNvSpPr/>
              <p:nvPr/>
            </p:nvSpPr>
            <p:spPr>
              <a:xfrm>
                <a:off x="4372240" y="2299596"/>
                <a:ext cx="4218710" cy="2548327"/>
              </a:xfrm>
              <a:prstGeom prst="fram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" name="Frame 5"/>
            <p:cNvSpPr/>
            <p:nvPr/>
          </p:nvSpPr>
          <p:spPr>
            <a:xfrm>
              <a:off x="7523015" y="3228109"/>
              <a:ext cx="443345" cy="872836"/>
            </a:xfrm>
            <a:prstGeom prst="fram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Frame 7"/>
            <p:cNvSpPr/>
            <p:nvPr/>
          </p:nvSpPr>
          <p:spPr>
            <a:xfrm>
              <a:off x="10002986" y="3228104"/>
              <a:ext cx="443345" cy="872836"/>
            </a:xfrm>
            <a:prstGeom prst="frame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Frame 8"/>
            <p:cNvSpPr/>
            <p:nvPr/>
          </p:nvSpPr>
          <p:spPr>
            <a:xfrm>
              <a:off x="8496888" y="3228104"/>
              <a:ext cx="1076436" cy="1911932"/>
            </a:xfrm>
            <a:prstGeom prst="fram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26151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235" y="960968"/>
            <a:ext cx="5035639" cy="38894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4199" y="960968"/>
            <a:ext cx="4264704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আজ</a:t>
            </a:r>
            <a:r>
              <a:rPr lang="en-US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এ </a:t>
            </a:r>
            <a:r>
              <a:rPr lang="en-US" sz="5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পর্যন্ত</a:t>
            </a:r>
            <a:r>
              <a:rPr lang="en-US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5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38948" y="5326866"/>
            <a:ext cx="5978435" cy="92333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bn-BD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আবারো ধন্যবাদ সবাইকে।</a:t>
            </a:r>
            <a:endParaRPr lang="en-US" sz="5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6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5220" y="2271233"/>
            <a:ext cx="6087979" cy="2985433"/>
          </a:xfrm>
          <a:prstGeom prst="rect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নাম</a:t>
            </a:r>
            <a:r>
              <a:rPr lang="bn-IN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ঃবিজিত দাস চৌধুরী</a:t>
            </a:r>
          </a:p>
          <a:p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</a:t>
            </a:r>
            <a:r>
              <a:rPr lang="bn-IN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হকারি শিক্ষক </a:t>
            </a:r>
          </a:p>
          <a:p>
            <a:r>
              <a:rPr lang="bn-IN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ফাগুবাঁশবাড়ি স প্রা বি কানাইঘাট, সিলেট।</a:t>
            </a:r>
          </a:p>
          <a:p>
            <a:r>
              <a:rPr lang="bn-IN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মোবাইলঃ০১৭২৬৪৯৮৯৪০</a:t>
            </a:r>
            <a:endParaRPr lang="en-US" sz="4000" b="1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Bijitdas.ict@gmail.com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016" y="507360"/>
            <a:ext cx="5297633" cy="59194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325220" y="564510"/>
            <a:ext cx="6087979" cy="769441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00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শিক্ষক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পরিচিতি</a:t>
            </a:r>
            <a:r>
              <a:rPr lang="bn-IN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-</a:t>
            </a:r>
            <a:endParaRPr lang="en-US" sz="4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748927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imation_শিশুদের_ছড়া_আয়_ছেলেরা_আয়_মেয়েরা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9137" y="1635025"/>
            <a:ext cx="9743607" cy="44060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68640" y="209866"/>
            <a:ext cx="8139660" cy="1200329"/>
          </a:xfrm>
          <a:prstGeom prst="rect">
            <a:avLst/>
          </a:prstGeom>
          <a:solidFill>
            <a:schemeClr val="tx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54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এসো একটি ছড়া গান শুনি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12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91325" y="982397"/>
            <a:ext cx="6448927" cy="1015663"/>
          </a:xfrm>
          <a:prstGeom prst="rect">
            <a:avLst/>
          </a:prstGeom>
          <a:solidFill>
            <a:srgbClr val="00B050"/>
          </a:solidFill>
          <a:ln w="76200"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6000" b="1" u="sng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শিখনফলঃ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91326" y="2461734"/>
            <a:ext cx="6448926" cy="3970318"/>
          </a:xfrm>
          <a:prstGeom prst="rect">
            <a:avLst/>
          </a:prstGeom>
          <a:solidFill>
            <a:srgbClr val="00B050"/>
          </a:solidFill>
          <a:ln w="762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bn-BD" sz="3600" b="1" dirty="0" smtClean="0"/>
              <a:t>৩,২,১ পরিচিত ফুল </a:t>
            </a:r>
            <a:r>
              <a:rPr lang="bn-IN" sz="3600" b="1" dirty="0" smtClean="0"/>
              <a:t>সম্পর্কে শুনে ব</a:t>
            </a:r>
            <a:r>
              <a:rPr lang="bn-BD" sz="3600" b="1" dirty="0" smtClean="0"/>
              <a:t>লতে</a:t>
            </a:r>
            <a:r>
              <a:rPr lang="bn-IN" sz="3600" b="1" dirty="0" smtClean="0"/>
              <a:t> পারবেঃ</a:t>
            </a:r>
          </a:p>
          <a:p>
            <a:r>
              <a:rPr lang="bn-IN" sz="3600" b="1" dirty="0" smtClean="0"/>
              <a:t>২.৬.১ </a:t>
            </a:r>
            <a:r>
              <a:rPr lang="bn-BD" sz="3600" b="1" dirty="0" smtClean="0"/>
              <a:t>পরিচিত </a:t>
            </a:r>
            <a:r>
              <a:rPr lang="bn-BD" sz="3600" b="1" dirty="0"/>
              <a:t>ফুল </a:t>
            </a:r>
            <a:r>
              <a:rPr lang="bn-IN" sz="3600" b="1" dirty="0" smtClean="0"/>
              <a:t>সম্পর্কে বর্ণনা করতে পারবেঃ</a:t>
            </a:r>
          </a:p>
          <a:p>
            <a:r>
              <a:rPr lang="bn-IN" sz="3600" b="1" dirty="0" smtClean="0"/>
              <a:t>১.৩.১ যুক্তব্যঞ্জন পড়তে </a:t>
            </a:r>
            <a:r>
              <a:rPr lang="bn-IN" sz="3600" b="1" dirty="0"/>
              <a:t>পারবেঃ</a:t>
            </a:r>
          </a:p>
          <a:p>
            <a:r>
              <a:rPr lang="bn-IN" sz="3600" b="1" dirty="0" smtClean="0"/>
              <a:t>১.৩.২ ফুলের রং বলতে পারবে ঃ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04946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picture of flow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95" y="228599"/>
            <a:ext cx="3779607" cy="57047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picture of 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452" y="228599"/>
            <a:ext cx="3865418" cy="56872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palash 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094" y="228599"/>
            <a:ext cx="3699165" cy="57047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1135" y="6179134"/>
            <a:ext cx="3581270" cy="5847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3200" b="1" dirty="0" smtClean="0">
                <a:solidFill>
                  <a:srgbClr val="FFFF00"/>
                </a:solidFill>
              </a:rPr>
              <a:t>সূর্যমুখী ফুল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47307" y="6179133"/>
            <a:ext cx="3463640" cy="584775"/>
          </a:xfrm>
          <a:prstGeom prst="rect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b="1" dirty="0" smtClean="0">
                <a:solidFill>
                  <a:srgbClr val="FF0000"/>
                </a:solidFill>
              </a:rPr>
              <a:t>পলাশ ফুল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13587" y="6144902"/>
            <a:ext cx="3598297" cy="584775"/>
          </a:xfrm>
          <a:prstGeom prst="rect">
            <a:avLst/>
          </a:prstGeom>
          <a:solidFill>
            <a:srgbClr val="0070C0"/>
          </a:solidFill>
          <a:ln>
            <a:solidFill>
              <a:srgbClr val="92D05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গোলাপ ফুল</a:t>
            </a:r>
            <a:endParaRPr lang="en-US" sz="32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846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Image result for kamini 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81" y="217301"/>
            <a:ext cx="3800622" cy="5341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Image result for bale flow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058" y="217301"/>
            <a:ext cx="3772217" cy="5341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12" descr="Image result for gondhoraj flow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323" y="217301"/>
            <a:ext cx="3718594" cy="5341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TextBox 8"/>
          <p:cNvSpPr txBox="1"/>
          <p:nvPr/>
        </p:nvSpPr>
        <p:spPr>
          <a:xfrm>
            <a:off x="267286" y="5898035"/>
            <a:ext cx="3545059" cy="64633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600" b="1" dirty="0" smtClean="0"/>
              <a:t>কামিনী ফুল</a:t>
            </a:r>
            <a:endParaRPr lang="en-US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273058" y="5911918"/>
            <a:ext cx="3772217" cy="64633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600" b="1" dirty="0" smtClean="0"/>
              <a:t>বেলী ফুল</a:t>
            </a:r>
            <a:endParaRPr lang="en-US" sz="3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505988" y="5921485"/>
            <a:ext cx="3423415" cy="64633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600" b="1" dirty="0" smtClean="0"/>
              <a:t>গন্ধরাজ ফুল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0350711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krishnachura 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21" y="401053"/>
            <a:ext cx="3586849" cy="530993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hasnuhana flow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930" r="391" b="15090"/>
          <a:stretch/>
        </p:blipFill>
        <p:spPr bwMode="auto">
          <a:xfrm>
            <a:off x="4389120" y="401054"/>
            <a:ext cx="3568220" cy="530993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dulonchapa 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690" y="401054"/>
            <a:ext cx="3407489" cy="530993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7921" y="6064806"/>
            <a:ext cx="3586849" cy="707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কৃষ্ণচূড়া ফুল</a:t>
            </a:r>
            <a:endParaRPr lang="en-US" sz="40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66260" y="6069904"/>
            <a:ext cx="3591080" cy="707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হাসনাহেনা ফুল</a:t>
            </a:r>
            <a:endParaRPr lang="en-US" sz="40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71690" y="6096574"/>
            <a:ext cx="3508589" cy="707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দোলনচাপা ফুল</a:t>
            </a:r>
            <a:endParaRPr lang="en-US" sz="40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689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togor 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397041"/>
            <a:ext cx="3671843" cy="53767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shiuli 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183" y="397041"/>
            <a:ext cx="4000476" cy="5376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8" name="Picture 6" descr="Image result for kas 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664" y="397041"/>
            <a:ext cx="3804732" cy="53767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TextBox 7"/>
          <p:cNvSpPr txBox="1"/>
          <p:nvPr/>
        </p:nvSpPr>
        <p:spPr>
          <a:xfrm>
            <a:off x="431076" y="6008916"/>
            <a:ext cx="3187338" cy="769441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4400" b="1" dirty="0" smtClean="0"/>
              <a:t>টগর </a:t>
            </a:r>
            <a:r>
              <a:rPr lang="bn-IN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ফুল</a:t>
            </a:r>
            <a:endParaRPr lang="en-US" sz="4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02185" y="5978434"/>
            <a:ext cx="3291839" cy="769441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4400" b="1" dirty="0" smtClean="0"/>
              <a:t>শিউলি </a:t>
            </a:r>
            <a:r>
              <a:rPr lang="bn-IN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ফুল</a:t>
            </a:r>
            <a:endParaRPr lang="en-US" sz="4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86801" y="5986550"/>
            <a:ext cx="2997457" cy="769441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4400" b="1" dirty="0" smtClean="0"/>
              <a:t>কাশ </a:t>
            </a:r>
            <a:r>
              <a:rPr lang="bn-IN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ফুল</a:t>
            </a:r>
            <a:endParaRPr lang="en-US" sz="4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66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kodom 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28" y="132345"/>
            <a:ext cx="3937569" cy="52756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4100" name="Picture 4" descr="Image result for shapla 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052" y="132346"/>
            <a:ext cx="3295898" cy="5275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2" name="Picture 6" descr="Image result for shapla 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995" y="132346"/>
            <a:ext cx="4114800" cy="5275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378824" y="5721534"/>
            <a:ext cx="3513908" cy="1015663"/>
          </a:xfrm>
          <a:prstGeom prst="rect">
            <a:avLst/>
          </a:prstGeom>
          <a:solidFill>
            <a:schemeClr val="dk1"/>
          </a:solidFill>
          <a:ln w="76200">
            <a:solidFill>
              <a:schemeClr val="accent2">
                <a:lumMod val="40000"/>
                <a:lumOff val="6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6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কদম ফুল</a:t>
            </a:r>
            <a:endParaRPr lang="en-US" sz="6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7133" y="5632421"/>
            <a:ext cx="6805747" cy="1015663"/>
          </a:xfrm>
          <a:prstGeom prst="rect">
            <a:avLst/>
          </a:prstGeom>
          <a:ln w="76200">
            <a:prstDash val="sysDot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6000" b="1" dirty="0" smtClean="0"/>
              <a:t>শাপলা ফুল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68946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207</Words>
  <Application>Microsoft Office PowerPoint</Application>
  <PresentationFormat>Widescreen</PresentationFormat>
  <Paragraphs>66</Paragraphs>
  <Slides>18</Slides>
  <Notes>1</Notes>
  <HiddenSlides>1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NikoshBAN</vt:lpstr>
      <vt:lpstr>Vrinda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13</cp:revision>
  <dcterms:created xsi:type="dcterms:W3CDTF">2020-03-19T05:36:48Z</dcterms:created>
  <dcterms:modified xsi:type="dcterms:W3CDTF">2020-03-19T06:50:25Z</dcterms:modified>
</cp:coreProperties>
</file>