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7" r:id="rId2"/>
    <p:sldId id="268" r:id="rId3"/>
    <p:sldId id="260" r:id="rId4"/>
    <p:sldId id="261" r:id="rId5"/>
    <p:sldId id="278" r:id="rId6"/>
    <p:sldId id="264" r:id="rId7"/>
    <p:sldId id="282" r:id="rId8"/>
    <p:sldId id="281" r:id="rId9"/>
    <p:sldId id="285" r:id="rId10"/>
    <p:sldId id="290" r:id="rId11"/>
    <p:sldId id="283" r:id="rId12"/>
    <p:sldId id="284" r:id="rId13"/>
    <p:sldId id="286" r:id="rId14"/>
    <p:sldId id="287" r:id="rId15"/>
    <p:sldId id="288" r:id="rId16"/>
    <p:sldId id="28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CC00"/>
    <a:srgbClr val="777777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953" autoAdjust="0"/>
  </p:normalViewPr>
  <p:slideViewPr>
    <p:cSldViewPr>
      <p:cViewPr>
        <p:scale>
          <a:sx n="57" d="100"/>
          <a:sy n="57" d="100"/>
        </p:scale>
        <p:origin x="-1188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028DF-94B9-4601-8D47-86D439F9B553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9C86A-4521-4638-A436-7D0F42BED1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98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9C86A-4521-4638-A436-7D0F42BED13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accent6"/>
          </a:solidFill>
          <a:ln>
            <a:solidFill>
              <a:srgbClr val="92D050"/>
            </a:solidFill>
          </a:ln>
        </p:spPr>
        <p:txBody>
          <a:bodyPr>
            <a:noAutofit/>
          </a:bodyPr>
          <a:lstStyle/>
          <a:p>
            <a:r>
              <a:rPr lang="en-US" sz="9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 descr="3bb_m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447800"/>
            <a:ext cx="4571999" cy="5410200"/>
          </a:xfrm>
        </p:spPr>
      </p:pic>
      <p:pic>
        <p:nvPicPr>
          <p:cNvPr id="8" name="Content Placeholder 7" descr="40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63374" y="1447800"/>
            <a:ext cx="4580626" cy="5410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Connector 4"/>
          <p:cNvSpPr/>
          <p:nvPr/>
        </p:nvSpPr>
        <p:spPr>
          <a:xfrm>
            <a:off x="4648200" y="1212618"/>
            <a:ext cx="1335576" cy="114958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 </a:t>
            </a:r>
          </a:p>
          <a:p>
            <a:pPr algn="ctr"/>
            <a:r>
              <a:rPr lang="bn-BD" sz="4000" dirty="0" smtClean="0"/>
              <a:t> </a:t>
            </a:r>
            <a:r>
              <a:rPr lang="en-US" sz="4000" dirty="0" smtClean="0"/>
              <a:t>r</a:t>
            </a:r>
            <a:endParaRPr lang="en-US" sz="4000" dirty="0"/>
          </a:p>
        </p:txBody>
      </p:sp>
      <p:sp>
        <p:nvSpPr>
          <p:cNvPr id="6" name="Flowchart: Connector 5"/>
          <p:cNvSpPr/>
          <p:nvPr/>
        </p:nvSpPr>
        <p:spPr>
          <a:xfrm>
            <a:off x="4648200" y="4619125"/>
            <a:ext cx="1345387" cy="109696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BD" sz="2000" dirty="0" smtClean="0"/>
          </a:p>
          <a:p>
            <a:pPr algn="ctr"/>
            <a:r>
              <a:rPr lang="en-US" sz="4400" dirty="0" smtClean="0"/>
              <a:t>r</a:t>
            </a:r>
            <a:endParaRPr lang="en-US" sz="4400" dirty="0"/>
          </a:p>
        </p:txBody>
      </p:sp>
      <p:sp>
        <p:nvSpPr>
          <p:cNvPr id="7" name="Rectangle 6"/>
          <p:cNvSpPr/>
          <p:nvPr/>
        </p:nvSpPr>
        <p:spPr>
          <a:xfrm>
            <a:off x="3962395" y="2438400"/>
            <a:ext cx="1143005" cy="21335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990600" y="2362200"/>
            <a:ext cx="1600200" cy="2590800"/>
            <a:chOff x="1066800" y="1295400"/>
            <a:chExt cx="1600200" cy="2590800"/>
          </a:xfrm>
        </p:grpSpPr>
        <p:sp>
          <p:nvSpPr>
            <p:cNvPr id="9" name="Can 8"/>
            <p:cNvSpPr/>
            <p:nvPr/>
          </p:nvSpPr>
          <p:spPr>
            <a:xfrm>
              <a:off x="1066800" y="1295400"/>
              <a:ext cx="1600200" cy="2590800"/>
            </a:xfrm>
            <a:prstGeom prst="can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       </a:t>
              </a:r>
              <a:r>
                <a:rPr lang="en-US" sz="4800" dirty="0" smtClean="0"/>
                <a:t>h</a:t>
              </a:r>
              <a:endParaRPr lang="en-US" sz="4800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1066800" y="1524000"/>
              <a:ext cx="838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800100" y="2628106"/>
              <a:ext cx="2209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066800" y="3733800"/>
              <a:ext cx="838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/>
          <p:cNvSpPr/>
          <p:nvPr/>
        </p:nvSpPr>
        <p:spPr>
          <a:xfrm>
            <a:off x="6096000" y="1371600"/>
            <a:ext cx="2819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     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ক্ষেত্রফল =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∂r±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</a:t>
            </a:r>
          </a:p>
          <a:p>
            <a:pPr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                                 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ক্ষেত্রফল=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∂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rh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                                            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							           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         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ক্ষেত্রফল=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∂r±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5334000" y="18288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334000" y="5181600"/>
            <a:ext cx="659587" cy="15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04800" y="5435025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আয়তন=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∂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r±h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62400" y="3276600"/>
            <a:ext cx="121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2∏r</a:t>
            </a:r>
            <a:r>
              <a:rPr lang="en-US" dirty="0" smtClean="0"/>
              <a:t>       </a:t>
            </a:r>
            <a:r>
              <a:rPr lang="en-US" sz="2400" dirty="0" smtClean="0"/>
              <a:t>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8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0" y="-228600"/>
            <a:ext cx="9144000" cy="8077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ভূমির ক্ষেত্রফল=∂r</a:t>
            </a:r>
            <a:r>
              <a:rPr lang="bn-BD" sz="8000" baseline="40000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bn-BD" sz="8000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বক্রপৃষ্ঠের ক্ষেত্রফল=2∂rh</a:t>
            </a:r>
          </a:p>
          <a:p>
            <a:pPr algn="ctr"/>
            <a:r>
              <a:rPr lang="bn-BD" sz="8000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আয়তন=∂r</a:t>
            </a:r>
            <a:r>
              <a:rPr lang="bn-BD" sz="8000" baseline="42000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bn-BD" sz="8000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h</a:t>
            </a:r>
            <a:endParaRPr lang="en-US" sz="8000" dirty="0">
              <a:solidFill>
                <a:srgbClr val="0033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একক কাজ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12 সে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উচ্চতা বিশিষ্ট একটি বেলনের ভূমির ব্যাসার্ধ ৫ সে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হলে এর আয়তন নির্ণয় কর।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□একটি সিলিন্ডারের বক্রতলের ক্ষেত্রফল ১০০ বর্গ সে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এবং আয়তন ১২০ ঘন সে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হলে উচ্চতা এবং ভূমির ব্যাসার্ধ নির্ণয় কর।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ক। বেলন কাকে বলে?</a:t>
            </a:r>
          </a:p>
          <a:p>
            <a:pPr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খ।বেলনের বক্রপৃষ্ঠের ক্ষেত্রফলের সূত্রটি বল।</a:t>
            </a:r>
          </a:p>
          <a:p>
            <a:pPr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গ।বেলনের আয়তনের সূত্রটি বল 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□একটি কুয়ার গভীরতা ২৮ সে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এবং ব্যাস ১৬ সে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মি।প্রতি ঘন সে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মাটি খনন করতে ৫ টাকা লাগলে কুয়াটি খনন করতে মোট কত টাকা লাগবে?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ulip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33600"/>
            <a:ext cx="9144000" cy="1676400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15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50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lvl="0"/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জ্ঞ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0" y="0"/>
            <a:ext cx="9144000" cy="10668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</a:pP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066800"/>
            <a:ext cx="91440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8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ফিরোজ</a:t>
            </a:r>
            <a:r>
              <a:rPr lang="en-US" sz="8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আলম</a:t>
            </a:r>
            <a:endParaRPr lang="en-US" sz="8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2362200"/>
            <a:ext cx="9144000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(গ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ণি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ত)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048000"/>
            <a:ext cx="9144000" cy="381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মতিরহাট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উচ্চ বিদ্যালয়,</a:t>
            </a:r>
          </a:p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কমলনগর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লক্ষ্মীপুর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en-US" sz="80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bn-BD" sz="8800" dirty="0" smtClean="0">
                <a:latin typeface="NikoshBAN" pitchFamily="2" charset="0"/>
                <a:cs typeface="NikoshBAN" pitchFamily="2" charset="0"/>
              </a:rPr>
              <a:t> (পরিমিতি)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en-US" sz="8000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0800000" flipV="1">
            <a:off x="17602200" y="-8458200"/>
            <a:ext cx="17830800" cy="1143000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buNone/>
            </a:pPr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……</a:t>
            </a:r>
          </a:p>
          <a:p>
            <a:pPr marL="914400" lvl="1" indent="-514350">
              <a:buAutoNum type="arabicParenR"/>
            </a:pP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বেলন কি তা বলতে পারবে।</a:t>
            </a:r>
            <a:endParaRPr lang="en-US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914400" lvl="1" indent="-514350">
              <a:buAutoNum type="arabicParenR"/>
            </a:pPr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বেলনের বক্রপৃষ্ঠের ক্ষেত্রফল ও  আয়তন নির্নয় করতে পারবে।</a:t>
            </a:r>
            <a:endParaRPr lang="en-US" sz="4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914400" lvl="1" indent="-514350">
              <a:buAutoNum type="arabicParenR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 একটি  সমবৃত্তভুমিক বেলনের উচ্চতা ১০ সে,মি,এবং ভূমির  ব্যাসার্ধ     ৭ সে, মি,হলে এর আয়তন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ও বক্রতলের ক্ষেত্রফল নির্ণয়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7801"/>
            <a:ext cx="9144000" cy="452431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……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বেলন কি তা বলতে পারবে।</a:t>
            </a:r>
          </a:p>
          <a:p>
            <a:pPr>
              <a:buNone/>
            </a:pP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বেলনের বক্রপৃষ্ঠের ক্ষেত্রফল ও  আয়তন নির্নয় করতে পারবে।</a:t>
            </a:r>
          </a:p>
          <a:p>
            <a:pPr>
              <a:buNone/>
            </a:pP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৩।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একটি  সমবৃত্তভূমিক বেলনের উচ্চতা ১০ সে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এবং ভূমির ব্যাসার্ধ ৭ সে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হলে এর আয়তন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ও বক্রতলের ক্ষেত্রফল নির্ণয়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uiExpand="1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ocess 2"/>
          <p:cNvSpPr/>
          <p:nvPr/>
        </p:nvSpPr>
        <p:spPr>
          <a:xfrm>
            <a:off x="3124200" y="5943600"/>
            <a:ext cx="2971800" cy="685800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বেলন</a:t>
            </a:r>
            <a:endParaRPr lang="en-US" sz="8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200400" y="228600"/>
            <a:ext cx="2743200" cy="5486400"/>
            <a:chOff x="3276600" y="533400"/>
            <a:chExt cx="2743200" cy="5486400"/>
          </a:xfrm>
        </p:grpSpPr>
        <p:sp>
          <p:nvSpPr>
            <p:cNvPr id="25" name="Flowchart: Magnetic Disk 24"/>
            <p:cNvSpPr/>
            <p:nvPr/>
          </p:nvSpPr>
          <p:spPr>
            <a:xfrm>
              <a:off x="3276600" y="533400"/>
              <a:ext cx="2667000" cy="5486400"/>
            </a:xfrm>
            <a:prstGeom prst="flowChartMagneticDisk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Arc 3"/>
            <p:cNvSpPr/>
            <p:nvPr/>
          </p:nvSpPr>
          <p:spPr>
            <a:xfrm>
              <a:off x="3276600" y="4572000"/>
              <a:ext cx="2743200" cy="1219200"/>
            </a:xfrm>
            <a:prstGeom prst="arc">
              <a:avLst>
                <a:gd name="adj1" fmla="val 11028910"/>
                <a:gd name="adj2" fmla="val 21049461"/>
              </a:avLst>
            </a:prstGeom>
            <a:noFill/>
            <a:ln w="285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90600" y="54102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228850"/>
          </a:xfrm>
          <a:solidFill>
            <a:schemeClr val="accent4"/>
          </a:solidFill>
        </p:spPr>
        <p:txBody>
          <a:bodyPr>
            <a:noAutofit/>
          </a:bodyPr>
          <a:lstStyle/>
          <a:p>
            <a:r>
              <a:rPr lang="bn-BD" sz="96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9600" dirty="0">
              <a:solidFill>
                <a:srgbClr val="00CC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0" y="2209800"/>
            <a:ext cx="9144000" cy="4648200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বেলন সম্পর্কিত সমস্যা</a:t>
            </a:r>
            <a:r>
              <a:rPr lang="en-US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            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bn-BD" sz="115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115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8229600" cy="6400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bn-BD" dirty="0" smtClean="0"/>
          </a:p>
          <a:p>
            <a:pPr>
              <a:buNone/>
            </a:pPr>
            <a:endParaRPr lang="bn-BD" dirty="0" smtClean="0"/>
          </a:p>
          <a:p>
            <a:pPr>
              <a:buNone/>
            </a:pPr>
            <a:endParaRPr lang="bn-BD" dirty="0" smtClean="0"/>
          </a:p>
          <a:p>
            <a:pPr>
              <a:buNone/>
            </a:pPr>
            <a:endParaRPr lang="bn-BD" dirty="0" smtClean="0"/>
          </a:p>
          <a:p>
            <a:pPr>
              <a:buNone/>
            </a:pPr>
            <a:endParaRPr lang="bn-BD" dirty="0" smtClean="0"/>
          </a:p>
          <a:p>
            <a:pPr>
              <a:buNone/>
            </a:pPr>
            <a:endParaRPr lang="bn-BD" dirty="0" smtClean="0"/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কোন আয়তক্ষেত্রের যেকোন বাহুকে অক্ষ ধরে আয়তক্ষেত্রটিকে ঐ  বাহুর চারদিকে ঘোরালে যে ঘনবস্তুর সৃষ্টি হয় তাকে বেলন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বলে।</a:t>
            </a: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Can 8"/>
          <p:cNvSpPr/>
          <p:nvPr/>
        </p:nvSpPr>
        <p:spPr>
          <a:xfrm>
            <a:off x="3200400" y="533400"/>
            <a:ext cx="1600200" cy="2590800"/>
          </a:xfrm>
          <a:prstGeom prst="can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       </a:t>
            </a:r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3200400" y="762000"/>
            <a:ext cx="838200" cy="1588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2934494" y="1866106"/>
            <a:ext cx="2209800" cy="1588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200400" y="2971800"/>
            <a:ext cx="838200" cy="1588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>
            <a:off x="2895600" y="2819400"/>
            <a:ext cx="2286000" cy="914400"/>
          </a:xfrm>
          <a:prstGeom prst="arc">
            <a:avLst>
              <a:gd name="adj1" fmla="val 12095252"/>
              <a:gd name="adj2" fmla="val 20082143"/>
            </a:avLst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981200" y="1676400"/>
            <a:ext cx="1600200" cy="2514600"/>
            <a:chOff x="1143000" y="2362200"/>
            <a:chExt cx="1600200" cy="2590800"/>
          </a:xfrm>
        </p:grpSpPr>
        <p:sp>
          <p:nvSpPr>
            <p:cNvPr id="9" name="Can 8"/>
            <p:cNvSpPr/>
            <p:nvPr/>
          </p:nvSpPr>
          <p:spPr>
            <a:xfrm>
              <a:off x="1143000" y="2362200"/>
              <a:ext cx="1600200" cy="2590800"/>
            </a:xfrm>
            <a:prstGeom prst="can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rgbClr val="7030A0"/>
                  </a:solidFill>
                </a:rPr>
                <a:t>    h</a:t>
              </a:r>
              <a:endParaRPr lang="en-US" sz="4000" dirty="0">
                <a:solidFill>
                  <a:srgbClr val="7030A0"/>
                </a:solidFill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1143000" y="2590800"/>
              <a:ext cx="838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877094" y="3694906"/>
              <a:ext cx="2209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143000" y="4800600"/>
              <a:ext cx="838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rc 15"/>
          <p:cNvSpPr/>
          <p:nvPr/>
        </p:nvSpPr>
        <p:spPr>
          <a:xfrm>
            <a:off x="1676400" y="3733800"/>
            <a:ext cx="2133600" cy="1676400"/>
          </a:xfrm>
          <a:prstGeom prst="arc">
            <a:avLst>
              <a:gd name="adj1" fmla="val 12940305"/>
              <a:gd name="adj2" fmla="val 1939588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r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819400" y="1447800"/>
            <a:ext cx="3015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</a:rPr>
              <a:t>p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29200" y="3682425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ভূমির ব্যাসার্ধ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71600" y="4876800"/>
            <a:ext cx="64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বেলনের দুই প্রান্তকে বৃত্তাকার তল বলে। বক্রতলকে বক্রপৃষ্ঠ বলা হয়।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981200" y="1676400"/>
            <a:ext cx="1600200" cy="2514600"/>
            <a:chOff x="1143000" y="2362200"/>
            <a:chExt cx="1600200" cy="2590800"/>
          </a:xfrm>
        </p:grpSpPr>
        <p:sp>
          <p:nvSpPr>
            <p:cNvPr id="15" name="Can 14"/>
            <p:cNvSpPr/>
            <p:nvPr/>
          </p:nvSpPr>
          <p:spPr>
            <a:xfrm>
              <a:off x="1143000" y="2362200"/>
              <a:ext cx="1600200" cy="2590800"/>
            </a:xfrm>
            <a:prstGeom prst="can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rgbClr val="7030A0"/>
                  </a:solidFill>
                </a:rPr>
                <a:t>    h</a:t>
              </a:r>
              <a:endParaRPr lang="en-US" sz="4000" dirty="0">
                <a:solidFill>
                  <a:srgbClr val="7030A0"/>
                </a:solidFill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143000" y="2590800"/>
              <a:ext cx="838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877094" y="3694906"/>
              <a:ext cx="2209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143000" y="4800600"/>
              <a:ext cx="838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 flipH="1">
            <a:off x="2819400" y="1447800"/>
            <a:ext cx="38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</a:rPr>
              <a:t>p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10800000">
            <a:off x="3200400" y="1884869"/>
            <a:ext cx="1676400" cy="2864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286000" y="3429000"/>
            <a:ext cx="76200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r</a:t>
            </a:r>
            <a:endParaRPr lang="en-US" sz="4400" dirty="0"/>
          </a:p>
        </p:txBody>
      </p:sp>
      <p:cxnSp>
        <p:nvCxnSpPr>
          <p:cNvPr id="34" name="Straight Arrow Connector 33"/>
          <p:cNvCxnSpPr/>
          <p:nvPr/>
        </p:nvCxnSpPr>
        <p:spPr>
          <a:xfrm rot="10800000">
            <a:off x="2819400" y="2743200"/>
            <a:ext cx="198120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953000" y="1701225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বৃত্তাকার তল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4953000" y="2463225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উচ্চতা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rot="10800000" flipV="1">
            <a:off x="2819400" y="3947159"/>
            <a:ext cx="2209800" cy="9144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0" grpId="0"/>
      <p:bldP spid="30" grpId="0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2075</TotalTime>
  <Words>343</Words>
  <Application>Microsoft Office PowerPoint</Application>
  <PresentationFormat>On-screen Show (4:3)</PresentationFormat>
  <Paragraphs>74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স্বাগতম</vt:lpstr>
      <vt:lpstr>জ্ঞ</vt:lpstr>
      <vt:lpstr>নবম শ্রেণি</vt:lpstr>
      <vt:lpstr>শিখনফল</vt:lpstr>
      <vt:lpstr>PowerPoint Presentation</vt:lpstr>
      <vt:lpstr>পাঠ শিরোনাম</vt:lpstr>
      <vt:lpstr>উপস্থাপন</vt:lpstr>
      <vt:lpstr>PowerPoint Presentation</vt:lpstr>
      <vt:lpstr>PowerPoint Presentation</vt:lpstr>
      <vt:lpstr>PowerPoint Presentation</vt:lpstr>
      <vt:lpstr>PowerPoint Presentation</vt:lpstr>
      <vt:lpstr>একক কাজ:</vt:lpstr>
      <vt:lpstr>দলীয় কাজ:</vt:lpstr>
      <vt:lpstr>মূল্যায়ন:</vt:lpstr>
      <vt:lpstr>বাড়ির কাজ</vt:lpstr>
      <vt:lpstr>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technology</dc:creator>
  <cp:lastModifiedBy>feroj alam</cp:lastModifiedBy>
  <cp:revision>488</cp:revision>
  <dcterms:created xsi:type="dcterms:W3CDTF">2006-08-16T00:00:00Z</dcterms:created>
  <dcterms:modified xsi:type="dcterms:W3CDTF">2020-03-21T04:58:52Z</dcterms:modified>
</cp:coreProperties>
</file>