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31A6-56D1-43FB-AC91-E3F1D54E027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560-14A2-4BB1-BDE8-CD192B21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31A6-56D1-43FB-AC91-E3F1D54E027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560-14A2-4BB1-BDE8-CD192B21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8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31A6-56D1-43FB-AC91-E3F1D54E027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560-14A2-4BB1-BDE8-CD192B21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5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31A6-56D1-43FB-AC91-E3F1D54E027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560-14A2-4BB1-BDE8-CD192B21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31A6-56D1-43FB-AC91-E3F1D54E027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560-14A2-4BB1-BDE8-CD192B21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5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31A6-56D1-43FB-AC91-E3F1D54E027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560-14A2-4BB1-BDE8-CD192B21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4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31A6-56D1-43FB-AC91-E3F1D54E027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560-14A2-4BB1-BDE8-CD192B21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31A6-56D1-43FB-AC91-E3F1D54E027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560-14A2-4BB1-BDE8-CD192B21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7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31A6-56D1-43FB-AC91-E3F1D54E027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560-14A2-4BB1-BDE8-CD192B21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31A6-56D1-43FB-AC91-E3F1D54E027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560-14A2-4BB1-BDE8-CD192B21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0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31A6-56D1-43FB-AC91-E3F1D54E027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560-14A2-4BB1-BDE8-CD192B21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E31A6-56D1-43FB-AC91-E3F1D54E027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A560-14A2-4BB1-BDE8-CD192B21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" y="-24408"/>
            <a:ext cx="12171837" cy="6882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6" y="822108"/>
            <a:ext cx="6204898" cy="108857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2" panose="02000506000000020004" pitchFamily="2" charset="0"/>
                <a:cs typeface="Nikosh2" panose="02000506000000020004" pitchFamily="2" charset="0"/>
              </a:rPr>
              <a:t>স্বাগতম </a:t>
            </a:r>
            <a:endParaRPr lang="en-US" dirty="0"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20873"/>
            <a:ext cx="4444905" cy="2666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163" y="4172082"/>
            <a:ext cx="4444905" cy="2666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2128" y="2227817"/>
            <a:ext cx="8475261" cy="364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8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4273" r="7292" b="4170"/>
          <a:stretch/>
        </p:blipFill>
        <p:spPr>
          <a:xfrm rot="5400000">
            <a:off x="2612265" y="-2612265"/>
            <a:ext cx="696747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32" y="425878"/>
            <a:ext cx="1365622" cy="1548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2048" y="728661"/>
            <a:ext cx="245745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271" y="421119"/>
            <a:ext cx="1365622" cy="1548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0948" y="2191481"/>
            <a:ext cx="8989256" cy="1569660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যুক্তবর্ণগুলো চিহ্নিত করে খাতায় লেখ এবং যুক্তবর্ণ গুলো ভেঙ্গে লেখ।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0026" y="2105802"/>
            <a:ext cx="211455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2885" y="2092154"/>
            <a:ext cx="832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3594" y="2105802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6581" y="2105802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2401" y="2034362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5558" y="207723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5321" y="2105802"/>
            <a:ext cx="250442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কাষ্ট, পৃষ্টা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773341" y="2405840"/>
            <a:ext cx="489884" cy="2428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00973" y="3286908"/>
            <a:ext cx="211455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7192" y="3284933"/>
            <a:ext cx="832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র্ষ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4541" y="328690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˝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7528" y="328690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3348" y="321546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6505" y="325833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6268" y="3286908"/>
            <a:ext cx="250442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বর্ষ, হর্ষ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754288" y="3586946"/>
            <a:ext cx="489884" cy="2428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03248" y="4381008"/>
            <a:ext cx="211455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0411" y="4379033"/>
            <a:ext cx="832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ষ্প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7760" y="438100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40747" y="438100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6567" y="430956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9724" y="435243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69487" y="4435600"/>
            <a:ext cx="250442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পুষ্প, নিষ্পাপ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797507" y="4681046"/>
            <a:ext cx="489884" cy="2428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523635" y="5502404"/>
            <a:ext cx="211455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রাত্র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36334" y="5500429"/>
            <a:ext cx="832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3683" y="5502404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56670" y="5695589"/>
            <a:ext cx="9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র-ফলা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52490" y="5430964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15647" y="5473832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85410" y="5502404"/>
            <a:ext cx="250442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ছাত্র, পাত্র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3813430" y="5802442"/>
            <a:ext cx="489884" cy="2428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79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18854 -0.000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16602 -0.0023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16601 -0.0023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16601 -0.00231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10" grpId="0" animBg="1"/>
      <p:bldP spid="11" grpId="0"/>
      <p:bldP spid="11" grpId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19" grpId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27" grpId="1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/>
      <p:bldP spid="35" grpId="1"/>
      <p:bldP spid="36" grpId="0"/>
      <p:bldP spid="37" grpId="0"/>
      <p:bldP spid="38" grpId="0"/>
      <p:bldP spid="39" grpId="0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0555" y="933381"/>
            <a:ext cx="4148919" cy="955477"/>
          </a:xfrm>
          <a:prstGeom prst="flowChartDocumen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2938" y="2348185"/>
            <a:ext cx="661805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শীতের ছুটিতে তুলি ও তপু কোথায় যায়?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2899" y="3895738"/>
            <a:ext cx="287244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নানার বাড়ি 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509" y="4911022"/>
            <a:ext cx="287244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বাগান বাড়ি  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8322" y="3895738"/>
            <a:ext cx="287244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গ্রামের বাড়ি  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8322" y="4911021"/>
            <a:ext cx="287244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ফুফুর বাড়ি  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6567363" y="4842851"/>
            <a:ext cx="713015" cy="748526"/>
          </a:xfrm>
          <a:prstGeom prst="mathMultiply">
            <a:avLst>
              <a:gd name="adj1" fmla="val 188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15" name="TextBox 14"/>
          <p:cNvSpPr txBox="1"/>
          <p:nvPr/>
        </p:nvSpPr>
        <p:spPr>
          <a:xfrm>
            <a:off x="6468953" y="3677373"/>
            <a:ext cx="60124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√</a:t>
            </a:r>
            <a:endParaRPr lang="en-US" sz="6600" b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5527" y="3182200"/>
            <a:ext cx="411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ক্লিক করি।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371825" y="4817371"/>
            <a:ext cx="771333" cy="819798"/>
          </a:xfrm>
          <a:prstGeom prst="mathMultiply">
            <a:avLst>
              <a:gd name="adj1" fmla="val 188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18" name="Multiply 17"/>
          <p:cNvSpPr/>
          <p:nvPr/>
        </p:nvSpPr>
        <p:spPr>
          <a:xfrm>
            <a:off x="3378236" y="3756916"/>
            <a:ext cx="764921" cy="909212"/>
          </a:xfrm>
          <a:prstGeom prst="mathMultiply">
            <a:avLst>
              <a:gd name="adj1" fmla="val 21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19" name="TextBox 18"/>
          <p:cNvSpPr txBox="1"/>
          <p:nvPr/>
        </p:nvSpPr>
        <p:spPr>
          <a:xfrm>
            <a:off x="3225834" y="2363850"/>
            <a:ext cx="661805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ভাপা পিঠা বানাতে নিচের কোনটি লাগে?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2938" y="3188059"/>
            <a:ext cx="276024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চিনি  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0541" y="4503860"/>
            <a:ext cx="287244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ময়দা   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9251" y="3161642"/>
            <a:ext cx="287244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চালের গুড়া  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2914" y="4477653"/>
            <a:ext cx="287244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পানি   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6583286" y="4435687"/>
            <a:ext cx="713015" cy="748526"/>
          </a:xfrm>
          <a:prstGeom prst="mathMultiply">
            <a:avLst>
              <a:gd name="adj1" fmla="val 188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25" name="TextBox 24"/>
          <p:cNvSpPr txBox="1"/>
          <p:nvPr/>
        </p:nvSpPr>
        <p:spPr>
          <a:xfrm>
            <a:off x="6471225" y="2969955"/>
            <a:ext cx="60124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√</a:t>
            </a:r>
            <a:endParaRPr lang="en-US" sz="6600" b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3374097" y="4410212"/>
            <a:ext cx="771333" cy="819798"/>
          </a:xfrm>
          <a:prstGeom prst="mathMultiply">
            <a:avLst>
              <a:gd name="adj1" fmla="val 188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27" name="Multiply 26"/>
          <p:cNvSpPr/>
          <p:nvPr/>
        </p:nvSpPr>
        <p:spPr>
          <a:xfrm>
            <a:off x="3402933" y="3054053"/>
            <a:ext cx="764921" cy="909212"/>
          </a:xfrm>
          <a:prstGeom prst="mathMultiply">
            <a:avLst>
              <a:gd name="adj1" fmla="val 21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29"/>
            </a:avLst>
          </a:prstGeom>
          <a:blipFill dpi="0"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28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5" grpId="0"/>
      <p:bldP spid="16" grpId="0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3394" r="4855" b="3471"/>
          <a:stretch/>
        </p:blipFill>
        <p:spPr>
          <a:xfrm rot="5400000">
            <a:off x="2667000" y="-2667000"/>
            <a:ext cx="6858002" cy="12192001"/>
          </a:xfrm>
          <a:prstGeom prst="rect">
            <a:avLst/>
          </a:prstGeom>
        </p:spPr>
      </p:pic>
      <p:sp>
        <p:nvSpPr>
          <p:cNvPr id="6" name="Flowchart: Magnetic Disk 5"/>
          <p:cNvSpPr/>
          <p:nvPr/>
        </p:nvSpPr>
        <p:spPr>
          <a:xfrm>
            <a:off x="4099998" y="3493387"/>
            <a:ext cx="3930555" cy="1370464"/>
          </a:xfrm>
          <a:prstGeom prst="flowChartMagneticDisk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27" y="883514"/>
            <a:ext cx="3214783" cy="321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6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0157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2218612" y="1025856"/>
            <a:ext cx="813435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851546" y="2626056"/>
            <a:ext cx="5943600" cy="30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চাঁদ মিয়া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৩৬ নং আধুয়া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জগন্নাথপুর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746" y="2579424"/>
            <a:ext cx="24384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8034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0281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2306466" y="1216068"/>
            <a:ext cx="3712197" cy="8842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পাঠ পরিচিতি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2490153" y="2597900"/>
            <a:ext cx="5643918" cy="2629194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sz="36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দাদির হাতের মজার পিঠা। </a:t>
            </a:r>
            <a:endParaRPr lang="bn-BD" sz="3600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36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শীতের ছুটিতে...হলো পিঠা।</a:t>
            </a:r>
          </a:p>
          <a:p>
            <a:pPr algn="ctr">
              <a:buNone/>
            </a:pPr>
            <a:r>
              <a:rPr lang="bn-BD" sz="36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6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  </a:t>
            </a:r>
            <a:endParaRPr lang="bn-BD" sz="36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bn-BD" sz="36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dobe Flash Player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2043" r="58334" b="66542"/>
          <a:stretch/>
        </p:blipFill>
        <p:spPr>
          <a:xfrm>
            <a:off x="7315205" y="2374708"/>
            <a:ext cx="2240319" cy="248389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358806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3620" r="5871" b="3582"/>
          <a:stretch/>
        </p:blipFill>
        <p:spPr>
          <a:xfrm rot="5400000">
            <a:off x="2666999" y="-2667001"/>
            <a:ext cx="6858000" cy="12192002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654883" y="609734"/>
            <a:ext cx="4763281" cy="822305"/>
          </a:xfrm>
          <a:prstGeom prst="flowChartMagnetic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এসো কিছু </a:t>
            </a:r>
            <a:r>
              <a:rPr lang="bn-IN" sz="3200" b="1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ছ</a:t>
            </a:r>
            <a:r>
              <a:rPr lang="bn-BD" sz="3200" b="1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বি দেখি</a:t>
            </a:r>
            <a:endParaRPr lang="en-US" sz="3200" b="1" dirty="0"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pic>
        <p:nvPicPr>
          <p:cNvPr id="5" name="Picture 4" descr="Adobe Flash Player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9" t="15400" r="27493" b="16393"/>
          <a:stretch/>
        </p:blipFill>
        <p:spPr>
          <a:xfrm>
            <a:off x="3289123" y="1719616"/>
            <a:ext cx="6564568" cy="3552875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dobe Flash Player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t="16945" r="11385" b="16172"/>
          <a:stretch/>
        </p:blipFill>
        <p:spPr>
          <a:xfrm>
            <a:off x="3275522" y="1719617"/>
            <a:ext cx="6539532" cy="3552875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893328" y="5691114"/>
            <a:ext cx="7315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প্রশ্ন: শিক্ষার্থীরা বলতো এই ছবিগুলো কিসের?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6908" y="5693386"/>
            <a:ext cx="55819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উত্তর: বিভিন্ন রকমের পিঠার ছবি।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1607" y="5704727"/>
            <a:ext cx="851847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প্রশ্ন: শিক্ষার্থীরা বলতো এই ছবিটিতে কী দেখা যাচ্ছে?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0949" y="5691041"/>
            <a:ext cx="1021079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উত্তর: একজন বৃদ্ধ মহিলা, ছোট ছোট বাচ্চা এবং একজন মহিলা।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838" y="5674249"/>
            <a:ext cx="104620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প্রশ্ন: ছবিটিতে বৃদ্ধ মহিলা ছোট বাচ্চাদের সম্পর্কে কী হতে পারেন?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7173" y="5643769"/>
            <a:ext cx="738788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উত্তর: তিনি বাচ্চাদের দাদি অথবা নানী হবেন। 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9883" y="5643767"/>
            <a:ext cx="623433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প্রশ্ন: ছবিটিতে বৃদ্ধ মহিলা কী করছেন? 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9573" y="5683625"/>
            <a:ext cx="738788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উত্তর: তিনি পিঠা তৈরি করছেন।  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4425" y="5683624"/>
            <a:ext cx="635817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প্রশ্ন: পিঠা খেতে কেমন লাগে? 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8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be Flash Player 1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20257" r="14091" b="11095"/>
          <a:stretch/>
        </p:blipFill>
        <p:spPr>
          <a:xfrm>
            <a:off x="445510" y="436728"/>
            <a:ext cx="11359803" cy="5991368"/>
          </a:xfrm>
          <a:prstGeom prst="rect">
            <a:avLst/>
          </a:prstGeom>
        </p:spPr>
      </p:pic>
      <p:sp>
        <p:nvSpPr>
          <p:cNvPr id="5" name="Flowchart: Decision 4"/>
          <p:cNvSpPr/>
          <p:nvPr/>
        </p:nvSpPr>
        <p:spPr>
          <a:xfrm>
            <a:off x="2603590" y="925712"/>
            <a:ext cx="6813368" cy="1491916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2835602" y="2967335"/>
            <a:ext cx="6567705" cy="1964174"/>
          </a:xfrm>
          <a:prstGeom prst="foldedCorner">
            <a:avLst>
              <a:gd name="adj" fmla="val 26898"/>
            </a:avLst>
          </a:prstGeom>
          <a:blipFill dpi="0"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পাঠ: দাদির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 মজার পিঠা।</a:t>
            </a:r>
          </a:p>
          <a:p>
            <a:pPr algn="ctr">
              <a:buNone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পাঠ্যাংশ: </a:t>
            </a:r>
            <a:r>
              <a:rPr lang="bn-IN" sz="44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শীতের ছুটিতে...হলো পিঠা।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29"/>
            </a:avLst>
          </a:prstGeom>
          <a:blipFill dpi="0" rotWithShape="1"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20"/>
          <a:stretch/>
        </p:blipFill>
        <p:spPr>
          <a:xfrm flipH="1">
            <a:off x="750629" y="1665027"/>
            <a:ext cx="1389781" cy="3266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20"/>
          <a:stretch/>
        </p:blipFill>
        <p:spPr>
          <a:xfrm>
            <a:off x="9880137" y="1653651"/>
            <a:ext cx="1428469" cy="32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984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be Flash Player 1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t="16724" r="17700" b="12861"/>
          <a:stretch/>
        </p:blipFill>
        <p:spPr>
          <a:xfrm>
            <a:off x="436728" y="426020"/>
            <a:ext cx="11313994" cy="5936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4150" y="2411968"/>
            <a:ext cx="6497053" cy="584775"/>
          </a:xfrm>
          <a:prstGeom prst="rect">
            <a:avLst/>
          </a:prstGeom>
          <a:solidFill>
            <a:schemeClr val="accent2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এই পাঠশেষে শিক্ষার্থীরা... </a:t>
            </a:r>
            <a:endParaRPr lang="en-US" sz="3200" dirty="0"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205196" y="658791"/>
            <a:ext cx="10136094" cy="1277935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শিখনফল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4823" y="3338109"/>
            <a:ext cx="8281966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bn-BD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2000" dirty="0" err="1" smtClean="0">
                <a:latin typeface="NikoshGrameem" panose="02000000000000000000" pitchFamily="2" charset="0"/>
                <a:cs typeface="NikoshGrameem" panose="02000000000000000000" pitchFamily="2" charset="0"/>
              </a:rPr>
              <a:t>বর্ণ</a:t>
            </a:r>
            <a:r>
              <a:rPr lang="en-US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ও </a:t>
            </a:r>
            <a:r>
              <a:rPr lang="en-US" sz="2000" dirty="0" err="1" smtClean="0">
                <a:latin typeface="NikoshGrameem" panose="02000000000000000000" pitchFamily="2" charset="0"/>
                <a:cs typeface="NikoshGrameem" panose="02000000000000000000" pitchFamily="2" charset="0"/>
              </a:rPr>
              <a:t>যুক্তবর্ণ</a:t>
            </a:r>
            <a:r>
              <a:rPr lang="en-US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2000" dirty="0" err="1" smtClean="0">
                <a:latin typeface="NikoshGrameem" panose="02000000000000000000" pitchFamily="2" charset="0"/>
                <a:cs typeface="NikoshGrameem" panose="02000000000000000000" pitchFamily="2" charset="0"/>
              </a:rPr>
              <a:t>সহযোগে</a:t>
            </a:r>
            <a:r>
              <a:rPr lang="en-US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2000" dirty="0" err="1" smtClean="0">
                <a:latin typeface="NikoshGrameem" panose="02000000000000000000" pitchFamily="2" charset="0"/>
                <a:cs typeface="NikoshGrameem" panose="02000000000000000000" pitchFamily="2" charset="0"/>
              </a:rPr>
              <a:t>তৈরি</a:t>
            </a:r>
            <a:r>
              <a:rPr lang="en-US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2000" dirty="0" err="1" smtClean="0">
                <a:latin typeface="NikoshGrameem" panose="02000000000000000000" pitchFamily="2" charset="0"/>
                <a:cs typeface="NikoshGrameem" panose="02000000000000000000" pitchFamily="2" charset="0"/>
              </a:rPr>
              <a:t>শব্দ</a:t>
            </a:r>
            <a:r>
              <a:rPr lang="en-US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2000" dirty="0" err="1" smtClean="0">
                <a:latin typeface="NikoshGrameem" panose="02000000000000000000" pitchFamily="2" charset="0"/>
                <a:cs typeface="NikoshGrameem" panose="02000000000000000000" pitchFamily="2" charset="0"/>
              </a:rPr>
              <a:t>শুনে</a:t>
            </a:r>
            <a:r>
              <a:rPr lang="en-US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2000" dirty="0" err="1" smtClean="0">
                <a:latin typeface="NikoshGrameem" panose="02000000000000000000" pitchFamily="2" charset="0"/>
                <a:cs typeface="NikoshGrameem" panose="02000000000000000000" pitchFamily="2" charset="0"/>
              </a:rPr>
              <a:t>স্পষ্ট</a:t>
            </a:r>
            <a:r>
              <a:rPr lang="en-US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ও </a:t>
            </a:r>
            <a:r>
              <a:rPr lang="en-US" sz="2000" dirty="0" err="1" smtClean="0">
                <a:latin typeface="NikoshGrameem" panose="02000000000000000000" pitchFamily="2" charset="0"/>
                <a:cs typeface="NikoshGrameem" panose="02000000000000000000" pitchFamily="2" charset="0"/>
              </a:rPr>
              <a:t>শুদ্ধভাবে</a:t>
            </a:r>
            <a:r>
              <a:rPr lang="en-US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2000" dirty="0" err="1" smtClean="0">
                <a:latin typeface="NikoshGrameem" panose="02000000000000000000" pitchFamily="2" charset="0"/>
                <a:cs typeface="NikoshGrameem" panose="02000000000000000000" pitchFamily="2" charset="0"/>
              </a:rPr>
              <a:t>বলতে</a:t>
            </a:r>
            <a:r>
              <a:rPr lang="en-US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2000" dirty="0" err="1" smtClean="0">
                <a:latin typeface="NikoshGrameem" panose="02000000000000000000" pitchFamily="2" charset="0"/>
                <a:cs typeface="NikoshGrameem" panose="02000000000000000000" pitchFamily="2" charset="0"/>
              </a:rPr>
              <a:t>পারবে</a:t>
            </a:r>
            <a:r>
              <a:rPr lang="en-US" sz="2000" dirty="0">
                <a:latin typeface="NikoshGrameem" panose="02000000000000000000" pitchFamily="2" charset="0"/>
                <a:cs typeface="NikoshGrameem" panose="02000000000000000000" pitchFamily="2" charset="0"/>
              </a:rPr>
              <a:t>।</a:t>
            </a:r>
            <a:endParaRPr lang="bn-IN" sz="2000" dirty="0" smtClean="0"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8809" y="4736890"/>
            <a:ext cx="3860352" cy="40011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bn-IN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যুক্তব্যাঞ্জন ভেঙে লিখতে পারবে।</a:t>
            </a:r>
            <a:endParaRPr lang="en-US" sz="2000" dirty="0"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755" y="5280384"/>
            <a:ext cx="5662127" cy="40011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bn-IN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পাঠ সংশ্লিষ্ট ছোট ছোট প্রশ্নের উত্তর বলতে পারবে। </a:t>
            </a:r>
            <a:endParaRPr lang="en-US" dirty="0"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5242" y="3812629"/>
            <a:ext cx="505270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প্রমিত উচ্চারণে </a:t>
            </a:r>
            <a:r>
              <a:rPr lang="bn-IN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পাঠ্যাংশটুকু </a:t>
            </a:r>
            <a:r>
              <a:rPr lang="bn-BD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 পড়তে পারবে।</a:t>
            </a:r>
            <a:endParaRPr lang="en-US" dirty="0"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1804" y="4252495"/>
            <a:ext cx="6497053" cy="400110"/>
          </a:xfrm>
          <a:prstGeom prst="rect">
            <a:avLst/>
          </a:prstGeom>
          <a:solidFill>
            <a:schemeClr val="accent2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নতুন শব্দের  অর্থ বলতে পারবে।  </a:t>
            </a:r>
            <a:endParaRPr lang="en-US" sz="2000" dirty="0"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43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3394" r="4855" b="3471"/>
          <a:stretch/>
        </p:blipFill>
        <p:spPr>
          <a:xfrm rot="5400000">
            <a:off x="2667000" y="-2667000"/>
            <a:ext cx="6858002" cy="121920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05911" y="573938"/>
            <a:ext cx="3961625" cy="818133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শিক্ষকের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523" y="4809955"/>
            <a:ext cx="8725397" cy="1490543"/>
          </a:xfrm>
          <a:prstGeom prst="flowChartManualInp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bn-I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পাঠ্যবইয়ের সংশ্লিষ্ট শব্দসমূহের নিচে আঙ্গুল দিয়ে শিক্ষকের পড়া অনুসরণ করবে।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teache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5886" y="1392071"/>
            <a:ext cx="4770503" cy="347247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 descr="TG - Class 2 Bangla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4" t="20422" r="41119" b="4098"/>
          <a:stretch/>
        </p:blipFill>
        <p:spPr>
          <a:xfrm>
            <a:off x="7956655" y="1337478"/>
            <a:ext cx="2797791" cy="3478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364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961" y="506202"/>
            <a:ext cx="2370523" cy="2256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80" y="572871"/>
            <a:ext cx="2146692" cy="2043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9115" y="1165393"/>
            <a:ext cx="5077187" cy="918270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7671" y="2704315"/>
            <a:ext cx="8989256" cy="3046988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দলের প্রত্যেকে আজকের পাঠ্যাংশের দুই লাইন করে পড়বে অন্যরা শুনবে এবং আঙ্গুল রেখে মেলাবে।ভুল হলে ঠিক করে দেবে। এভাবে দলের প্রত্যেক সদস্য কমপক্ষে ২বার পড়বে।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29"/>
            </a:avLst>
          </a:prstGeom>
          <a:blipFill dpi="0"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75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223690"/>
            <a:ext cx="11778017" cy="647736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51380" y="433038"/>
            <a:ext cx="4193828" cy="584775"/>
          </a:xfrm>
          <a:prstGeom prst="rect">
            <a:avLst/>
          </a:prstGeom>
          <a:solidFill>
            <a:schemeClr val="accent2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Grameem" panose="02000000000000000000" pitchFamily="2" charset="0"/>
                <a:cs typeface="NikoshGrameem" panose="02000000000000000000" pitchFamily="2" charset="0"/>
              </a:rPr>
              <a:t>শব্দার্থগুলো জেনে নেই...</a:t>
            </a:r>
            <a:endParaRPr lang="en-US" sz="3200" dirty="0"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220866" y="1475370"/>
            <a:ext cx="1542208" cy="5717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2" panose="02000506000000020004" pitchFamily="2" charset="0"/>
                <a:cs typeface="Nikosh2" panose="02000506000000020004" pitchFamily="2" charset="0"/>
              </a:rPr>
              <a:t> অনুষ্টান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195843" y="2514874"/>
            <a:ext cx="1567232" cy="5558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2" panose="02000506000000020004" pitchFamily="2" charset="0"/>
                <a:cs typeface="Nikosh2" panose="02000506000000020004" pitchFamily="2" charset="0"/>
              </a:rPr>
              <a:t> সুন্দর 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3170819" y="3527085"/>
            <a:ext cx="1592255" cy="53993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2" panose="02000506000000020004" pitchFamily="2" charset="0"/>
                <a:cs typeface="Nikosh2" panose="02000506000000020004" pitchFamily="2" charset="0"/>
              </a:rPr>
              <a:t>ভাপ  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3159445" y="4484702"/>
            <a:ext cx="1603630" cy="65365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2" panose="02000506000000020004" pitchFamily="2" charset="0"/>
                <a:cs typeface="Nikosh2" panose="02000506000000020004" pitchFamily="2" charset="0"/>
              </a:rPr>
              <a:t>উনুন   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6143767" y="1463995"/>
            <a:ext cx="1539925" cy="5831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2" panose="02000506000000020004" pitchFamily="2" charset="0"/>
                <a:cs typeface="Nikosh2" panose="02000506000000020004" pitchFamily="2" charset="0"/>
              </a:rPr>
              <a:t> আয়োজন 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072417" y="1583685"/>
            <a:ext cx="485635" cy="356058"/>
          </a:xfrm>
          <a:prstGeom prst="rightArrow">
            <a:avLst>
              <a:gd name="adj1" fmla="val 306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>
          <a:xfrm>
            <a:off x="3148069" y="5592452"/>
            <a:ext cx="1603630" cy="65365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2" panose="02000506000000020004" pitchFamily="2" charset="0"/>
                <a:cs typeface="Nikosh2" panose="02000506000000020004" pitchFamily="2" charset="0"/>
              </a:rPr>
              <a:t>সিদ্ধ    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16" name="Title 1"/>
          <p:cNvSpPr>
            <a:spLocks noGrp="1"/>
          </p:cNvSpPr>
          <p:nvPr/>
        </p:nvSpPr>
        <p:spPr>
          <a:xfrm>
            <a:off x="6143766" y="5606871"/>
            <a:ext cx="4897273" cy="63924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2" panose="02000506000000020004" pitchFamily="2" charset="0"/>
                <a:cs typeface="Nikosh2" panose="02000506000000020004" pitchFamily="2" charset="0"/>
              </a:rPr>
              <a:t> আগুনের তাপে রান্নাকরা 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6150595" y="4555199"/>
            <a:ext cx="1508082" cy="5831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2" panose="02000506000000020004" pitchFamily="2" charset="0"/>
                <a:cs typeface="Nikosh2" panose="02000506000000020004" pitchFamily="2" charset="0"/>
              </a:rPr>
              <a:t> চুলা  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18" name="Title 1"/>
          <p:cNvSpPr>
            <a:spLocks noGrp="1"/>
          </p:cNvSpPr>
          <p:nvPr/>
        </p:nvSpPr>
        <p:spPr>
          <a:xfrm>
            <a:off x="6150597" y="3527085"/>
            <a:ext cx="2188194" cy="61401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2" panose="02000506000000020004" pitchFamily="2" charset="0"/>
                <a:cs typeface="Nikosh2" panose="02000506000000020004" pitchFamily="2" charset="0"/>
              </a:rPr>
              <a:t>গরম পানির ধূয়া  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6130118" y="2506629"/>
            <a:ext cx="1853826" cy="5831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2" panose="02000506000000020004" pitchFamily="2" charset="0"/>
                <a:cs typeface="Nikosh2" panose="02000506000000020004" pitchFamily="2" charset="0"/>
              </a:rPr>
              <a:t>ভালো,উত্তম  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054220" y="2619719"/>
            <a:ext cx="485635" cy="356058"/>
          </a:xfrm>
          <a:prstGeom prst="rightArrow">
            <a:avLst>
              <a:gd name="adj1" fmla="val 306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054221" y="3676394"/>
            <a:ext cx="485635" cy="356058"/>
          </a:xfrm>
          <a:prstGeom prst="rightArrow">
            <a:avLst>
              <a:gd name="adj1" fmla="val 306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072418" y="4668751"/>
            <a:ext cx="485635" cy="356058"/>
          </a:xfrm>
          <a:prstGeom prst="rightArrow">
            <a:avLst>
              <a:gd name="adj1" fmla="val 306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054221" y="5748462"/>
            <a:ext cx="485635" cy="356058"/>
          </a:xfrm>
          <a:prstGeom prst="rightArrow">
            <a:avLst>
              <a:gd name="adj1" fmla="val 306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93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372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Nikosh2</vt:lpstr>
      <vt:lpstr>NikoshBAN</vt:lpstr>
      <vt:lpstr>NikoshGrameem</vt:lpstr>
      <vt:lpstr>Wingdings</vt:lpstr>
      <vt:lpstr>Office Theme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IMD</dc:creator>
  <cp:lastModifiedBy>IMD</cp:lastModifiedBy>
  <cp:revision>38</cp:revision>
  <dcterms:created xsi:type="dcterms:W3CDTF">2020-03-20T15:10:46Z</dcterms:created>
  <dcterms:modified xsi:type="dcterms:W3CDTF">2020-03-21T16:59:22Z</dcterms:modified>
</cp:coreProperties>
</file>