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7" r:id="rId13"/>
    <p:sldId id="278" r:id="rId14"/>
    <p:sldId id="279" r:id="rId15"/>
    <p:sldId id="268" r:id="rId16"/>
    <p:sldId id="269" r:id="rId17"/>
    <p:sldId id="273" r:id="rId18"/>
    <p:sldId id="280" r:id="rId19"/>
    <p:sldId id="274" r:id="rId20"/>
    <p:sldId id="271" r:id="rId21"/>
    <p:sldId id="281" r:id="rId22"/>
    <p:sldId id="270" r:id="rId23"/>
    <p:sldId id="275" r:id="rId24"/>
    <p:sldId id="272" r:id="rId25"/>
  </p:sldIdLst>
  <p:sldSz cx="11430000" cy="6858000"/>
  <p:notesSz cx="6858000" cy="9144000"/>
  <p:defaultTextStyle>
    <a:defPPr>
      <a:defRPr lang="en-US"/>
    </a:defPPr>
    <a:lvl1pPr marL="0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427939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855878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283818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1711757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2139696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2567635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2995574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3423514" algn="l" defTabSz="855878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CC"/>
    <a:srgbClr val="CC3300"/>
    <a:srgbClr val="FFC000"/>
    <a:srgbClr val="FF66CC"/>
    <a:srgbClr val="00CC00"/>
    <a:srgbClr val="1AE410"/>
    <a:srgbClr val="FF9900"/>
    <a:srgbClr val="7E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796"/>
            </a:avLst>
          </a:prstGeom>
          <a:blipFill>
            <a:blip r:embed="rId2"/>
            <a:stretch>
              <a:fillRect/>
            </a:stretch>
          </a:blipFill>
          <a:ln w="22225">
            <a:solidFill>
              <a:srgbClr val="9933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971" tIns="48986" rIns="97971" bIns="489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5"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0355" y="6462764"/>
            <a:ext cx="4430149" cy="265457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71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1071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 রশিদ, সহকারী শিক্ষক (আইসিটি) জোত আতাউল্যা দাখিল মাদ্রাসা, গোপালপুর, টাংগাইল</a:t>
            </a:r>
            <a:r>
              <a:rPr lang="en-US" sz="1125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37227" y="53010"/>
            <a:ext cx="11346875" cy="6738730"/>
          </a:xfrm>
          <a:prstGeom prst="frame">
            <a:avLst>
              <a:gd name="adj1" fmla="val 195"/>
            </a:avLst>
          </a:prstGeom>
          <a:solidFill>
            <a:srgbClr val="CC3300"/>
          </a:solidFill>
          <a:ln w="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8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6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1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7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8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1EF6-A0F7-4132-858A-9D11CB64787E}" type="datetimeFigureOut">
              <a:rPr lang="en-US" smtClean="0"/>
              <a:t>03/20/20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658272" y="99167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 শতবর্ষে স্বাগতম</a:t>
            </a:r>
            <a:endParaRPr lang="en-US" sz="5400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183" flipH="1">
            <a:off x="3192364" y="73094"/>
            <a:ext cx="1778340" cy="1129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82466" y="431074"/>
            <a:ext cx="241786" cy="837723"/>
          </a:xfrm>
          <a:prstGeom prst="ellipse">
            <a:avLst/>
          </a:prstGeom>
          <a:noFill/>
          <a:ln w="476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29" y="1802653"/>
            <a:ext cx="5875822" cy="4640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70" y="1268797"/>
            <a:ext cx="1426521" cy="12364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0" y="1623911"/>
            <a:ext cx="1426521" cy="123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2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5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25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9641" y="338022"/>
            <a:ext cx="80216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২.উপসর্গের পরস্থিত ই-কার এবং উ-কারের পর কতকগুলো ধাতুর দন্ত্য ‘স’ মূর্ধন্য ‘ষ’ হয়।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9939" y="3817597"/>
            <a:ext cx="14839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37369" y="3817597"/>
            <a:ext cx="14950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1154" y="3820548"/>
            <a:ext cx="14663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পরি+সদ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147365" y="243167"/>
            <a:ext cx="1795415" cy="1081981"/>
          </a:xfrm>
          <a:prstGeom prst="hexagon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‘ষ’ ব্যবহারের নিয়ম..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947" y="3817597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সুষুপ্ত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65" y="1621762"/>
            <a:ext cx="3330993" cy="219456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769" y="1621762"/>
            <a:ext cx="3327433" cy="219456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5" y="1621762"/>
            <a:ext cx="3330993" cy="219456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0" y="1653813"/>
            <a:ext cx="3330993" cy="219456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5350901" y="4725886"/>
            <a:ext cx="44414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=সুষুপ্ত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‘ষ’ হয়েছে।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3881" y="5686627"/>
            <a:ext cx="30611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তৎসম উপসর্গ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49022" y="4743293"/>
            <a:ext cx="40569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=পরিষদ এখানে ‘ষ’ হয়েছে।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285051" y="5211410"/>
            <a:ext cx="282633" cy="499136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187143" y="5194786"/>
            <a:ext cx="423509" cy="54901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70517" y="5737738"/>
            <a:ext cx="16654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2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ধাতুর ‘স’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77803" y="3831729"/>
            <a:ext cx="14663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সু+সুপ্ত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459989" y="3820548"/>
            <a:ext cx="18410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2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অনু+স্থান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82272" y="4726668"/>
            <a:ext cx="40569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=অনুষ্ঠান এখানে ‘ষ’ হয়েছে।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6787" y="4679587"/>
            <a:ext cx="10067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নিয়মে হয়-অধিষ্ঠান (অধি+স্থান), প্রতিষেধ (প্রতি+সেধ), অভিষেক (অভি+সেক), বিষণ্ন (বি+সন্ন) ইত্যাদি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26009" y="5705411"/>
            <a:ext cx="551252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 : বিস্ময়, সুস্বপ্ন ইত্যাদি 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9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1.48148E-6 L 0.23347 0.140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56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6402 0.1317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232 L -0.39805 0.13727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94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xit" presetSubtype="3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0" grpId="0"/>
      <p:bldP spid="20" grpId="1"/>
      <p:bldP spid="20" grpId="2"/>
      <p:bldP spid="23" grpId="0"/>
      <p:bldP spid="30" grpId="0"/>
      <p:bldP spid="30" grpId="1"/>
      <p:bldP spid="31" grpId="0"/>
      <p:bldP spid="31" grpId="1"/>
      <p:bldP spid="31" grpId="2"/>
      <p:bldP spid="31" grpId="3"/>
      <p:bldP spid="31" grpId="4"/>
      <p:bldP spid="31" grpId="5"/>
      <p:bldP spid="32" grpId="0"/>
      <p:bldP spid="32" grpId="1"/>
      <p:bldP spid="39" grpId="0"/>
      <p:bldP spid="39" grpId="1"/>
      <p:bldP spid="39" grpId="2"/>
      <p:bldP spid="39" grpId="3"/>
      <p:bldP spid="39" grpId="4"/>
      <p:bldP spid="39" grpId="5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02770" y="456131"/>
            <a:ext cx="86832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তৎসম শব্দে ঋ বা ঋ-কারের পর সর্বদাই </a:t>
            </a:r>
            <a:r>
              <a:rPr lang="bn-IN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-ষ</a:t>
            </a:r>
            <a:r>
              <a:rPr lang="bn-IN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302" y="5287982"/>
            <a:ext cx="3056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তৎসম শব্দের ঋ এর পর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-ষ হয়েছে।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972482" y="4614311"/>
            <a:ext cx="11271" cy="64647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92383" y="4069532"/>
            <a:ext cx="150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147365" y="243167"/>
            <a:ext cx="1795415" cy="1081981"/>
          </a:xfrm>
          <a:prstGeom prst="hexagon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‘ষ’ ব্যবহারের নিয়ম..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7" y="1496831"/>
            <a:ext cx="2791842" cy="2482003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65" y="1496831"/>
            <a:ext cx="3435531" cy="2509115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" name="Rectangle 29"/>
          <p:cNvSpPr/>
          <p:nvPr/>
        </p:nvSpPr>
        <p:spPr>
          <a:xfrm>
            <a:off x="4542854" y="4069531"/>
            <a:ext cx="150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02178" y="4069531"/>
            <a:ext cx="150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72978" y="5287982"/>
            <a:ext cx="3056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তৎসম শব্দের ঋ-কার এর পর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-ষ হয়েছে।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249783" y="4614311"/>
            <a:ext cx="11271" cy="64647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62446" y="5319967"/>
            <a:ext cx="3056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তৎসম শব্দের ঋ-কার এর পর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-ষ হয়েছে।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823126" y="4646296"/>
            <a:ext cx="11271" cy="64647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92383" y="5013980"/>
            <a:ext cx="8816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নিয়মে হয়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-কৃ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ষ্ণ,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কৃষ্টি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তৃষ্ণা সৃষ্টি, দৃষ্টি ইত্যাদি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62" y="1498458"/>
            <a:ext cx="3435531" cy="250586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52152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7" grpId="0"/>
      <p:bldP spid="30" grpId="0"/>
      <p:bldP spid="31" grpId="0"/>
      <p:bldP spid="34" grpId="0"/>
      <p:bldP spid="34" grpId="1"/>
      <p:bldP spid="43" grpId="0"/>
      <p:bldP spid="43" grpId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0182" y="354004"/>
            <a:ext cx="80607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র-ধ্বনি রেফ-এর রূপ নিয়ে কোনো ব্যঞ্জনবর্ণের মাথায় </a:t>
            </a:r>
          </a:p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বসলে ঐ ব্যঞ্জন বর্ণ মূর্ধন্য-ষ হয়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60428" y="243167"/>
            <a:ext cx="1795415" cy="1081981"/>
          </a:xfrm>
          <a:prstGeom prst="hexagon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‘ষ’ ব্যবহারের নিয়ম..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8" y="1554476"/>
            <a:ext cx="3504928" cy="2233748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34" y="1554476"/>
            <a:ext cx="3504928" cy="2233748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188765" y="3853539"/>
            <a:ext cx="150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9426" y="3852300"/>
            <a:ext cx="150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বর্ষণ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2339" y="3831183"/>
            <a:ext cx="150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ঘর্ষণ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72499" y="3878426"/>
            <a:ext cx="478815" cy="463009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12526" y="3870591"/>
            <a:ext cx="300446" cy="463009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222774" y="3819359"/>
            <a:ext cx="300446" cy="463009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2350099" y="4245382"/>
            <a:ext cx="6872675" cy="1074763"/>
            <a:chOff x="2350099" y="4245382"/>
            <a:chExt cx="6872675" cy="1074763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2350099" y="4245382"/>
              <a:ext cx="3310749" cy="107476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627460" y="4375645"/>
              <a:ext cx="50015" cy="91220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610895" y="4341436"/>
              <a:ext cx="3611879" cy="97870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3217491" y="5287853"/>
            <a:ext cx="49914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র-ধ্বনি রেফ ব্যঞ্জনবর্ণের মাথায় </a:t>
            </a:r>
          </a:p>
          <a:p>
            <a:pPr algn="ctr"/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 ঐ ব্যঞ্জন 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মূর্ধন্য-ষ হয়েছে।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9467" y="5047351"/>
            <a:ext cx="9613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নিয়মে হয়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আকর্ষণ,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বিকর্ষণ, ঈর্ষা,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উৎকর্ষ, পর্ষদ,বার্ষিক, মহর্ষি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শীর্ষ, হর্ষ, সংঘর্ষ, মহাকর্ষ, শীর্ষক, দৃষ্টি ইত্যাদি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84" y="1551845"/>
            <a:ext cx="3474720" cy="2236379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102749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9" grpId="0"/>
      <p:bldP spid="29" grpId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7274" y="247123"/>
            <a:ext cx="86832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যুক্তব্যঞ্জন গঠনের ক্ষেত্রে ট এবং ঠ বর্ণের পূর্ববর্তী শিসধ্বনি হিসেবে শুধু</a:t>
            </a:r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মূর্ধন্য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-ষ</a:t>
            </a:r>
            <a:r>
              <a:rPr lang="bn-IN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bn-IN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60428" y="243167"/>
            <a:ext cx="1795415" cy="1081981"/>
          </a:xfrm>
          <a:prstGeom prst="hexagon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‘ষ’ ব্যবহারের নিয়ম..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42" y="1459391"/>
            <a:ext cx="3419090" cy="2364378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205390" y="3886789"/>
            <a:ext cx="150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7004" y="3879758"/>
            <a:ext cx="150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ওষ্ঠ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1197" y="3879758"/>
            <a:ext cx="150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7705" y="3891815"/>
            <a:ext cx="128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3600" b="1" dirty="0">
              <a:solidFill>
                <a:srgbClr val="0099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6868" y="3882026"/>
            <a:ext cx="103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3600" b="1" dirty="0">
              <a:solidFill>
                <a:srgbClr val="00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41450" y="3879757"/>
            <a:ext cx="773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en-US" sz="3600" b="1" dirty="0">
              <a:solidFill>
                <a:srgbClr val="00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0820" y="4916359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=ষ+ট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5240820" y="5311796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=ষ+ট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5240820" y="5766959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=ষ+ঠ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556700" y="5143940"/>
            <a:ext cx="10238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নিয়মে হয়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কষ্ট, নষ্ট, সন্তুষ্ট, গোষ্ঠ, কাষ্ঠ, শ্রেষ্ঠ আকৃষ্ট, কৃষ্টি, নিকৃষ্ট ইত্যাদি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7" y="1466664"/>
            <a:ext cx="3431968" cy="2357105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2" y="1466664"/>
            <a:ext cx="3468153" cy="2357105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01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532 L 0.26791 0.153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9" y="794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4236 0.215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" y="1074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3575 0.2761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5" y="1379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193" y="468811"/>
            <a:ext cx="86832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মূল সংস্কৃত শব্দ অনুসারে তদ্ভব শব্দে শ,ষ অথবা স হয়।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যথা- ওষুধ (ঔষধ), আঁশ (অংশ), পোষা (পোষণ) ইত্যাদি।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60428" y="456783"/>
            <a:ext cx="1795415" cy="1081981"/>
          </a:xfrm>
          <a:prstGeom prst="hexagon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‘ষ’ ব্যবহারের নিয়ম..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8135" y="2698480"/>
            <a:ext cx="88636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সম্ভাষণসূচক শব্দে এ-কারের পর মূর্ধন্য-ষ হয়।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যথা- কল্যাণীরেষু, বন্ধুবরেষু, শ্রীচরণেষু, প্রীতিভাজনেষু, শ্রদ্ধাভাজনেষু, সুজনেষু, প্রিয়বরেষু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0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680" y="1476102"/>
            <a:ext cx="7500259" cy="4536627"/>
          </a:xfrm>
          <a:prstGeom prst="rect">
            <a:avLst/>
          </a:prstGeom>
          <a:noFill/>
          <a:ln w="12700">
            <a:solidFill>
              <a:srgbClr val="009900">
                <a:alpha val="99000"/>
              </a:srgb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পাষণ্ড কুষ্মাণ্ড গণ্ডুষ          কিষাণ কলুষ তোষণ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দোষ বিষাণ ষণ্ড          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বাষ্প মেষ ভীষ্ম            গ্রীষ্ম পৌষ আষাঢ়</a:t>
            </a:r>
            <a:r>
              <a:rPr lang="en-US" sz="3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পুরুষ ঈষ কষায়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ভাষা ষোড়শ পাষাণ          ভূষণ নিষেধ কর্ষণ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হ্রেষা শেষ রোষ              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মহিষ ঊষা ঘোষণা           মুষিক শীর্ষ ভুষা</a:t>
            </a:r>
            <a:endParaRPr lang="bn-BD" sz="3200" dirty="0" smtClean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2" y="588859"/>
            <a:ext cx="730213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.কতগুলো শব্দে স্বভাবতই মূর্ধন্য-ষ ব্যবহৃত হয়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4779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20" y="1738647"/>
            <a:ext cx="3657600" cy="1909596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935597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2416" y="4358862"/>
            <a:ext cx="8229600" cy="640080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ত্ব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বিধানের 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কোন দুইটি নিয়ম উদাহরণসহ লিখ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901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303767"/>
            <a:ext cx="105417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আরবি, ফারসি, ইংরেজি ইত্যাদি বিদেশি ভাষা থেকে আগত </a:t>
            </a:r>
          </a:p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 মূর্ধন্য-ষ হয় না।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709" y="3947448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তসবি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8116" y="3942299"/>
            <a:ext cx="20059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 গ্রন্থ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0235" y="3942300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7064" y="3921320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2807" y="461536"/>
            <a:ext cx="61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069" y="4883620"/>
            <a:ext cx="2350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 শব্দে দন্ত্য-স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6828" y="4428353"/>
            <a:ext cx="20478" cy="524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73013" y="4883620"/>
            <a:ext cx="2350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 শব্দে দন্ত্য-স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30169" y="4428353"/>
            <a:ext cx="20478" cy="524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73635" y="4853203"/>
            <a:ext cx="2622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 দন্ত্য-স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44223" y="4428353"/>
            <a:ext cx="20478" cy="524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248600" y="4869828"/>
            <a:ext cx="3025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পর্তুগিজ শব্দে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দন্ত্য-স</a:t>
            </a:r>
          </a:p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627764" y="4428353"/>
            <a:ext cx="20478" cy="524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48" y="1606311"/>
            <a:ext cx="2513444" cy="2252475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213757" y="5116101"/>
            <a:ext cx="10706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নিয়মে হয়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ইউনিভার্সিটি, স্কুল, গোসল, জিনিস, স্টেশন, মাস্টার ইত্যাদি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44" y="1596415"/>
            <a:ext cx="2510042" cy="2258825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75" y="1600309"/>
            <a:ext cx="2476776" cy="2271924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2" y="1605687"/>
            <a:ext cx="2486683" cy="2266545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62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5" grpId="0"/>
      <p:bldP spid="15" grpId="1"/>
      <p:bldP spid="17" grpId="0"/>
      <p:bldP spid="17" grpId="1"/>
      <p:bldP spid="19" grpId="0"/>
      <p:bldP spid="19" grpId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9" y="617276"/>
            <a:ext cx="105417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সাৎ প্রত্যয়ের দন্ত্য-স অপরিবর্তিত থাকে, সেখানে মূর্ধন্য-ষ হয় না।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60983" y="1668480"/>
            <a:ext cx="3513948" cy="3016364"/>
            <a:chOff x="3974046" y="1668480"/>
            <a:chExt cx="3513948" cy="3016364"/>
          </a:xfrm>
        </p:grpSpPr>
        <p:sp>
          <p:nvSpPr>
            <p:cNvPr id="7" name="Rectangle 6"/>
            <p:cNvSpPr/>
            <p:nvPr/>
          </p:nvSpPr>
          <p:spPr>
            <a:xfrm>
              <a:off x="4983482" y="4069291"/>
              <a:ext cx="128016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ধূলিসাৎ</a:t>
              </a:r>
              <a:endPara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4046" y="1668480"/>
              <a:ext cx="3513948" cy="2272937"/>
            </a:xfrm>
            <a:prstGeom prst="rect">
              <a:avLst/>
            </a:prstGeom>
            <a:ln w="22225" cap="sq">
              <a:solidFill>
                <a:srgbClr val="0099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3986688" y="1668480"/>
            <a:ext cx="3488243" cy="3016364"/>
            <a:chOff x="7642649" y="1668480"/>
            <a:chExt cx="3488243" cy="3016364"/>
          </a:xfrm>
        </p:grpSpPr>
        <p:sp>
          <p:nvSpPr>
            <p:cNvPr id="6" name="Rectangle 5"/>
            <p:cNvSpPr/>
            <p:nvPr/>
          </p:nvSpPr>
          <p:spPr>
            <a:xfrm>
              <a:off x="8746690" y="4069291"/>
              <a:ext cx="128016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অগ্নিসাৎ</a:t>
              </a:r>
              <a:endPara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649" y="1668480"/>
              <a:ext cx="3488243" cy="2272937"/>
            </a:xfrm>
            <a:prstGeom prst="rect">
              <a:avLst/>
            </a:prstGeom>
            <a:ln w="22225" cap="sq">
              <a:solidFill>
                <a:srgbClr val="0099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3960983" y="1668480"/>
            <a:ext cx="3513948" cy="3016363"/>
            <a:chOff x="-561098" y="1877485"/>
            <a:chExt cx="3513948" cy="3016363"/>
          </a:xfrm>
        </p:grpSpPr>
        <p:sp>
          <p:nvSpPr>
            <p:cNvPr id="26" name="Rectangle 25"/>
            <p:cNvSpPr/>
            <p:nvPr/>
          </p:nvSpPr>
          <p:spPr>
            <a:xfrm>
              <a:off x="311975" y="4278295"/>
              <a:ext cx="1767801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ভূমিসাৎ</a:t>
              </a:r>
              <a:endParaRPr lang="en-US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1098" y="1877485"/>
              <a:ext cx="3513948" cy="2272937"/>
            </a:xfrm>
            <a:prstGeom prst="rect">
              <a:avLst/>
            </a:prstGeom>
            <a:ln w="22225" cap="sq">
              <a:solidFill>
                <a:srgbClr val="0099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8510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32195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7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31917 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59" y="1701084"/>
            <a:ext cx="2189108" cy="1638300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/>
          <p:cNvSpPr/>
          <p:nvPr/>
        </p:nvSpPr>
        <p:spPr>
          <a:xfrm>
            <a:off x="973768" y="3920541"/>
            <a:ext cx="9317377" cy="640080"/>
          </a:xfrm>
          <a:prstGeom prst="rect">
            <a:avLst/>
          </a:prstGeom>
          <a:ln w="12700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0" rIns="0" bIns="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ক্ষেত্রে মূর্ধন্য-ষ ব্যবহৃত হয় না উদাহরণসহ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934677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960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488955" y="412112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364308" y="3527805"/>
            <a:ext cx="5383349" cy="264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হারুন অর রশিদ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আইসিটি)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জোত আতাউল্যা দাখিল মাদ্রাসা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টাংগাইল।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০১৭১৬৬৭৮৯৬৬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harun.helal1981@gmail.com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873795" y="1181553"/>
            <a:ext cx="3602613" cy="4813092"/>
            <a:chOff x="6926047" y="1193092"/>
            <a:chExt cx="3602613" cy="4672700"/>
          </a:xfrm>
        </p:grpSpPr>
        <p:grpSp>
          <p:nvGrpSpPr>
            <p:cNvPr id="32" name="Group 31"/>
            <p:cNvGrpSpPr/>
            <p:nvPr/>
          </p:nvGrpSpPr>
          <p:grpSpPr>
            <a:xfrm>
              <a:off x="6926047" y="3668270"/>
              <a:ext cx="3602613" cy="2197522"/>
              <a:chOff x="7226496" y="3631491"/>
              <a:chExt cx="3602613" cy="212924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6496" y="3631491"/>
                <a:ext cx="3602613" cy="2129246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259274" y="3738876"/>
                <a:ext cx="3517583" cy="201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শ্রেণি: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নবম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ঃ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বাংলা ভাষার ব্যাকরণ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সময়: 50 মিনিট</a:t>
                </a:r>
              </a:p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তারিখ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০০.০৩.২০২০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840759" y="1193092"/>
              <a:ext cx="1750082" cy="2204041"/>
              <a:chOff x="5617369" y="3760666"/>
              <a:chExt cx="1750082" cy="222068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7369" y="3760666"/>
                <a:ext cx="1750082" cy="2220686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0180" y="3936303"/>
                <a:ext cx="1444460" cy="1867123"/>
              </a:xfrm>
              <a:prstGeom prst="rect">
                <a:avLst/>
              </a:prstGeom>
            </p:spPr>
          </p:pic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29" y="1648061"/>
            <a:ext cx="529735" cy="43473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35708" y="1151869"/>
            <a:ext cx="2632285" cy="2289533"/>
            <a:chOff x="1635708" y="1151869"/>
            <a:chExt cx="2632285" cy="22895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708" y="1151869"/>
              <a:ext cx="2632285" cy="228953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815" y="1691324"/>
              <a:ext cx="1305521" cy="1291253"/>
            </a:xfrm>
            <a:prstGeom prst="ellipse">
              <a:avLst/>
            </a:prstGeom>
            <a:ln w="25400" cap="rnd">
              <a:solidFill>
                <a:srgbClr val="FF99CC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2794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349" y="1360684"/>
            <a:ext cx="7363103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বিধানে তৎসম শব্দে ষ-এর ব্যবহার নিয়ন্ত্রিত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হয় তাকে কী বলে?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1349" y="3858294"/>
            <a:ext cx="6767768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 শব্দটিতে স্বভাবতই ‘ষ’ হয়েছে?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218" y="4537343"/>
            <a:ext cx="3052359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(ক) কৃষক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3423" y="4475788"/>
            <a:ext cx="2498128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(খ) ওষ্ঠ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508" y="5310026"/>
            <a:ext cx="2732498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সুষমা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7297" y="5310026"/>
            <a:ext cx="2500464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(ঘ) কোষ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5219" y="2371256"/>
            <a:ext cx="2533989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(ক) ষত্ব বিধান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1571" y="3115634"/>
            <a:ext cx="2571384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(গ) উপসর্গ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8933" y="2391148"/>
            <a:ext cx="2533989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ণত্ব বিধান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6997" y="3115634"/>
            <a:ext cx="2539075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(ঘ) প্রত্যয়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846560" y="48658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2750326" y="2450965"/>
            <a:ext cx="418011" cy="3575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09161" y="5392861"/>
            <a:ext cx="418011" cy="3575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71349" y="1360684"/>
            <a:ext cx="7363103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‘ঋ’-কারের পর ‘ষ’ হয়-এ নিয়মের উদাহরণ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কোনটি?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1349" y="3858294"/>
            <a:ext cx="6767768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বিদেশি ভাষা থেকে আগত শব্দে কোনটি ব্যবহৃত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হয় না?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5218" y="4863918"/>
            <a:ext cx="3052359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(ক) ল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5045" y="4802363"/>
            <a:ext cx="2498128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ষ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8508" y="5636601"/>
            <a:ext cx="2732498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শ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919" y="5636601"/>
            <a:ext cx="2500464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স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4589" y="2371256"/>
            <a:ext cx="2533989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চিকীর্ষা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51571" y="3115634"/>
            <a:ext cx="2571384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(গ) উৎকৃষ্ট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0668" y="2342951"/>
            <a:ext cx="2533989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প্রতিষ্ঠান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16997" y="3115634"/>
            <a:ext cx="2539075" cy="523220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(ঘ) ষড়যন্ত্র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846560" y="48658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38134" y="3205710"/>
            <a:ext cx="418011" cy="3575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48350" y="4935900"/>
            <a:ext cx="418011" cy="3575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62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657" y="1228684"/>
            <a:ext cx="8595360" cy="4663440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 anchor="ctr" anchorCtr="0">
            <a:spAutoFit/>
          </a:bodyPr>
          <a:lstStyle/>
          <a:p>
            <a:pPr>
              <a:lnSpc>
                <a:spcPct val="130000"/>
              </a:lnSpc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ষত্ব বিধান বলতে কী বোঝ?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ষত্ব বিধানের ২টি নিয়ম বল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অ, আ ছাড়া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স্বরধ্বনি এবং ক,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র-এই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বর্ণের পরবর্তী 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দন্ত্য-স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মূর্ধন্য-ষ হয়।</a:t>
            </a:r>
            <a:endParaRPr lang="en-US" sz="3200" b="1" dirty="0"/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যেমন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……………………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উদাহরণ দাও।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বিদেশি ও দেশি শব্দের বানানে ষ হয় না। 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যেমন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……………………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 দাও।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846560" y="486586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6986" y="3846290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ভবিষ্যৎ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7657" y="3827029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এষণা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3504" y="3821729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বিষম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6421" y="3846290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,মুমূর্ষু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4849" y="3829844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8357" y="5118961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মাস্টার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3560" y="5124834"/>
            <a:ext cx="12801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তছবি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5096" y="5105897"/>
            <a:ext cx="1910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বিশ-(কুড়ি)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55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06" y="1543130"/>
            <a:ext cx="2076994" cy="1831835"/>
          </a:xfrm>
          <a:prstGeom prst="roundRect">
            <a:avLst>
              <a:gd name="adj" fmla="val 16667"/>
            </a:avLst>
          </a:prstGeom>
          <a:ln w="15875">
            <a:gradFill>
              <a:gsLst>
                <a:gs pos="0">
                  <a:srgbClr val="0099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924942" y="483225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611" y="3828330"/>
            <a:ext cx="10709944" cy="1280160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457200" rIns="182880" bIns="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শব্দগুলোতে 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বিধানের কোন নিয়মে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ষ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হয়েছে? লিখে আনবে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১.জিগীষা</a:t>
            </a:r>
            <a:r>
              <a:rPr lang="en-US" sz="3200" dirty="0" smtClean="0"/>
              <a:t> 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২.পরিষদ  ৩.কৃষ্ণ  ৪.সন্তুষ্ট  ৫.মহিষ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754446" y="118167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183" flipH="1">
            <a:off x="2958231" y="208542"/>
            <a:ext cx="1896968" cy="12052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152064" y="578261"/>
            <a:ext cx="309281" cy="893605"/>
          </a:xfrm>
          <a:prstGeom prst="ellipse">
            <a:avLst/>
          </a:prstGeom>
          <a:noFill/>
          <a:ln w="476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78" y="2047756"/>
            <a:ext cx="6749944" cy="42699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23034" y="3320647"/>
            <a:ext cx="1280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1A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8000" dirty="0">
              <a:ln w="0"/>
              <a:solidFill>
                <a:srgbClr val="1AE4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7057" y="3920811"/>
            <a:ext cx="1280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n w="0"/>
                <a:solidFill>
                  <a:srgbClr val="1AE4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8800" dirty="0">
              <a:ln w="0"/>
              <a:solidFill>
                <a:srgbClr val="1AE4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592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2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25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5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033333" y="345043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200041" y="312345"/>
            <a:ext cx="5608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</a:t>
            </a:r>
            <a:r>
              <a:rPr lang="en-US" sz="36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bn-IN" sz="36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দেখছ?</a:t>
            </a:r>
            <a:endParaRPr lang="en-US" sz="36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1896" y="344824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ঔষধ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93198" y="344792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3860" y="3099501"/>
            <a:ext cx="2377440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56423" y="3118407"/>
            <a:ext cx="2362200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3182" y="3101983"/>
            <a:ext cx="2362200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endParaRPr lang="en-US" sz="9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74616" y="3113416"/>
            <a:ext cx="2362200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5374" y="4431508"/>
            <a:ext cx="873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ভাষণ, বৃষ্টি, ঔষধ,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কৃষক থেকে কোন বর্ণ পেলে?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81329" y="5785333"/>
            <a:ext cx="23244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মূর্ধন্য-ষ বর্ণ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8" y="1113749"/>
            <a:ext cx="2882105" cy="2356408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15" y="1101920"/>
            <a:ext cx="2477501" cy="2368385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73" y="1101919"/>
            <a:ext cx="2912107" cy="2386595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402067" y="3447921"/>
            <a:ext cx="246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ভাষণ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0322949">
            <a:off x="7810184" y="4649586"/>
            <a:ext cx="1589661" cy="1387520"/>
          </a:xfrm>
          <a:prstGeom prst="wedgeEllipseCallout">
            <a:avLst>
              <a:gd name="adj1" fmla="val -80141"/>
              <a:gd name="adj2" fmla="val 15987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5382" y="4666596"/>
            <a:ext cx="1397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লোকটি পেশায় কী?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72" y="1101919"/>
            <a:ext cx="2213753" cy="2386595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5053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29097 0.231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2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206 L 0.11362 0.2305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3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1435 L -0.09472 0.2310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8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8 -0.01852 L -0.34291 0.22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7" y="1238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1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6" grpId="0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2" grpId="2"/>
      <p:bldP spid="23" grpId="0"/>
      <p:bldP spid="24" grpId="0"/>
      <p:bldP spid="39" grpId="0"/>
      <p:bldP spid="17" grpId="0" animBg="1"/>
      <p:bldP spid="17" grpId="1" animBg="1"/>
      <p:bldP spid="17" grpId="2" animBg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" y="149629"/>
            <a:ext cx="11155680" cy="6567056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851518" y="605639"/>
            <a:ext cx="2411961" cy="94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ত্ব বিধান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32340" y="1325597"/>
            <a:ext cx="1954817" cy="384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734850" y="330152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7011" y="1750246"/>
            <a:ext cx="9702273" cy="2882817"/>
            <a:chOff x="1009263" y="1750246"/>
            <a:chExt cx="9702273" cy="2882817"/>
          </a:xfrm>
        </p:grpSpPr>
        <p:sp>
          <p:nvSpPr>
            <p:cNvPr id="20" name="Rounded Rectangle 19"/>
            <p:cNvSpPr/>
            <p:nvPr/>
          </p:nvSpPr>
          <p:spPr>
            <a:xfrm>
              <a:off x="1396431" y="1750246"/>
              <a:ext cx="5556738" cy="613187"/>
            </a:xfrm>
            <a:prstGeom prst="roundRect">
              <a:avLst/>
            </a:prstGeom>
            <a:noFill/>
            <a:ln w="222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</a:t>
              </a:r>
              <a:r>
                <a:rPr lang="en-US" sz="3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শেষে </a:t>
              </a:r>
              <a:r>
                <a:rPr lang="en-US" sz="3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শিক্ষার্থীরা…</a:t>
              </a:r>
            </a:p>
            <a:p>
              <a:pPr algn="ctr"/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050" y="2498410"/>
              <a:ext cx="746761" cy="69789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050" y="3204089"/>
              <a:ext cx="746761" cy="6978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263" y="3923318"/>
              <a:ext cx="746761" cy="709745"/>
            </a:xfrm>
            <a:prstGeom prst="rect">
              <a:avLst/>
            </a:prstGeom>
          </p:spPr>
        </p:pic>
        <p:sp>
          <p:nvSpPr>
            <p:cNvPr id="23" name="Freeform 22"/>
            <p:cNvSpPr/>
            <p:nvPr/>
          </p:nvSpPr>
          <p:spPr>
            <a:xfrm>
              <a:off x="1389677" y="2489552"/>
              <a:ext cx="9321859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ষত্ব বিধান কী তা বলতে পারবে; 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389677" y="3212555"/>
              <a:ext cx="9321859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উদাহরণসহ ষত্ব</a:t>
              </a:r>
              <a:r>
                <a:rPr lang="bn-BD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বিধানের নিয়ম লিখতে পারবে;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375609" y="3918234"/>
              <a:ext cx="9321860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কোন কোন ক্ষেত্রে মূর্ধন্য-ষ ব্যবহৃত হয় না উদাহরণসহ লিখতে পারবে।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071344" y="3990230"/>
              <a:ext cx="606522" cy="57040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084407" y="3271880"/>
              <a:ext cx="606522" cy="55158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084407" y="2566046"/>
              <a:ext cx="606522" cy="5517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476084" y="2899958"/>
              <a:ext cx="65314" cy="6531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510917" y="3587937"/>
              <a:ext cx="65314" cy="6531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506561" y="4341227"/>
              <a:ext cx="65314" cy="6531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39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895677" y="3233007"/>
            <a:ext cx="1500316" cy="1506324"/>
            <a:chOff x="6606560" y="572514"/>
            <a:chExt cx="1554482" cy="154579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6840872" y="874125"/>
              <a:ext cx="1216498" cy="1244187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 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848287" y="2744843"/>
            <a:ext cx="1500316" cy="1453332"/>
            <a:chOff x="6606560" y="572514"/>
            <a:chExt cx="1554482" cy="149141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7" name="TextBox 46"/>
            <p:cNvSpPr txBox="1"/>
            <p:nvPr/>
          </p:nvSpPr>
          <p:spPr>
            <a:xfrm>
              <a:off x="6833818" y="1044364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তৎসম</a:t>
              </a:r>
            </a:p>
            <a:p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21824" y="1369494"/>
            <a:ext cx="1500316" cy="1453332"/>
            <a:chOff x="6606560" y="572514"/>
            <a:chExt cx="1554482" cy="149141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0" name="TextBox 49"/>
            <p:cNvSpPr txBox="1"/>
            <p:nvPr/>
          </p:nvSpPr>
          <p:spPr>
            <a:xfrm>
              <a:off x="6826569" y="1037274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বিদেশি</a:t>
              </a:r>
            </a:p>
            <a:p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069154" y="2506341"/>
            <a:ext cx="1500316" cy="1453332"/>
            <a:chOff x="6606560" y="572514"/>
            <a:chExt cx="1554482" cy="1491417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3" name="TextBox 52"/>
            <p:cNvSpPr txBox="1"/>
            <p:nvPr/>
          </p:nvSpPr>
          <p:spPr>
            <a:xfrm>
              <a:off x="6826569" y="1078672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দেশি</a:t>
              </a:r>
            </a:p>
            <a:p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08435" y="4572661"/>
            <a:ext cx="1500316" cy="1453332"/>
            <a:chOff x="6606560" y="572514"/>
            <a:chExt cx="1554482" cy="149141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6" name="TextBox 55"/>
            <p:cNvSpPr txBox="1"/>
            <p:nvPr/>
          </p:nvSpPr>
          <p:spPr>
            <a:xfrm>
              <a:off x="6826569" y="1051074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তদ্ভব</a:t>
              </a:r>
            </a:p>
            <a:p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71982" y="4739331"/>
            <a:ext cx="1500316" cy="1453332"/>
            <a:chOff x="6606560" y="572514"/>
            <a:chExt cx="1554482" cy="149141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9" name="TextBox 58"/>
            <p:cNvSpPr txBox="1"/>
            <p:nvPr/>
          </p:nvSpPr>
          <p:spPr>
            <a:xfrm>
              <a:off x="6811313" y="759405"/>
              <a:ext cx="1216498" cy="1276791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অর্ধ তৎসম</a:t>
              </a:r>
            </a:p>
            <a:p>
              <a:endParaRPr lang="en-US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2784067" y="433339"/>
            <a:ext cx="6204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ষত্ব বিধান কী?</a:t>
            </a:r>
            <a:endParaRPr lang="en-US" sz="3600" dirty="0"/>
          </a:p>
        </p:txBody>
      </p:sp>
      <p:sp>
        <p:nvSpPr>
          <p:cNvPr id="64" name="Rectangle 63"/>
          <p:cNvSpPr/>
          <p:nvPr/>
        </p:nvSpPr>
        <p:spPr>
          <a:xfrm>
            <a:off x="2039570" y="433339"/>
            <a:ext cx="7664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শব্দের বানানে যে বিধান বা নিয়ম অনুসারে দন্ত ‘স’ বর্ণটি মূর্ধন্য ‘ষ’ বর্ণে পরিণত হয় তাকে ষত্ব বিধান বলে।</a:t>
            </a:r>
            <a:endParaRPr lang="en-US" sz="3200" b="1" dirty="0"/>
          </a:p>
        </p:txBody>
      </p:sp>
      <p:sp>
        <p:nvSpPr>
          <p:cNvPr id="68" name="Rectangle 67"/>
          <p:cNvSpPr/>
          <p:nvPr/>
        </p:nvSpPr>
        <p:spPr>
          <a:xfrm>
            <a:off x="2500812" y="458669"/>
            <a:ext cx="648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কোন শব্দে ‘ষ’ ব্যবহার হয়?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2161254" y="433339"/>
            <a:ext cx="7450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ষত্ব বিধানের আলোচনার আগে শব্দের উৎস জেনে নেই।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4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/>
      <p:bldP spid="64" grpId="0"/>
      <p:bldP spid="64" grpId="1"/>
      <p:bldP spid="68" grpId="0"/>
      <p:bldP spid="2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77548" y="2778114"/>
            <a:ext cx="1500316" cy="1506324"/>
            <a:chOff x="6606560" y="572514"/>
            <a:chExt cx="1554482" cy="15457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840872" y="874125"/>
              <a:ext cx="1216498" cy="1244187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 </a:t>
              </a:r>
              <a:endPara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উৎস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30158" y="2289950"/>
            <a:ext cx="1500316" cy="1453332"/>
            <a:chOff x="6606560" y="572514"/>
            <a:chExt cx="1554482" cy="14914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6833818" y="959061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তৎসম</a:t>
              </a:r>
            </a:p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03695" y="914601"/>
            <a:ext cx="1500316" cy="1453332"/>
            <a:chOff x="6606560" y="572514"/>
            <a:chExt cx="1554482" cy="14914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6826569" y="900789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বিদেশি</a:t>
              </a:r>
            </a:p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51025" y="2051448"/>
            <a:ext cx="1500316" cy="1453332"/>
            <a:chOff x="6606560" y="572514"/>
            <a:chExt cx="1554482" cy="14914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6813148" y="803932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দেশি</a:t>
              </a:r>
            </a:p>
            <a:p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90306" y="4117768"/>
            <a:ext cx="1500316" cy="1453332"/>
            <a:chOff x="6606560" y="572514"/>
            <a:chExt cx="1554482" cy="14914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6826569" y="846346"/>
              <a:ext cx="1216498" cy="771444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তদ্ভব</a:t>
              </a:r>
            </a:p>
            <a:p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53853" y="4284438"/>
            <a:ext cx="1500316" cy="1453332"/>
            <a:chOff x="6606560" y="572514"/>
            <a:chExt cx="1554482" cy="149141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560" y="572514"/>
              <a:ext cx="1554482" cy="149141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6811313" y="759405"/>
              <a:ext cx="1216498" cy="1029381"/>
            </a:xfrm>
            <a:prstGeom prst="rect">
              <a:avLst/>
            </a:prstGeom>
            <a:noFill/>
          </p:spPr>
          <p:txBody>
            <a:bodyPr wrap="square" lIns="0" tIns="0" rIns="182880" bIns="0" rtlCol="0">
              <a:spAutoFit/>
            </a:bodyPr>
            <a:lstStyle/>
            <a:p>
              <a:pPr indent="91440" algn="ctr">
                <a:lnSpc>
                  <a:spcPts val="2900"/>
                </a:lnSpc>
              </a:pP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অর্ধ তৎসম</a:t>
              </a:r>
            </a:p>
            <a:p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292330" y="573567"/>
            <a:ext cx="3152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‘ষ’ ব্যবহার হয়</a:t>
            </a:r>
            <a:endParaRPr lang="en-US" sz="3200" b="1" dirty="0"/>
          </a:p>
        </p:txBody>
      </p:sp>
      <p:sp>
        <p:nvSpPr>
          <p:cNvPr id="32" name="Rectangle 31"/>
          <p:cNvSpPr/>
          <p:nvPr/>
        </p:nvSpPr>
        <p:spPr>
          <a:xfrm>
            <a:off x="7382084" y="564040"/>
            <a:ext cx="3342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ব্যবহার হয় না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7382084" y="568304"/>
            <a:ext cx="3342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ব্যবহার হয় না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7382084" y="563540"/>
            <a:ext cx="3342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ব্যবহার হয় না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7382084" y="562298"/>
            <a:ext cx="3342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ব্যবহার হয় না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87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28375 0.14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4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46069 0.28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2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42486 0.59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2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21555 0.646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78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135 0.34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0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187811" y="492220"/>
            <a:ext cx="298789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1494" y="3953914"/>
            <a:ext cx="5141112" cy="640080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বিধান বলতে কী বোঝ?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29" y="1553029"/>
            <a:ext cx="1936371" cy="1740117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261042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8018" y="3812154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6141" y="3737356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ষণা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8587370" y="3737356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মুমূর্ষু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0" y="4798879"/>
            <a:ext cx="2364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অ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আ ছাড়া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 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7776" y="377949"/>
            <a:ext cx="466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78098" y="354146"/>
            <a:ext cx="7851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১.অ, আ ছাড়া অন্য স্বরধ্বনি এবং ক, র-এই সব বর্ণের পরবর্তী  দন্ত্য-স মূর্ধন্য-ষ হয়।</a:t>
            </a:r>
            <a:endParaRPr lang="en-US" sz="3200" b="1" dirty="0"/>
          </a:p>
        </p:txBody>
      </p:sp>
      <p:sp>
        <p:nvSpPr>
          <p:cNvPr id="29" name="Hexagon 28"/>
          <p:cNvSpPr/>
          <p:nvPr/>
        </p:nvSpPr>
        <p:spPr>
          <a:xfrm>
            <a:off x="147365" y="243167"/>
            <a:ext cx="1795415" cy="1081981"/>
          </a:xfrm>
          <a:prstGeom prst="hexagon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‘ষ’ ব্যবহারের নিয়ম..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" y="1568757"/>
            <a:ext cx="3220278" cy="216108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60" y="1563598"/>
            <a:ext cx="3220278" cy="216108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79" y="1563598"/>
            <a:ext cx="3220278" cy="2178773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23" name="Straight Arrow Connector 22"/>
          <p:cNvCxnSpPr/>
          <p:nvPr/>
        </p:nvCxnSpPr>
        <p:spPr>
          <a:xfrm flipV="1">
            <a:off x="1411124" y="4211268"/>
            <a:ext cx="464421" cy="622089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942780" y="4819737"/>
            <a:ext cx="2256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মূর্ধন্য-ষ হয়েছে</a:t>
            </a:r>
            <a:endParaRPr lang="en-US" sz="3200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224688" y="4234963"/>
            <a:ext cx="650985" cy="59839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900289" y="4812153"/>
            <a:ext cx="23644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অ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আ ছাড়া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 </a:t>
            </a:r>
            <a:endParaRPr lang="en-US" sz="3200" b="1" dirty="0">
              <a:solidFill>
                <a:srgbClr val="0099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982919" y="4170927"/>
            <a:ext cx="464421" cy="622089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08890" y="4824719"/>
            <a:ext cx="2256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মূর্ধন্য-ষ হয়েছে</a:t>
            </a:r>
            <a:endParaRPr lang="en-US" sz="3200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708890" y="4170927"/>
            <a:ext cx="932894" cy="66741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342711" y="3812154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84146" y="3812154"/>
            <a:ext cx="688349" cy="50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52846" y="3793695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এষণা</a:t>
            </a:r>
            <a:endParaRPr lang="en-US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7032567" y="3812154"/>
            <a:ext cx="764771" cy="50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125856" y="4798879"/>
            <a:ext cx="2256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ধ্বনির রেফ তাই মূর্ধন্য-ষ হয়েছে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798247" y="3737356"/>
            <a:ext cx="128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র্ষু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1966" y="4819737"/>
            <a:ext cx="8987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নিয়মে হয়-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ভবিষ্যৎ, আবিষ্কার, জিগীষা, বন্ধুবরেষু, চক্ষুষ্মান, চিকীর্ষা ইত্যাদি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86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16666 0.004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695 L -0.14875 -0.0099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01083 0.08102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2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0" grpId="0"/>
      <p:bldP spid="19" grpId="0"/>
      <p:bldP spid="19" grpId="1"/>
      <p:bldP spid="20" grpId="0"/>
      <p:bldP spid="20" grpId="1"/>
      <p:bldP spid="22" grpId="0"/>
      <p:bldP spid="29" grpId="0" animBg="1"/>
      <p:bldP spid="25" grpId="0"/>
      <p:bldP spid="25" grpId="1"/>
      <p:bldP spid="27" grpId="0"/>
      <p:bldP spid="27" grpId="1"/>
      <p:bldP spid="30" grpId="0"/>
      <p:bldP spid="30" grpId="1"/>
      <p:bldP spid="32" grpId="0"/>
      <p:bldP spid="32" grpId="1"/>
      <p:bldP spid="34" grpId="0"/>
      <p:bldP spid="38" grpId="0"/>
      <p:bldP spid="38" grpId="1"/>
      <p:bldP spid="39" grpId="0"/>
      <p:bldP spid="39" grpId="1"/>
      <p:bldP spid="39" grpId="2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8479</TotalTime>
  <Words>1014</Words>
  <Application>Microsoft Office PowerPoint</Application>
  <PresentationFormat>Custom</PresentationFormat>
  <Paragraphs>207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jotataullam114262@gmail.com</dc:creator>
  <cp:lastModifiedBy>jotataullam114262@gmail.com</cp:lastModifiedBy>
  <cp:revision>517</cp:revision>
  <dcterms:created xsi:type="dcterms:W3CDTF">2020-02-21T08:36:18Z</dcterms:created>
  <dcterms:modified xsi:type="dcterms:W3CDTF">2020-03-20T06:15:18Z</dcterms:modified>
</cp:coreProperties>
</file>