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80" r:id="rId6"/>
    <p:sldId id="283" r:id="rId7"/>
    <p:sldId id="284" r:id="rId8"/>
    <p:sldId id="281" r:id="rId9"/>
    <p:sldId id="282" r:id="rId10"/>
    <p:sldId id="279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7" r:id="rId20"/>
    <p:sldId id="270" r:id="rId21"/>
    <p:sldId id="271" r:id="rId22"/>
    <p:sldId id="272" r:id="rId23"/>
    <p:sldId id="273" r:id="rId24"/>
    <p:sldId id="274" r:id="rId25"/>
    <p:sldId id="278" r:id="rId26"/>
    <p:sldId id="275" r:id="rId27"/>
    <p:sldId id="276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582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05926-4ABD-4BF6-A196-15663DC7C87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8DF7E-2556-4FFD-B4A6-D239ABC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DF7E-2556-4FFD-B4A6-D239ABC12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DF7E-2556-4FFD-B4A6-D239ABC126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DF7E-2556-4FFD-B4A6-D239ABC126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4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B31A4-AF10-4CA8-8A08-36CBED5ED5A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7A5B-A103-4B91-8BBB-BB210D08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6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338" y="76200"/>
            <a:ext cx="8997462" cy="6781800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শিক্ষা ক্ষেত্রে যুগান্তকারী উন্নয়নঃ </a:t>
            </a:r>
          </a:p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স্বপ্নপূরণে এগিয়ে চলছে বাংলাদেশ ।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7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</a:rPr>
              <a:t>  কুড়িগ্রাম জেলায়  ২০১৮ সালের </a:t>
            </a:r>
            <a:r>
              <a:rPr lang="bn-IN" sz="2400" b="1" dirty="0">
                <a:solidFill>
                  <a:srgbClr val="FF0000"/>
                </a:solidFill>
              </a:rPr>
              <a:t>স্তরভিত্তিক মোট শিক্ষার্থী ও বিনা মূল্যে বিতরনকৃত পাঠ্যপুস্তকের </a:t>
            </a:r>
            <a:r>
              <a:rPr lang="bn-IN" sz="2400" b="1" dirty="0" smtClean="0">
                <a:solidFill>
                  <a:srgbClr val="FF0000"/>
                </a:solidFill>
              </a:rPr>
              <a:t>সংখ্যাঃ</a:t>
            </a:r>
          </a:p>
          <a:p>
            <a:pPr algn="ctr"/>
            <a:endParaRPr lang="bn-IN" sz="2400" b="1" dirty="0">
              <a:solidFill>
                <a:srgbClr val="FF0000"/>
              </a:solidFill>
            </a:endParaRPr>
          </a:p>
          <a:p>
            <a:pPr algn="ctr"/>
            <a:endParaRPr lang="bn-IN" sz="2400" b="1" dirty="0" smtClean="0">
              <a:solidFill>
                <a:srgbClr val="FF0000"/>
              </a:solidFill>
            </a:endParaRPr>
          </a:p>
          <a:p>
            <a:pPr algn="ctr"/>
            <a:endParaRPr lang="bn-IN" sz="2400" b="1" dirty="0" smtClean="0">
              <a:solidFill>
                <a:srgbClr val="FF0000"/>
              </a:solidFill>
            </a:endParaRPr>
          </a:p>
          <a:p>
            <a:pPr algn="ctr"/>
            <a:endParaRPr lang="bn-IN" sz="2400" b="1" dirty="0">
              <a:solidFill>
                <a:srgbClr val="FF0000"/>
              </a:solidFill>
            </a:endParaRPr>
          </a:p>
          <a:p>
            <a:pPr algn="ctr"/>
            <a:endParaRPr lang="bn-IN" dirty="0" smtClean="0">
              <a:solidFill>
                <a:srgbClr val="FF0000"/>
              </a:solidFill>
            </a:endParaRPr>
          </a:p>
          <a:p>
            <a:pPr algn="ctr"/>
            <a:endParaRPr lang="bn-IN" dirty="0">
              <a:solidFill>
                <a:srgbClr val="FF0000"/>
              </a:solidFill>
            </a:endParaRPr>
          </a:p>
          <a:p>
            <a:pPr algn="ctr"/>
            <a:endParaRPr lang="bn-IN" dirty="0" smtClean="0">
              <a:solidFill>
                <a:srgbClr val="FF0000"/>
              </a:solidFill>
            </a:endParaRPr>
          </a:p>
          <a:p>
            <a:pPr algn="ctr"/>
            <a:endParaRPr lang="bn-IN" dirty="0">
              <a:solidFill>
                <a:srgbClr val="FF0000"/>
              </a:solidFill>
            </a:endParaRPr>
          </a:p>
          <a:p>
            <a:pPr algn="ctr"/>
            <a:endParaRPr lang="bn-IN" dirty="0" smtClean="0">
              <a:solidFill>
                <a:srgbClr val="FF0000"/>
              </a:solidFill>
            </a:endParaRPr>
          </a:p>
          <a:p>
            <a:pPr algn="ctr"/>
            <a:endParaRPr lang="bn-IN" dirty="0">
              <a:solidFill>
                <a:srgbClr val="FF0000"/>
              </a:solidFill>
            </a:endParaRPr>
          </a:p>
          <a:p>
            <a:pPr algn="ctr"/>
            <a:endParaRPr lang="bn-IN" dirty="0" smtClean="0">
              <a:solidFill>
                <a:srgbClr val="FF0000"/>
              </a:solidFill>
            </a:endParaRPr>
          </a:p>
          <a:p>
            <a:pPr algn="ctr"/>
            <a:endParaRPr lang="bn-IN" dirty="0">
              <a:solidFill>
                <a:srgbClr val="FF0000"/>
              </a:solidFill>
            </a:endParaRPr>
          </a:p>
          <a:p>
            <a:pPr algn="ctr"/>
            <a:endParaRPr lang="bn-IN" dirty="0" smtClean="0">
              <a:solidFill>
                <a:srgbClr val="FF0000"/>
              </a:solidFill>
            </a:endParaRPr>
          </a:p>
          <a:p>
            <a:pPr algn="ctr"/>
            <a:endParaRPr lang="bn-IN" dirty="0">
              <a:solidFill>
                <a:srgbClr val="FF0000"/>
              </a:solidFill>
            </a:endParaRPr>
          </a:p>
          <a:p>
            <a:pPr algn="ctr"/>
            <a:endParaRPr lang="bn-IN" dirty="0" smtClean="0">
              <a:solidFill>
                <a:srgbClr val="FF0000"/>
              </a:solidFill>
            </a:endParaRPr>
          </a:p>
          <a:p>
            <a:pPr algn="ctr"/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bn-IN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34765"/>
              </p:ext>
            </p:extLst>
          </p:nvPr>
        </p:nvGraphicFramePr>
        <p:xfrm>
          <a:off x="483920" y="1758538"/>
          <a:ext cx="8279080" cy="4852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2951748"/>
                <a:gridCol w="2085473"/>
                <a:gridCol w="2022660"/>
              </a:tblGrid>
              <a:tr h="665092">
                <a:tc>
                  <a:txBody>
                    <a:bodyPr/>
                    <a:lstStyle/>
                    <a:p>
                      <a:r>
                        <a:rPr lang="bn-IN" dirty="0" smtClean="0"/>
                        <a:t> ক্রমিক নং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স্তরের</a:t>
                      </a:r>
                      <a:r>
                        <a:rPr lang="bn-IN" baseline="0" dirty="0" smtClean="0"/>
                        <a:t> নাম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শিক্ষার্থীর</a:t>
                      </a:r>
                      <a:r>
                        <a:rPr lang="bn-IN" baseline="0" dirty="0" smtClean="0"/>
                        <a:t> সংখা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rgbClr val="FF0000"/>
                          </a:solidFill>
                        </a:rPr>
                        <a:t>পাঠ্যপুস্তকের সংখ্যাঃ</a:t>
                      </a:r>
                    </a:p>
                  </a:txBody>
                  <a:tcPr/>
                </a:tc>
              </a:tr>
              <a:tr h="385331">
                <a:tc>
                  <a:txBody>
                    <a:bodyPr/>
                    <a:lstStyle/>
                    <a:p>
                      <a:r>
                        <a:rPr lang="bn-IN" dirty="0" smtClean="0"/>
                        <a:t>১।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মাধ্যমিক</a:t>
                      </a:r>
                      <a:r>
                        <a:rPr lang="bn-IN" baseline="0" dirty="0" smtClean="0"/>
                        <a:t> স্তত (বাংলা 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baseline="0" dirty="0" smtClean="0"/>
                        <a:t>১৭২২৬১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২৪২৫২৬৫ </a:t>
                      </a:r>
                      <a:endParaRPr lang="en-US" dirty="0"/>
                    </a:p>
                  </a:txBody>
                  <a:tcPr/>
                </a:tc>
              </a:tr>
              <a:tr h="385331">
                <a:tc>
                  <a:txBody>
                    <a:bodyPr/>
                    <a:lstStyle/>
                    <a:p>
                      <a:r>
                        <a:rPr lang="bn-IN" dirty="0" smtClean="0"/>
                        <a:t>২।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মাধ্যমিক</a:t>
                      </a:r>
                      <a:r>
                        <a:rPr lang="bn-IN" baseline="0" dirty="0" smtClean="0"/>
                        <a:t> স্তত(ইংরেজি)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0052">
                <a:tc>
                  <a:txBody>
                    <a:bodyPr/>
                    <a:lstStyle/>
                    <a:p>
                      <a:r>
                        <a:rPr lang="bn-IN" dirty="0" smtClean="0"/>
                        <a:t>৩।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ইবতেদায়ী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৫৭৯৬৯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৪০৩৭০০ </a:t>
                      </a:r>
                      <a:endParaRPr lang="en-US" dirty="0"/>
                    </a:p>
                  </a:txBody>
                  <a:tcPr/>
                </a:tc>
              </a:tr>
              <a:tr h="385331">
                <a:tc>
                  <a:txBody>
                    <a:bodyPr/>
                    <a:lstStyle/>
                    <a:p>
                      <a:r>
                        <a:rPr lang="bn-IN" dirty="0" smtClean="0"/>
                        <a:t>৪।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দাখিল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৬৫৮৫১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৯৪৫৩১৫ </a:t>
                      </a:r>
                      <a:endParaRPr lang="en-US" dirty="0"/>
                    </a:p>
                  </a:txBody>
                  <a:tcPr/>
                </a:tc>
              </a:tr>
              <a:tr h="385331">
                <a:tc>
                  <a:txBody>
                    <a:bodyPr/>
                    <a:lstStyle/>
                    <a:p>
                      <a:r>
                        <a:rPr lang="bn-IN" dirty="0" smtClean="0"/>
                        <a:t>৫।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bn-IN" dirty="0" smtClean="0"/>
                        <a:t>দাখিল</a:t>
                      </a:r>
                      <a:r>
                        <a:rPr lang="bn-IN" baseline="0" dirty="0" smtClean="0"/>
                        <a:t> (ভোকেশনাল)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৬০০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৯৩৯০ </a:t>
                      </a:r>
                      <a:endParaRPr lang="en-US" dirty="0"/>
                    </a:p>
                  </a:txBody>
                  <a:tcPr/>
                </a:tc>
              </a:tr>
              <a:tr h="385331">
                <a:tc>
                  <a:txBody>
                    <a:bodyPr/>
                    <a:lstStyle/>
                    <a:p>
                      <a:r>
                        <a:rPr lang="bn-IN" dirty="0" smtClean="0"/>
                        <a:t>৬।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baseline="0" dirty="0" smtClean="0"/>
                        <a:t> এস এস সি (ভোকেশনাল)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৪১০০</a:t>
                      </a:r>
                    </a:p>
                    <a:p>
                      <a:endParaRPr lang="bn-IN" dirty="0" smtClean="0"/>
                    </a:p>
                    <a:p>
                      <a:r>
                        <a:rPr lang="bn-IN" sz="1800" b="1" dirty="0" smtClean="0">
                          <a:solidFill>
                            <a:srgbClr val="FF0000"/>
                          </a:solidFill>
                        </a:rPr>
                        <a:t>মোট শিক্ষার্থীঃ৩০০৭৮১ </a:t>
                      </a:r>
                      <a:r>
                        <a:rPr lang="bn-IN" baseline="0" dirty="0" smtClean="0"/>
                        <a:t> </a:t>
                      </a:r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৬৭৮৫৫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b="1" dirty="0" smtClean="0">
                          <a:solidFill>
                            <a:srgbClr val="FF0000"/>
                          </a:solidFill>
                        </a:rPr>
                        <a:t>মোট</a:t>
                      </a:r>
                      <a:r>
                        <a:rPr lang="bn-IN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IN" sz="1800" b="1" dirty="0" smtClean="0">
                          <a:solidFill>
                            <a:srgbClr val="FF0000"/>
                          </a:solidFill>
                        </a:rPr>
                        <a:t>পাঠ্যপুস্তকের সংখ্যাঃ ৩৪৫১৫২৫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01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605" y="-63335"/>
            <a:ext cx="9106395" cy="678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sz="4000" dirty="0" smtClean="0">
              <a:solidFill>
                <a:srgbClr val="FF0000"/>
              </a:solidFill>
            </a:endParaRPr>
          </a:p>
          <a:p>
            <a:r>
              <a:rPr lang="bn-IN" sz="4000" dirty="0">
                <a:solidFill>
                  <a:srgbClr val="FF0000"/>
                </a:solidFill>
              </a:rPr>
              <a:t> </a:t>
            </a:r>
            <a:r>
              <a:rPr lang="bn-IN" sz="4000" dirty="0" smtClean="0">
                <a:solidFill>
                  <a:srgbClr val="FF0000"/>
                </a:solidFill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</a:rPr>
              <a:t>মুক্তিযুদ্ধের চেতনা,বংগবন্ধুর অবদান,</a:t>
            </a:r>
          </a:p>
          <a:p>
            <a:r>
              <a:rPr lang="bn-IN" sz="4000" b="1" dirty="0" smtClean="0">
                <a:solidFill>
                  <a:srgbClr val="FF0000"/>
                </a:solidFill>
              </a:rPr>
              <a:t>  জাতীয় বীরদের কৃতিত্ব, দেশজ সংস্কৃতির</a:t>
            </a:r>
          </a:p>
          <a:p>
            <a:r>
              <a:rPr lang="bn-IN" sz="4000" b="1" dirty="0" smtClean="0">
                <a:solidFill>
                  <a:srgbClr val="FF0000"/>
                </a:solidFill>
              </a:rPr>
              <a:t>  সংযোজন </a:t>
            </a:r>
            <a:r>
              <a:rPr lang="bn-IN" sz="40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সরকারের একটি</a:t>
            </a:r>
            <a:r>
              <a:rPr lang="bn-IN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যুগান্তকারী উন্নয়ন । </a:t>
            </a:r>
            <a:endParaRPr lang="bn-IN" sz="4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99" y="453598"/>
            <a:ext cx="85344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পাঠ্য বইয়ে সঠিক ইতিহাস সংযোজনঃ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45D38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304800"/>
            <a:ext cx="8229600" cy="6324600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cÖkœc×wZ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cÖbqY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¯‹vi,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cv‡ki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×, 60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cix¶v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0240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9342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04800" y="457200"/>
            <a:ext cx="8534400" cy="64008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QvÎ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©‡Z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Afvebxq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mvdj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¨:</a:t>
            </a:r>
            <a:endParaRPr lang="bn-IN" sz="5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5400" b="1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cÂg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kªwY‡Z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fwZ©i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96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kZvs‡k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DwbœZ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lô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-`kg †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kªwY‡Z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fwZ©i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51 †_‡K 62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kZvs‡k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DwbœZ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GKv`k-Øv`k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kªwY‡Z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33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kZvsk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†_‡K 40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kZvs‡k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DwbœZ</a:t>
            </a:r>
            <a:r>
              <a:rPr lang="en-US" sz="44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67375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1985"/>
            <a:ext cx="8839200" cy="6563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RÛvi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mgZv</a:t>
            </a:r>
            <a:endParaRPr lang="en-US" sz="5400" b="1" dirty="0" smtClean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QvÎx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fwZ©i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44%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55%|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mœvZK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bvix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wk¶vi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50%|</a:t>
            </a:r>
          </a:p>
          <a:p>
            <a:pPr algn="just"/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wk¶vq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bvixi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w¶b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Gwkqvq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Gme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D‡j­¨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L†hvM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Oval 2"/>
          <p:cNvSpPr/>
          <p:nvPr/>
        </p:nvSpPr>
        <p:spPr>
          <a:xfrm>
            <a:off x="1307275" y="381000"/>
            <a:ext cx="7086600" cy="91440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17764"/>
            <a:ext cx="8991600" cy="6705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8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bn-IN" sz="4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S‡o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cov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evj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weevn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রোধ </a:t>
            </a:r>
            <a:r>
              <a:rPr lang="bn-IN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bvix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wk¶vi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cÖmvi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Av_©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bvixi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× †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vmvi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mœvZK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mggvb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Dce„wË</a:t>
            </a:r>
            <a:r>
              <a:rPr lang="en-US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4" name="Oval 3"/>
          <p:cNvSpPr/>
          <p:nvPr/>
        </p:nvSpPr>
        <p:spPr>
          <a:xfrm>
            <a:off x="357249" y="117764"/>
            <a:ext cx="792480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3200" b="1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32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_©</a:t>
            </a:r>
            <a:r>
              <a:rPr lang="en-US" sz="32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32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Dce„wË</a:t>
            </a:r>
            <a:r>
              <a:rPr lang="en-US" sz="32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cwiwai</a:t>
            </a:r>
            <a:r>
              <a:rPr lang="en-US" sz="32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b="1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b="1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e¨cK</a:t>
            </a:r>
            <a:r>
              <a:rPr lang="en-US" sz="3200" b="1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b="1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×: </a:t>
            </a:r>
          </a:p>
        </p:txBody>
      </p:sp>
    </p:spTree>
    <p:extLst>
      <p:ext uri="{BB962C8B-B14F-4D97-AF65-F5344CB8AC3E}">
        <p14:creationId xmlns:p14="http://schemas.microsoft.com/office/powerpoint/2010/main" val="25351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798" y="381000"/>
            <a:ext cx="8891116" cy="632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5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AvIZvq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Mixe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gavex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_©xiv D”P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AR©‡b A_©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cv‡”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1000 †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KvwU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e„wË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cv‡”Q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 †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KvwU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28 j¶¨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_©x|</a:t>
            </a:r>
          </a:p>
        </p:txBody>
      </p:sp>
      <p:sp>
        <p:nvSpPr>
          <p:cNvPr id="3" name="Oval 2"/>
          <p:cNvSpPr/>
          <p:nvPr/>
        </p:nvSpPr>
        <p:spPr>
          <a:xfrm>
            <a:off x="1094508" y="605642"/>
            <a:ext cx="6094021" cy="15240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cÖavbgš¿x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Uªv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MVYt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wk¶vi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†¶‡Î B-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eyK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WvBbvwgK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I‡qemvBU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5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cÖv_wg‡K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33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gva¨wg‡Ki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50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Bs‡iRx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fvl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©‡b 26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Avc‡jvW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gvevB‡ji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cov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‡”Q| </a:t>
            </a:r>
          </a:p>
        </p:txBody>
      </p:sp>
    </p:spTree>
    <p:extLst>
      <p:ext uri="{BB962C8B-B14F-4D97-AF65-F5344CB8AC3E}">
        <p14:creationId xmlns:p14="http://schemas.microsoft.com/office/powerpoint/2010/main" val="2676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90" y="0"/>
            <a:ext cx="9067800" cy="67818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1447800"/>
            <a:ext cx="8077200" cy="510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AbjvB‡b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fwZ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cix¶vi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dj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fwZ©i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cÖbqY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i“Z¡c~Y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DbœqY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|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420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753"/>
            <a:ext cx="9067800" cy="6705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AvBwmwUi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e¨envi</a:t>
            </a:r>
            <a:endParaRPr lang="bn-IN" sz="5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AvIZvq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2000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wk¶vcÖwZôv‡b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gvwëwgwWqv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K¬vm</a:t>
            </a:r>
            <a:r>
              <a:rPr lang="bn-IN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রুম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webvg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~‡j¨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j¨vcUc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wk¶K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wk¶K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evZvqb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QvÎ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wK‡kvi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evZvqb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535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8100" y="-29110"/>
            <a:ext cx="9182100" cy="68580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ভূমিকা</a:t>
            </a:r>
            <a:r>
              <a:rPr lang="bn-IN" sz="7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ভিশন- ২০২১ বাস্তবায়নে উন্নয়নে যুগান্তকারী পদক্ষেপ হিসেবে উন্নয়নের মহাসড়কে স্বপ্নপূরণে এগিয়ে চলছে বাংলাদেশ। সামগ্রিক চ্যালেঞ্ছ মোকাবি্লায় প্রণয়ন করা হয়েছে শিক্ষানীতি – ২০১০ । এই শিক্ষানীতি বাস্তবায়ন করে জনগন কে জন সম্পদে পরিনত করতে এ পর্যন্ত করা হয়েছে  অসংখ্য বহুমূখী উন্নয়ন। যার আংশিক নিম্নরূপঃ  </a:t>
            </a:r>
            <a:endParaRPr lang="en-US" sz="40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90800" y="533400"/>
            <a:ext cx="3505200" cy="1295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43200" y="685800"/>
            <a:ext cx="31242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8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067800" cy="67818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54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54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j¨ve</a:t>
            </a:r>
            <a:r>
              <a:rPr lang="en-US" sz="5400" b="1" u="sng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5400" b="1" u="sng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54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ch©š</a:t>
            </a:r>
            <a:r>
              <a:rPr lang="bn-IN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 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3172wU 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ivmvq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j¨ve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310wU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70wU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mœvZ‡KvËi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20wU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¦ we`¨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35wU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ivmvq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j¨ve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cÖ‡hvRbxq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899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sz="6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AeKvVv‡gvMZ</a:t>
            </a:r>
            <a:r>
              <a:rPr lang="en-US" sz="6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6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algn="just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5540wU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1130wU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ivmv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1500wU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70wU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mœvZ‡KvËi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feb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wbg©vb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7000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feb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wbg©vb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Avš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—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R©vwZK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BÝwUwUDU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b„fvlv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mgx¶v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kxl©K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Kg©m~wP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r>
              <a:rPr lang="en-US" sz="4400" dirty="0">
                <a:latin typeface="SutonnyMJ" pitchFamily="2" charset="0"/>
                <a:cs typeface="SutonnyMJ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79"/>
            <a:ext cx="9144000" cy="6858000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6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6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ivmv</a:t>
            </a:r>
            <a:r>
              <a:rPr lang="en-US" sz="6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wk¶vi</a:t>
            </a:r>
            <a:r>
              <a:rPr lang="en-US" sz="6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aywbKvqb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¯^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Zš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¿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ivmv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Awa`ßi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5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Bmjvgx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Aviwe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¦ we`¨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‡`k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KIgx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Kwgkb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Bswjk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wgwWqvg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mgyn‡K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kR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Avw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½‡K †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X‡j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mvRv‡bv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 </a:t>
            </a:r>
          </a:p>
        </p:txBody>
      </p:sp>
    </p:spTree>
    <p:extLst>
      <p:ext uri="{BB962C8B-B14F-4D97-AF65-F5344CB8AC3E}">
        <p14:creationId xmlns:p14="http://schemas.microsoft.com/office/powerpoint/2010/main" val="15765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379"/>
            <a:ext cx="9144000" cy="7009563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u="sng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                 </a:t>
            </a:r>
            <a:r>
              <a:rPr lang="en-US" sz="5400" b="1" u="sng" dirty="0" err="1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Ab¨vb</a:t>
            </a:r>
            <a:r>
              <a:rPr lang="en-US" sz="5400" b="1" u="sng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¨ </a:t>
            </a:r>
            <a:r>
              <a:rPr lang="en-US" sz="5400" b="1" u="sng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Dbœqb</a:t>
            </a:r>
            <a:r>
              <a:rPr lang="en-US" sz="5400" b="1" u="sng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: </a:t>
            </a:r>
            <a:endParaRPr lang="bn-IN" sz="3200" dirty="0"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১</a:t>
            </a:r>
            <a:r>
              <a:rPr lang="en-US" sz="36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.</a:t>
            </a:r>
            <a:r>
              <a:rPr lang="bn-IN" sz="36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100wU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`&amp;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ivmvq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f‡Kkbvj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wk¶v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Kvm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©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Pvjy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Kiv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bn-IN" sz="3600" b="1" dirty="0">
              <a:solidFill>
                <a:srgbClr val="FFFF00"/>
              </a:solidFill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2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. 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31wU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wmwbqi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`&amp;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ivmvq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wel‡q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Abvm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© †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Kvm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©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Pvjy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Kiv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bn-IN" sz="3200" b="1" dirty="0" smtClean="0">
              <a:solidFill>
                <a:srgbClr val="FFFF00"/>
              </a:solidFill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3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.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`&amp;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ivmvi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wk¶K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‡`i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Rb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¨ ¯‹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zj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wk¶K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‡`i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b¨vq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e¨v‡Pji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Ad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`&amp;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ivmv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GWy‡Kkb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weGgGW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) †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Kvm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©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Pvjy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Kiv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| </a:t>
            </a:r>
            <a:endParaRPr lang="bn-IN" sz="3600" b="1" dirty="0" smtClean="0">
              <a:solidFill>
                <a:srgbClr val="FFFF00"/>
              </a:solidFill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4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. 1000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`&amp;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ivmvq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738 †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KvwU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UvKv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e¨‡q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feb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wbg©vb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Kiv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| </a:t>
            </a:r>
            <a:endParaRPr lang="bn-IN" sz="3200" b="1" dirty="0" smtClean="0">
              <a:solidFill>
                <a:srgbClr val="FFFF00"/>
              </a:solidFill>
              <a:latin typeface="ArhialkhanMJ" pitchFamily="2" charset="0"/>
              <a:cs typeface="ArhialkhanMJ" pitchFamily="2" charset="0"/>
            </a:endParaRPr>
          </a:p>
          <a:p>
            <a:pPr algn="just"/>
            <a:r>
              <a:rPr lang="en-US" sz="32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5. 35wU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`&amp;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ivmvq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AvBwmwU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j¨ve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¯’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vcb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Kiv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|  </a:t>
            </a:r>
            <a:endParaRPr lang="bn-IN" sz="3200" b="1" dirty="0" smtClean="0">
              <a:solidFill>
                <a:srgbClr val="FFFF00"/>
              </a:solidFill>
              <a:latin typeface="ArhialkhanMJ" pitchFamily="2" charset="0"/>
              <a:cs typeface="ArhialkhanMJ" pitchFamily="2" charset="0"/>
            </a:endParaRPr>
          </a:p>
          <a:p>
            <a:pPr algn="just"/>
            <a:r>
              <a:rPr lang="en-US" sz="32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6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AvBwWwe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Gi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A_©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vq‡b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95wU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`&amp;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ivmvq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feb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wbg©vb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j¨ve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¯’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vcb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I </a:t>
            </a:r>
            <a:r>
              <a:rPr lang="bn-IN" sz="32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    </a:t>
            </a:r>
            <a:r>
              <a:rPr lang="en-US" sz="3200" b="1" dirty="0" err="1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Ab¨vb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¨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hš¿cvwZ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mieivn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Kiv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hvi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e¨q</a:t>
            </a:r>
            <a:r>
              <a:rPr lang="en-US" sz="32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100 †</a:t>
            </a:r>
            <a:r>
              <a:rPr lang="en-US" sz="36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KvwU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87 j¶ </a:t>
            </a:r>
            <a:r>
              <a:rPr lang="bn-IN" sz="36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  </a:t>
            </a:r>
            <a:r>
              <a:rPr lang="en-US" sz="3600" b="1" dirty="0" err="1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UvKv</a:t>
            </a:r>
            <a:r>
              <a:rPr lang="en-US" sz="36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683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627" y="36616"/>
            <a:ext cx="9144000" cy="70212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cÖv_wgK</a:t>
            </a:r>
            <a:r>
              <a:rPr lang="en-US" sz="60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wk¶v</a:t>
            </a:r>
            <a:r>
              <a:rPr lang="en-US" sz="60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e¨e</a:t>
            </a:r>
            <a:r>
              <a:rPr lang="en-US" sz="6000" b="1" dirty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¯’vi </a:t>
            </a:r>
            <a:r>
              <a:rPr lang="en-US" sz="6000" b="1" dirty="0" err="1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Dbœqb</a:t>
            </a:r>
            <a:r>
              <a:rPr lang="en-US" sz="6000" b="1" dirty="0" smtClean="0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:</a:t>
            </a:r>
          </a:p>
          <a:p>
            <a:pPr algn="just"/>
            <a:endParaRPr lang="en-US" sz="4800" b="1" dirty="0" smtClean="0">
              <a:solidFill>
                <a:srgbClr val="002060"/>
              </a:solidFill>
              <a:latin typeface="ArhialkhanMJ" pitchFamily="2" charset="0"/>
              <a:cs typeface="ArhialkhanMJ" pitchFamily="2" charset="0"/>
            </a:endParaRPr>
          </a:p>
          <a:p>
            <a:pPr marL="742950" indent="-742950" algn="just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8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eQi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Av‡M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cÖv_wg‡K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fwZ©i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nvi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wQj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61 </a:t>
            </a:r>
            <a:r>
              <a:rPr lang="en-US" sz="4400" b="1" dirty="0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kZvsk</a:t>
            </a:r>
            <a:r>
              <a:rPr lang="en-US" sz="4400" b="1" dirty="0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hv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eZ©gv‡b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96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kZvs‡k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DwbœZ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44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| </a:t>
            </a:r>
            <a:endParaRPr lang="en-US" sz="4400" b="1" dirty="0" smtClean="0">
              <a:solidFill>
                <a:srgbClr val="002060"/>
              </a:solidFill>
              <a:latin typeface="ArhialkhanMJ" pitchFamily="2" charset="0"/>
              <a:cs typeface="ArhialkhanMJ" pitchFamily="2" charset="0"/>
            </a:endParaRPr>
          </a:p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. mshy³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cÖvK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cÖv_wgK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wk¶v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e¨e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¯’v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wb‡qvM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†`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Iqv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ch©vß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wk¶K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cÖbqY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Kiv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hy‡Mvc‡hvMx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wk¶v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KvwiKzjvg</a:t>
            </a:r>
            <a:r>
              <a:rPr lang="en-US" sz="4000" b="1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| </a:t>
            </a:r>
          </a:p>
        </p:txBody>
      </p:sp>
      <p:sp>
        <p:nvSpPr>
          <p:cNvPr id="3" name="Wave 2"/>
          <p:cNvSpPr/>
          <p:nvPr/>
        </p:nvSpPr>
        <p:spPr>
          <a:xfrm>
            <a:off x="533400" y="685800"/>
            <a:ext cx="8183088" cy="1219200"/>
          </a:xfrm>
          <a:prstGeom prst="wave">
            <a:avLst>
              <a:gd name="adj1" fmla="val 12500"/>
              <a:gd name="adj2" fmla="val -435"/>
            </a:avLst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44" y="11875"/>
            <a:ext cx="9144000" cy="67818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ArhialkhanMJ" pitchFamily="2" charset="0"/>
                <a:cs typeface="ArhialkhanMJ" pitchFamily="2" charset="0"/>
              </a:rPr>
              <a:t>3. 72wU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Dc‡Rjvi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mKj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cÖv_wgK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we`¨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vj‡q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Pj‡Q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¯‹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zj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wdwWs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bn-IN" sz="3600" b="1" dirty="0" smtClean="0">
                <a:latin typeface="ArhialkhanMJ" pitchFamily="2" charset="0"/>
                <a:cs typeface="ArhialkhanMJ" pitchFamily="2" charset="0"/>
              </a:rPr>
              <a:t>কর্ম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m~wP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| </a:t>
            </a:r>
            <a:endParaRPr lang="en-US" sz="4800" b="1" dirty="0" smtClean="0">
              <a:latin typeface="ArhialkhanMJ" pitchFamily="2" charset="0"/>
              <a:cs typeface="ArhialkhanMJ" pitchFamily="2" charset="0"/>
            </a:endParaRPr>
          </a:p>
          <a:p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4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. 86wU `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vwi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`ª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cxwoZ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Dc‡Rjvq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Pj‡Q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we¯‹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zU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I `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ycy‡ii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Lvevi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weZiY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Kg©m~wP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| </a:t>
            </a:r>
            <a:endParaRPr lang="en-US" sz="4800" b="1" dirty="0" smtClean="0">
              <a:latin typeface="ArhialkhanMJ" pitchFamily="2" charset="0"/>
              <a:cs typeface="ArhialkhanMJ" pitchFamily="2" charset="0"/>
            </a:endParaRPr>
          </a:p>
          <a:p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5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.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cÖvq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24000 </a:t>
            </a:r>
            <a:r>
              <a:rPr lang="en-US" sz="4800" b="1" dirty="0" err="1" smtClean="0">
                <a:latin typeface="ArhialkhanMJ" pitchFamily="2" charset="0"/>
                <a:cs typeface="ArhialkhanMJ" pitchFamily="2" charset="0"/>
              </a:rPr>
              <a:t>cÖwZôv</a:t>
            </a:r>
            <a:r>
              <a:rPr lang="bn-IN" sz="4000" b="1" dirty="0" smtClean="0">
                <a:latin typeface="ArhialkhanMJ" pitchFamily="2" charset="0"/>
                <a:cs typeface="ArhialkhanMJ" pitchFamily="2" charset="0"/>
              </a:rPr>
              <a:t>ন</a:t>
            </a:r>
            <a:r>
              <a:rPr lang="en-US" sz="4800" b="1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RvZxqKi‡Yi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g‡Zv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Dbœqb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n‡q‡Q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GB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miKv‡ii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b="1" dirty="0" err="1">
                <a:latin typeface="ArhialkhanMJ" pitchFamily="2" charset="0"/>
                <a:cs typeface="ArhialkhanMJ" pitchFamily="2" charset="0"/>
              </a:rPr>
              <a:t>Avg‡jB</a:t>
            </a:r>
            <a:r>
              <a:rPr lang="en-US" sz="4800" b="1" dirty="0">
                <a:latin typeface="ArhialkhanMJ" pitchFamily="2" charset="0"/>
                <a:cs typeface="Arhialkhan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8119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335" y="121418"/>
            <a:ext cx="8833265" cy="6584182"/>
          </a:xfrm>
          <a:prstGeom prst="rect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</a:rPr>
              <a:t>কারিগরী শিক্ষার প্রসারঃ </a:t>
            </a:r>
          </a:p>
          <a:p>
            <a:pPr algn="just"/>
            <a:r>
              <a:rPr lang="bn-IN" sz="3600" b="1" dirty="0" smtClean="0">
                <a:solidFill>
                  <a:schemeClr val="bg1"/>
                </a:solidFill>
              </a:rPr>
              <a:t>কারিগরী </a:t>
            </a:r>
            <a:r>
              <a:rPr lang="bn-IN" sz="3600" b="1" dirty="0">
                <a:solidFill>
                  <a:schemeClr val="bg1"/>
                </a:solidFill>
              </a:rPr>
              <a:t>শিক্ষার উন্নয়নে প্রনয়ন করা হয়েছে “ দক্ষতা উন্নয়ন নীতিমালা -২০১১”। যার আওতায় ০২টি প্রজেক্টের মাধ্যমে৩৬০০ শিক্ষককে প্রশিক্ষন ও ৩২০০০ ছাত্রকে প্রতি মাসে ৮০০ টাকা </a:t>
            </a:r>
            <a:r>
              <a:rPr lang="bn-IN" sz="3600" b="1" dirty="0" smtClean="0">
                <a:solidFill>
                  <a:schemeClr val="bg1"/>
                </a:solidFill>
              </a:rPr>
              <a:t>করে </a:t>
            </a:r>
            <a:r>
              <a:rPr lang="en-US" sz="4800" b="1" dirty="0" err="1" smtClean="0">
                <a:solidFill>
                  <a:schemeClr val="bg1"/>
                </a:solidFill>
                <a:latin typeface="ArhialkhanMJ" pitchFamily="2" charset="0"/>
                <a:cs typeface="ArhialkhanMJ" pitchFamily="2" charset="0"/>
              </a:rPr>
              <a:t>Dce„wË</a:t>
            </a:r>
            <a:r>
              <a:rPr lang="en-US" sz="4800" b="1" dirty="0">
                <a:solidFill>
                  <a:schemeClr val="bg1"/>
                </a:solidFill>
                <a:latin typeface="ArhialkhanMJ" pitchFamily="2" charset="0"/>
                <a:cs typeface="ArhialkhanMJ" pitchFamily="2" charset="0"/>
              </a:rPr>
              <a:t>| </a:t>
            </a:r>
          </a:p>
          <a:p>
            <a:pPr algn="just"/>
            <a:r>
              <a:rPr lang="bn-IN" sz="3600" b="1" dirty="0" smtClean="0">
                <a:solidFill>
                  <a:schemeClr val="bg1"/>
                </a:solidFill>
              </a:rPr>
              <a:t> </a:t>
            </a:r>
            <a:r>
              <a:rPr lang="bn-IN" sz="3600" b="1" dirty="0">
                <a:solidFill>
                  <a:schemeClr val="bg1"/>
                </a:solidFill>
              </a:rPr>
              <a:t>প্রদান করা হয় । এছাড়া উপজেলা পর্যায় ১০০টি টেকনিকেল সছুল.২৩টি জেলায় </a:t>
            </a:r>
            <a:r>
              <a:rPr lang="bn-IN" sz="3600" b="1" dirty="0" smtClean="0">
                <a:solidFill>
                  <a:schemeClr val="bg1"/>
                </a:solidFill>
              </a:rPr>
              <a:t>ও ০৩ টি বিভাগীয় শহরে  </a:t>
            </a:r>
            <a:r>
              <a:rPr lang="bn-IN" sz="3600" b="1" dirty="0">
                <a:solidFill>
                  <a:schemeClr val="bg1"/>
                </a:solidFill>
              </a:rPr>
              <a:t>মহিলা পলিটেকনিক্যাল ইন্সটিটিউটের কাজ এগিয়ে চলছে।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067800" cy="674746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020787" y="457200"/>
            <a:ext cx="1447800" cy="1981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</a:rPr>
              <a:t>তথ্য </a:t>
            </a:r>
          </a:p>
          <a:p>
            <a:pPr algn="ctr"/>
            <a:r>
              <a:rPr lang="bn-IN" dirty="0" smtClean="0">
                <a:solidFill>
                  <a:schemeClr val="bg1"/>
                </a:solidFill>
              </a:rPr>
              <a:t>সূত্র;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26422" y="2590800"/>
            <a:ext cx="6380513" cy="37974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</a:rPr>
              <a:t>“দৈনিক ইত্তেফাক”  পত্রিকায়</a:t>
            </a:r>
          </a:p>
          <a:p>
            <a:pPr algn="ctr"/>
            <a:r>
              <a:rPr lang="bn-IN" sz="3600" b="1" dirty="0" smtClean="0">
                <a:solidFill>
                  <a:srgbClr val="FFFF00"/>
                </a:solidFill>
              </a:rPr>
              <a:t>১২/০১/২০১৭ ইং</a:t>
            </a:r>
            <a:r>
              <a:rPr lang="bn-IN" sz="3600" b="1" dirty="0">
                <a:solidFill>
                  <a:srgbClr val="FFFF00"/>
                </a:solidFill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</a:rPr>
              <a:t>প্রকাশিত প্রতিবেদন।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629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363075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এম্বাসেডর  পরিচিতিঃ 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 মোঃ মুকুল মিয়া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বি,এ;বি,এড;এম,এ (ইংরেজী)।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শিক্ষক,এম, এ সাত্তার আদর্শ উচ্চ বিদ্যালয়,কুড়িগ্রাম।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মাস্টার ট্রেইনার (টি,এফ),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ইংলিশ ইন অ্যাকশন প্রজেক্ট (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EIA) </a:t>
            </a:r>
            <a:r>
              <a:rPr lang="en-US" sz="28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Funded by </a:t>
            </a:r>
            <a:r>
              <a:rPr lang="en-US" sz="28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Ukaid</a:t>
            </a:r>
            <a:r>
              <a:rPr lang="en-US" sz="28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IN" sz="28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জেলা এম্ব্যাসেডর,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একসেস টু ইনফরমেশন প্রগ্রাম(এটুআই),প্রধানমন্ত্রীর কার্যালয়,ঢাকা। 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Mobile</a:t>
            </a:r>
            <a:r>
              <a:rPr lang="en-US" sz="2800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: 01963 40 54 </a:t>
            </a:r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30</a:t>
            </a:r>
            <a:r>
              <a:rPr lang="bn-IN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/ ০১৭১৭</a:t>
            </a:r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i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৪১</a:t>
            </a:r>
            <a:r>
              <a:rPr lang="en-US" sz="2800" i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mukulict30@gmail.com</a:t>
            </a:r>
            <a:endParaRPr lang="en-US" sz="2800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bn-IN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কারিকুলাম সংস্কার,আধূনিক ও </a:t>
            </a:r>
            <a:endParaRPr lang="en-US" sz="5400" b="1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en-US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bn-IN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যুগোপযোগী</a:t>
            </a:r>
            <a:r>
              <a:rPr lang="en-US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সিলেবাস প্রণয়ন ।</a:t>
            </a:r>
          </a:p>
          <a:p>
            <a:pPr algn="just"/>
            <a:r>
              <a:rPr lang="bn-IN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5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যার আওতায় এসেছে কর্ম ও জীবন মূখী শিক্ষা, ক্যারিয়ার শিক্ষা, তথ্য ও যোগাযোগ প্রযুক্তি, চারু ও কারু কলার মতো গুরুত্ব পূর্ণ বিষয়গুলো। </a:t>
            </a:r>
            <a:endParaRPr lang="en-US" sz="5400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2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372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বিনামূল্যে পাঠ্য পুস্তক বিতরণঃ</a:t>
            </a:r>
            <a:r>
              <a:rPr lang="en-US" sz="60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just"/>
            <a:endParaRPr lang="bn-IN" sz="5400" b="1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r>
              <a:rPr lang="bn-IN" sz="54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প্রাথমিক,মাধ্যমিক ও কারিগরি শিক্ষায় বিনামূল্যে বছরের শুরুতে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IN" sz="54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বই/পাঠ্য </a:t>
            </a:r>
            <a:r>
              <a:rPr lang="bn-IN" sz="54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পুস্তক </a:t>
            </a:r>
            <a:r>
              <a:rPr lang="bn-IN" sz="54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বিতরণ বিতরণ ও</a:t>
            </a:r>
            <a:r>
              <a:rPr lang="en-US" sz="54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54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০১ জানুয়ারী থেকে ক্লাস শুরু শিক্ষা জগতে সরকারের একটি </a:t>
            </a:r>
            <a:r>
              <a:rPr lang="bn-IN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IN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যুগান্তকারী </a:t>
            </a:r>
            <a:r>
              <a:rPr lang="bn-IN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উন্নয়ন । </a:t>
            </a:r>
            <a:endParaRPr lang="bn-IN" sz="5400" b="1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342900" y="37507"/>
            <a:ext cx="8458200" cy="1519052"/>
          </a:xfrm>
          <a:prstGeom prst="wave">
            <a:avLst>
              <a:gd name="adj1" fmla="val 12500"/>
              <a:gd name="adj2" fmla="val -1179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dddgh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8" y="1142999"/>
            <a:ext cx="9144000" cy="5733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"/>
            <a:ext cx="9140042" cy="10667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কুড়িগ্রাম জেলায়  বিনামূল্যে </a:t>
            </a:r>
            <a:r>
              <a:rPr lang="bn-IN" sz="28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পাঠ্য পুস্তক </a:t>
            </a:r>
            <a:r>
              <a:rPr lang="bn-IN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বিতরণের  কিছু সচিত্র  প্রতিবেদন । </a:t>
            </a:r>
            <a:r>
              <a:rPr lang="en-US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algn="just"/>
            <a:endParaRPr lang="bn-IN" sz="24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23" y="76200"/>
            <a:ext cx="8991600" cy="67056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1" y="152400"/>
            <a:ext cx="8627423" cy="61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" y="114300"/>
            <a:ext cx="899684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5344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56155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" y="32656"/>
            <a:ext cx="8978900" cy="66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1115</Words>
  <Application>Microsoft Office PowerPoint</Application>
  <PresentationFormat>On-screen Show (4:3)</PresentationFormat>
  <Paragraphs>129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HCC</cp:lastModifiedBy>
  <cp:revision>89</cp:revision>
  <dcterms:created xsi:type="dcterms:W3CDTF">2018-01-08T13:25:03Z</dcterms:created>
  <dcterms:modified xsi:type="dcterms:W3CDTF">2018-09-29T05:41:05Z</dcterms:modified>
</cp:coreProperties>
</file>