
<file path=[Content_Types].xml><?xml version="1.0" encoding="utf-8"?>
<Types xmlns="http://schemas.openxmlformats.org/package/2006/content-types">
  <Default Extension="mp3" ContentType="audio/mpeg"/>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sldIdLst>
    <p:sldId id="282" r:id="rId2"/>
    <p:sldId id="283" r:id="rId3"/>
    <p:sldId id="259" r:id="rId4"/>
    <p:sldId id="267" r:id="rId5"/>
    <p:sldId id="260" r:id="rId6"/>
    <p:sldId id="261" r:id="rId7"/>
    <p:sldId id="262" r:id="rId8"/>
    <p:sldId id="263" r:id="rId9"/>
    <p:sldId id="264" r:id="rId10"/>
    <p:sldId id="257" r:id="rId11"/>
    <p:sldId id="265" r:id="rId12"/>
    <p:sldId id="268" r:id="rId13"/>
    <p:sldId id="280" r:id="rId14"/>
    <p:sldId id="270" r:id="rId15"/>
    <p:sldId id="271" r:id="rId16"/>
    <p:sldId id="272" r:id="rId17"/>
    <p:sldId id="274" r:id="rId18"/>
    <p:sldId id="269" r:id="rId19"/>
    <p:sldId id="281" r:id="rId20"/>
    <p:sldId id="276" r:id="rId21"/>
    <p:sldId id="278" r:id="rId22"/>
    <p:sldId id="277" r:id="rId23"/>
    <p:sldId id="28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AC7293-E389-41DC-BDB7-EF7055193FF4}" type="datetimeFigureOut">
              <a:rPr lang="en-US" smtClean="0"/>
              <a:t>3/22/2020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E270B4-BACB-4872-8D2F-4E783CC651B1}" type="slidenum">
              <a:rPr lang="en-US" smtClean="0"/>
              <a:t>‹#›</a:t>
            </a:fld>
            <a:endParaRPr lang="en-US"/>
          </a:p>
        </p:txBody>
      </p:sp>
    </p:spTree>
    <p:extLst>
      <p:ext uri="{BB962C8B-B14F-4D97-AF65-F5344CB8AC3E}">
        <p14:creationId xmlns:p14="http://schemas.microsoft.com/office/powerpoint/2010/main" val="1755576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AC7293-E389-41DC-BDB7-EF7055193FF4}" type="datetimeFigureOut">
              <a:rPr lang="en-US" smtClean="0"/>
              <a:t>3/22/2020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E270B4-BACB-4872-8D2F-4E783CC651B1}" type="slidenum">
              <a:rPr lang="en-US" smtClean="0"/>
              <a:t>‹#›</a:t>
            </a:fld>
            <a:endParaRPr lang="en-US"/>
          </a:p>
        </p:txBody>
      </p:sp>
    </p:spTree>
    <p:extLst>
      <p:ext uri="{BB962C8B-B14F-4D97-AF65-F5344CB8AC3E}">
        <p14:creationId xmlns:p14="http://schemas.microsoft.com/office/powerpoint/2010/main" val="350262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AC7293-E389-41DC-BDB7-EF7055193FF4}" type="datetimeFigureOut">
              <a:rPr lang="en-US" smtClean="0"/>
              <a:t>3/22/2020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E270B4-BACB-4872-8D2F-4E783CC651B1}" type="slidenum">
              <a:rPr lang="en-US" smtClean="0"/>
              <a:t>‹#›</a:t>
            </a:fld>
            <a:endParaRPr lang="en-US"/>
          </a:p>
        </p:txBody>
      </p:sp>
    </p:spTree>
    <p:extLst>
      <p:ext uri="{BB962C8B-B14F-4D97-AF65-F5344CB8AC3E}">
        <p14:creationId xmlns:p14="http://schemas.microsoft.com/office/powerpoint/2010/main" val="594097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AC7293-E389-41DC-BDB7-EF7055193FF4}" type="datetimeFigureOut">
              <a:rPr lang="en-US" smtClean="0"/>
              <a:t>3/22/2020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E270B4-BACB-4872-8D2F-4E783CC651B1}" type="slidenum">
              <a:rPr lang="en-US" smtClean="0"/>
              <a:t>‹#›</a:t>
            </a:fld>
            <a:endParaRPr lang="en-US"/>
          </a:p>
        </p:txBody>
      </p:sp>
    </p:spTree>
    <p:extLst>
      <p:ext uri="{BB962C8B-B14F-4D97-AF65-F5344CB8AC3E}">
        <p14:creationId xmlns:p14="http://schemas.microsoft.com/office/powerpoint/2010/main" val="2351375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AC7293-E389-41DC-BDB7-EF7055193FF4}" type="datetimeFigureOut">
              <a:rPr lang="en-US" smtClean="0"/>
              <a:t>3/22/2020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E270B4-BACB-4872-8D2F-4E783CC651B1}" type="slidenum">
              <a:rPr lang="en-US" smtClean="0"/>
              <a:t>‹#›</a:t>
            </a:fld>
            <a:endParaRPr lang="en-US"/>
          </a:p>
        </p:txBody>
      </p:sp>
    </p:spTree>
    <p:extLst>
      <p:ext uri="{BB962C8B-B14F-4D97-AF65-F5344CB8AC3E}">
        <p14:creationId xmlns:p14="http://schemas.microsoft.com/office/powerpoint/2010/main" val="3821970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AC7293-E389-41DC-BDB7-EF7055193FF4}" type="datetimeFigureOut">
              <a:rPr lang="en-US" smtClean="0"/>
              <a:t>3/22/2020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E270B4-BACB-4872-8D2F-4E783CC651B1}" type="slidenum">
              <a:rPr lang="en-US" smtClean="0"/>
              <a:t>‹#›</a:t>
            </a:fld>
            <a:endParaRPr lang="en-US"/>
          </a:p>
        </p:txBody>
      </p:sp>
    </p:spTree>
    <p:extLst>
      <p:ext uri="{BB962C8B-B14F-4D97-AF65-F5344CB8AC3E}">
        <p14:creationId xmlns:p14="http://schemas.microsoft.com/office/powerpoint/2010/main" val="37005961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AC7293-E389-41DC-BDB7-EF7055193FF4}" type="datetimeFigureOut">
              <a:rPr lang="en-US" smtClean="0"/>
              <a:t>3/22/2020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E270B4-BACB-4872-8D2F-4E783CC651B1}" type="slidenum">
              <a:rPr lang="en-US" smtClean="0"/>
              <a:t>‹#›</a:t>
            </a:fld>
            <a:endParaRPr lang="en-US"/>
          </a:p>
        </p:txBody>
      </p:sp>
    </p:spTree>
    <p:extLst>
      <p:ext uri="{BB962C8B-B14F-4D97-AF65-F5344CB8AC3E}">
        <p14:creationId xmlns:p14="http://schemas.microsoft.com/office/powerpoint/2010/main" val="177335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AC7293-E389-41DC-BDB7-EF7055193FF4}" type="datetimeFigureOut">
              <a:rPr lang="en-US" smtClean="0"/>
              <a:t>3/22/2020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E270B4-BACB-4872-8D2F-4E783CC651B1}" type="slidenum">
              <a:rPr lang="en-US" smtClean="0"/>
              <a:t>‹#›</a:t>
            </a:fld>
            <a:endParaRPr lang="en-US"/>
          </a:p>
        </p:txBody>
      </p:sp>
    </p:spTree>
    <p:extLst>
      <p:ext uri="{BB962C8B-B14F-4D97-AF65-F5344CB8AC3E}">
        <p14:creationId xmlns:p14="http://schemas.microsoft.com/office/powerpoint/2010/main" val="1237553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AC7293-E389-41DC-BDB7-EF7055193FF4}" type="datetimeFigureOut">
              <a:rPr lang="en-US" smtClean="0"/>
              <a:t>3/22/2020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E270B4-BACB-4872-8D2F-4E783CC651B1}" type="slidenum">
              <a:rPr lang="en-US" smtClean="0"/>
              <a:t>‹#›</a:t>
            </a:fld>
            <a:endParaRPr lang="en-US"/>
          </a:p>
        </p:txBody>
      </p:sp>
    </p:spTree>
    <p:extLst>
      <p:ext uri="{BB962C8B-B14F-4D97-AF65-F5344CB8AC3E}">
        <p14:creationId xmlns:p14="http://schemas.microsoft.com/office/powerpoint/2010/main" val="1111084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AC7293-E389-41DC-BDB7-EF7055193FF4}" type="datetimeFigureOut">
              <a:rPr lang="en-US" smtClean="0"/>
              <a:t>3/22/2020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E270B4-BACB-4872-8D2F-4E783CC651B1}" type="slidenum">
              <a:rPr lang="en-US" smtClean="0"/>
              <a:t>‹#›</a:t>
            </a:fld>
            <a:endParaRPr lang="en-US"/>
          </a:p>
        </p:txBody>
      </p:sp>
    </p:spTree>
    <p:extLst>
      <p:ext uri="{BB962C8B-B14F-4D97-AF65-F5344CB8AC3E}">
        <p14:creationId xmlns:p14="http://schemas.microsoft.com/office/powerpoint/2010/main" val="341630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AC7293-E389-41DC-BDB7-EF7055193FF4}" type="datetimeFigureOut">
              <a:rPr lang="en-US" smtClean="0"/>
              <a:t>3/22/2020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E270B4-BACB-4872-8D2F-4E783CC651B1}" type="slidenum">
              <a:rPr lang="en-US" smtClean="0"/>
              <a:t>‹#›</a:t>
            </a:fld>
            <a:endParaRPr lang="en-US"/>
          </a:p>
        </p:txBody>
      </p:sp>
    </p:spTree>
    <p:extLst>
      <p:ext uri="{BB962C8B-B14F-4D97-AF65-F5344CB8AC3E}">
        <p14:creationId xmlns:p14="http://schemas.microsoft.com/office/powerpoint/2010/main" val="1896305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AC7293-E389-41DC-BDB7-EF7055193FF4}" type="datetimeFigureOut">
              <a:rPr lang="en-US" smtClean="0"/>
              <a:t>3/22/2020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E270B4-BACB-4872-8D2F-4E783CC651B1}" type="slidenum">
              <a:rPr lang="en-US" smtClean="0"/>
              <a:t>‹#›</a:t>
            </a:fld>
            <a:endParaRPr lang="en-US"/>
          </a:p>
        </p:txBody>
      </p:sp>
    </p:spTree>
    <p:extLst>
      <p:ext uri="{BB962C8B-B14F-4D97-AF65-F5344CB8AC3E}">
        <p14:creationId xmlns:p14="http://schemas.microsoft.com/office/powerpoint/2010/main" val="2035011987"/>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1.jp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7.xml"/><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hyperlink" Target="https://www.biography.com/people/groups/famous-alumni-of-university-of-cambridge-magdalene-college" TargetMode="External"/><Relationship Id="rId13" Type="http://schemas.openxmlformats.org/officeDocument/2006/relationships/hyperlink" Target="https://www.biography.com/people/groups/death-city-eversley-england" TargetMode="External"/><Relationship Id="rId3" Type="http://schemas.openxmlformats.org/officeDocument/2006/relationships/hyperlink" Target="https://www.biography.com/people/groups/writers" TargetMode="External"/><Relationship Id="rId7" Type="http://schemas.openxmlformats.org/officeDocument/2006/relationships/hyperlink" Target="https://www.biography.com/people/groups/died-1875" TargetMode="External"/><Relationship Id="rId12" Type="http://schemas.openxmlformats.org/officeDocument/2006/relationships/hyperlink" Target="https://www.biography.com/people/groups/born-in-united-kingdom" TargetMode="External"/><Relationship Id="rId2" Type="http://schemas.openxmlformats.org/officeDocument/2006/relationships/hyperlink" Target="https://www.biography.com/people/groups/religious-leaders-priests" TargetMode="External"/><Relationship Id="rId1" Type="http://schemas.openxmlformats.org/officeDocument/2006/relationships/slideLayout" Target="../slideLayouts/slideLayout7.xml"/><Relationship Id="rId6" Type="http://schemas.openxmlformats.org/officeDocument/2006/relationships/hyperlink" Target="https://www.biography.com/people/groups/died-on-january-23" TargetMode="External"/><Relationship Id="rId11" Type="http://schemas.openxmlformats.org/officeDocument/2006/relationships/hyperlink" Target="https://www.biography.com/people/groups/birth-city-devon-england" TargetMode="External"/><Relationship Id="rId5" Type="http://schemas.openxmlformats.org/officeDocument/2006/relationships/hyperlink" Target="https://www.biography.com/people/groups/born-1819" TargetMode="External"/><Relationship Id="rId15" Type="http://schemas.openxmlformats.org/officeDocument/2006/relationships/image" Target="../media/image4.jpg"/><Relationship Id="rId10" Type="http://schemas.openxmlformats.org/officeDocument/2006/relationships/hyperlink" Target="https://www.biography.com/people/groups/famous-alumni-of-helston-grammar-school" TargetMode="External"/><Relationship Id="rId4" Type="http://schemas.openxmlformats.org/officeDocument/2006/relationships/hyperlink" Target="https://www.biography.com/people/groups/born-on-june-12" TargetMode="External"/><Relationship Id="rId9" Type="http://schemas.openxmlformats.org/officeDocument/2006/relationships/hyperlink" Target="https://www.biography.com/people/groups/famous-alumni-of-kings-college-london" TargetMode="External"/><Relationship Id="rId14" Type="http://schemas.openxmlformats.org/officeDocument/2006/relationships/hyperlink" Target="https://www.biography.com/people/groups/died-in-united-kingdo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75694" y="180749"/>
            <a:ext cx="8440615" cy="6400799"/>
          </a:xfrm>
          <a:prstGeom prst="rect">
            <a:avLst/>
          </a:prstGeom>
        </p:spPr>
      </p:pic>
      <p:sp>
        <p:nvSpPr>
          <p:cNvPr id="4" name="Rectangle 3"/>
          <p:cNvSpPr/>
          <p:nvPr/>
        </p:nvSpPr>
        <p:spPr>
          <a:xfrm rot="20746308">
            <a:off x="1783182" y="2179991"/>
            <a:ext cx="7752810" cy="1562558"/>
          </a:xfrm>
          <a:prstGeom prst="rect">
            <a:avLst/>
          </a:prstGeom>
          <a:noFill/>
        </p:spPr>
        <p:txBody>
          <a:bodyPr wrap="square" lIns="84406" tIns="42203" rIns="84406" bIns="42203">
            <a:spAutoFit/>
          </a:bodyPr>
          <a:lstStyle/>
          <a:p>
            <a:pPr algn="ctr"/>
            <a:r>
              <a:rPr lang="en-US" sz="9600" b="1" dirty="0">
                <a:ln w="12700">
                  <a:solidFill>
                    <a:schemeClr val="tx2">
                      <a:lumMod val="75000"/>
                    </a:schemeClr>
                  </a:solidFill>
                  <a:prstDash val="solid"/>
                </a:ln>
                <a:effectLst>
                  <a:outerShdw dist="38100" dir="2640000" algn="bl" rotWithShape="0">
                    <a:schemeClr val="tx2">
                      <a:lumMod val="75000"/>
                    </a:schemeClr>
                  </a:outerShdw>
                </a:effectLst>
              </a:rPr>
              <a:t>WELCOME</a:t>
            </a:r>
          </a:p>
        </p:txBody>
      </p:sp>
    </p:spTree>
    <p:extLst>
      <p:ext uri="{BB962C8B-B14F-4D97-AF65-F5344CB8AC3E}">
        <p14:creationId xmlns:p14="http://schemas.microsoft.com/office/powerpoint/2010/main" val="77174088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626069" y="704193"/>
            <a:ext cx="3951890" cy="646331"/>
          </a:xfrm>
          <a:prstGeom prst="rect">
            <a:avLst/>
          </a:prstGeom>
          <a:solidFill>
            <a:srgbClr val="92D050"/>
          </a:solidFill>
          <a:scene3d>
            <a:camera prst="orthographicFront"/>
            <a:lightRig rig="threePt" dir="t"/>
          </a:scene3d>
          <a:sp3d>
            <a:bevelT w="165100" prst="coolSlant"/>
          </a:sp3d>
        </p:spPr>
        <p:txBody>
          <a:bodyPr wrap="square" rtlCol="0">
            <a:spAutoFit/>
          </a:bodyPr>
          <a:lstStyle/>
          <a:p>
            <a:r>
              <a:rPr lang="en-US" sz="3600" dirty="0" smtClean="0">
                <a:effectLst>
                  <a:outerShdw blurRad="38100" dist="38100" dir="2700000" algn="tl">
                    <a:srgbClr val="000000">
                      <a:alpha val="43137"/>
                    </a:srgbClr>
                  </a:outerShdw>
                </a:effectLst>
              </a:rPr>
              <a:t>Listen to the poem</a:t>
            </a:r>
            <a:endParaRPr lang="en-US" sz="3600" dirty="0">
              <a:effectLst>
                <a:outerShdw blurRad="38100" dist="38100" dir="2700000" algn="tl">
                  <a:srgbClr val="000000">
                    <a:alpha val="43137"/>
                  </a:srgbClr>
                </a:outerShdw>
              </a:effectLst>
            </a:endParaRPr>
          </a:p>
        </p:txBody>
      </p:sp>
      <p:pic>
        <p:nvPicPr>
          <p:cNvPr id="4" name="C9U14L03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921375" y="5408990"/>
            <a:ext cx="347663" cy="347663"/>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36883" y="2144109"/>
            <a:ext cx="4635062" cy="2563045"/>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5568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4"/>
                    </p:tgtEl>
                  </p:cond>
                </p:stCondLst>
                <p:endSync evt="end" delay="0">
                  <p:rtn val="all"/>
                </p:endSync>
                <p:childTnLst>
                  <p:par>
                    <p:cTn id="12" fill="hold">
                      <p:stCondLst>
                        <p:cond delay="0"/>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82677" fill="hold"/>
                                        <p:tgtEl>
                                          <p:spTgt spid="4"/>
                                        </p:tgtEl>
                                      </p:cBhvr>
                                    </p:cmd>
                                  </p:childTnLst>
                                </p:cTn>
                              </p:par>
                            </p:childTnLst>
                          </p:cTn>
                        </p:par>
                      </p:childTnLst>
                    </p:cTn>
                  </p:par>
                </p:childTnLst>
              </p:cTn>
              <p:nextCondLst>
                <p:cond evt="onClick" delay="0">
                  <p:tgtEl>
                    <p:spTgt spid="4"/>
                  </p:tgtEl>
                </p:cond>
              </p:nextCondLst>
            </p:seq>
            <p:audio>
              <p:cMediaNode vol="80000">
                <p:cTn id="16" fill="hold" display="0">
                  <p:stCondLst>
                    <p:cond delay="indefinite"/>
                  </p:stCondLst>
                  <p:endCondLst>
                    <p:cond evt="onStopAudio" delay="0">
                      <p:tgtEl>
                        <p:sldTgt/>
                      </p:tgtEl>
                    </p:cond>
                  </p:endCondLst>
                </p:cTn>
                <p:tgtEl>
                  <p:spTgt spid="4"/>
                </p:tgtEl>
              </p:cMediaNode>
            </p:audio>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2921875" y="294292"/>
            <a:ext cx="6032938" cy="646331"/>
          </a:xfrm>
          <a:prstGeom prst="rect">
            <a:avLst/>
          </a:prstGeom>
          <a:solidFill>
            <a:srgbClr val="00B0F0"/>
          </a:solidFill>
          <a:scene3d>
            <a:camera prst="orthographicFront"/>
            <a:lightRig rig="threePt" dir="t"/>
          </a:scene3d>
          <a:sp3d>
            <a:bevelT w="165100" prst="coolSlant"/>
          </a:sp3d>
        </p:spPr>
        <p:txBody>
          <a:bodyPr wrap="square" rtlCol="0">
            <a:spAutoFit/>
          </a:bodyPr>
          <a:lstStyle/>
          <a:p>
            <a:r>
              <a:rPr lang="en-US" sz="3600" dirty="0" smtClean="0">
                <a:effectLst>
                  <a:outerShdw blurRad="38100" dist="38100" dir="2700000" algn="tl">
                    <a:srgbClr val="000000">
                      <a:alpha val="43137"/>
                    </a:srgbClr>
                  </a:outerShdw>
                </a:effectLst>
              </a:rPr>
              <a:t>Read the poem aloud in groups</a:t>
            </a:r>
            <a:endParaRPr lang="en-US" sz="3600"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12578" y="1366345"/>
            <a:ext cx="7872249" cy="4603531"/>
          </a:xfrm>
          <a:prstGeom prst="ellipse">
            <a:avLst/>
          </a:prstGeom>
          <a:ln w="190500" cap="rnd">
            <a:solidFill>
              <a:schemeClr val="accent1">
                <a:lumMod val="50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16620159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2228194" y="283778"/>
            <a:ext cx="9406757" cy="6494085"/>
          </a:xfrm>
          <a:prstGeom prst="rect">
            <a:avLst/>
          </a:prstGeom>
        </p:spPr>
        <p:txBody>
          <a:bodyPr wrap="square">
            <a:spAutoFit/>
          </a:bodyPr>
          <a:lstStyle/>
          <a:p>
            <a:r>
              <a:rPr lang="en-US" b="1" dirty="0" smtClean="0">
                <a:latin typeface="TimesNewRomanPSMT"/>
              </a:rPr>
              <a:t>The Sands of Dee</a:t>
            </a:r>
          </a:p>
          <a:p>
            <a:r>
              <a:rPr lang="en-US" sz="1600" dirty="0" smtClean="0">
                <a:latin typeface="TimesNewRomanPSMT"/>
              </a:rPr>
              <a:t>“O </a:t>
            </a:r>
            <a:r>
              <a:rPr lang="en-US" sz="1600" dirty="0">
                <a:latin typeface="TimesNewRomanPSMT"/>
              </a:rPr>
              <a:t>Mary, go and call the cattle home,</a:t>
            </a:r>
          </a:p>
          <a:p>
            <a:r>
              <a:rPr lang="en-US" sz="1600" dirty="0">
                <a:latin typeface="TimesNewRomanPSMT"/>
              </a:rPr>
              <a:t>And call the cattle home,</a:t>
            </a:r>
          </a:p>
          <a:p>
            <a:r>
              <a:rPr lang="en-US" sz="1600" dirty="0">
                <a:latin typeface="TimesNewRomanPSMT"/>
              </a:rPr>
              <a:t>And call the cattle home,</a:t>
            </a:r>
          </a:p>
          <a:p>
            <a:r>
              <a:rPr lang="en-US" sz="1600" dirty="0">
                <a:latin typeface="TimesNewRomanPSMT"/>
              </a:rPr>
              <a:t>Across the sands of Dee!”</a:t>
            </a:r>
          </a:p>
          <a:p>
            <a:r>
              <a:rPr lang="en-US" sz="1600" dirty="0">
                <a:latin typeface="TimesNewRomanPSMT"/>
              </a:rPr>
              <a:t>The western wind was wild and dank with foam,</a:t>
            </a:r>
          </a:p>
          <a:p>
            <a:r>
              <a:rPr lang="en-US" sz="1600" dirty="0">
                <a:latin typeface="TimesNewRomanPSMT"/>
              </a:rPr>
              <a:t>And all alone went she.</a:t>
            </a:r>
          </a:p>
          <a:p>
            <a:r>
              <a:rPr lang="en-US" sz="1600" dirty="0">
                <a:latin typeface="TimesNewRomanPSMT"/>
              </a:rPr>
              <a:t>The western tide crept up along the sand,</a:t>
            </a:r>
          </a:p>
          <a:p>
            <a:r>
              <a:rPr lang="en-US" sz="1600" dirty="0">
                <a:latin typeface="TimesNewRomanPSMT"/>
              </a:rPr>
              <a:t>And o’er and o’er the sand,</a:t>
            </a:r>
          </a:p>
          <a:p>
            <a:r>
              <a:rPr lang="en-US" sz="1600" dirty="0">
                <a:latin typeface="TimesNewRomanPSMT"/>
              </a:rPr>
              <a:t>And round and round the sand,</a:t>
            </a:r>
          </a:p>
          <a:p>
            <a:r>
              <a:rPr lang="en-US" sz="1600" dirty="0">
                <a:latin typeface="TimesNewRomanPSMT"/>
              </a:rPr>
              <a:t>As far as eye could see.</a:t>
            </a:r>
          </a:p>
          <a:p>
            <a:r>
              <a:rPr lang="en-US" sz="1600" dirty="0">
                <a:latin typeface="TimesNewRomanPSMT"/>
              </a:rPr>
              <a:t>The rolling mist came down and hid the land</a:t>
            </a:r>
          </a:p>
          <a:p>
            <a:r>
              <a:rPr lang="en-US" sz="1600" dirty="0">
                <a:latin typeface="TimesNewRomanPSMT"/>
              </a:rPr>
              <a:t>And never came home she.</a:t>
            </a:r>
          </a:p>
          <a:p>
            <a:r>
              <a:rPr lang="en-US" sz="1600" dirty="0">
                <a:latin typeface="TimesNewRomanPSMT"/>
              </a:rPr>
              <a:t>“Oh! Is it weed, or fish, or floating hair—</a:t>
            </a:r>
          </a:p>
          <a:p>
            <a:r>
              <a:rPr lang="en-US" sz="1600" dirty="0">
                <a:latin typeface="TimesNewRomanPSMT"/>
              </a:rPr>
              <a:t>A tress of golden hair,</a:t>
            </a:r>
          </a:p>
          <a:p>
            <a:r>
              <a:rPr lang="en-US" sz="1600" dirty="0">
                <a:latin typeface="TimesNewRomanPSMT"/>
              </a:rPr>
              <a:t>A drowned maiden’s hair,</a:t>
            </a:r>
          </a:p>
          <a:p>
            <a:r>
              <a:rPr lang="en-US" sz="1600" dirty="0">
                <a:latin typeface="TimesNewRomanPSMT"/>
              </a:rPr>
              <a:t>Above the nets at sea?</a:t>
            </a:r>
          </a:p>
          <a:p>
            <a:r>
              <a:rPr lang="en-US" sz="1600" dirty="0">
                <a:latin typeface="TimesNewRomanPSMT"/>
              </a:rPr>
              <a:t>Was never salmon yet that shone so fair</a:t>
            </a:r>
          </a:p>
          <a:p>
            <a:r>
              <a:rPr lang="en-US" sz="1600" dirty="0">
                <a:latin typeface="TimesNewRomanPSMT"/>
              </a:rPr>
              <a:t>Among the stakes of Dee.’</a:t>
            </a:r>
          </a:p>
          <a:p>
            <a:r>
              <a:rPr lang="en-US" sz="1600" dirty="0">
                <a:latin typeface="TimesNewRomanPSMT"/>
              </a:rPr>
              <a:t>They rowed her in across the rolling foam.</a:t>
            </a:r>
          </a:p>
          <a:p>
            <a:r>
              <a:rPr lang="en-US" sz="1600" dirty="0">
                <a:latin typeface="TimesNewRomanPSMT"/>
              </a:rPr>
              <a:t>The cruel, crawling foam,</a:t>
            </a:r>
          </a:p>
          <a:p>
            <a:r>
              <a:rPr lang="en-US" sz="1600" dirty="0">
                <a:latin typeface="TimesNewRomanPSMT"/>
              </a:rPr>
              <a:t>The cruel, hungry foam,</a:t>
            </a:r>
          </a:p>
          <a:p>
            <a:r>
              <a:rPr lang="en-US" sz="1600" dirty="0">
                <a:latin typeface="TimesNewRomanPSMT"/>
              </a:rPr>
              <a:t>To her grave beside the sea:</a:t>
            </a:r>
          </a:p>
          <a:p>
            <a:r>
              <a:rPr lang="en-US" sz="1600" dirty="0">
                <a:latin typeface="TimesNewRomanPSMT"/>
              </a:rPr>
              <a:t>But still the boatman hear her call the cattle home</a:t>
            </a:r>
          </a:p>
          <a:p>
            <a:r>
              <a:rPr lang="en-US" sz="1600" dirty="0">
                <a:latin typeface="TimesNewRomanPSMT"/>
              </a:rPr>
              <a:t>Across the sands of Dee.</a:t>
            </a:r>
          </a:p>
          <a:p>
            <a:r>
              <a:rPr lang="en-US" sz="1600" dirty="0">
                <a:latin typeface="TimesNewRomanPSMT"/>
              </a:rPr>
              <a:t>- </a:t>
            </a:r>
            <a:r>
              <a:rPr lang="en-US" sz="1600" b="1" dirty="0">
                <a:latin typeface="TimesNewRomanPS-BoldMT"/>
              </a:rPr>
              <a:t>Charles </a:t>
            </a:r>
            <a:r>
              <a:rPr lang="en-US" sz="1600" b="1" dirty="0" smtClean="0">
                <a:latin typeface="TimesNewRomanPS-BoldMT"/>
              </a:rPr>
              <a:t>Kingsley</a:t>
            </a:r>
            <a:endParaRPr lang="en-US" sz="1600" b="1" dirty="0">
              <a:latin typeface="TimesNewRomanPS-BoldMT"/>
            </a:endParaRPr>
          </a:p>
        </p:txBody>
      </p:sp>
    </p:spTree>
    <p:extLst>
      <p:ext uri="{BB962C8B-B14F-4D97-AF65-F5344CB8AC3E}">
        <p14:creationId xmlns:p14="http://schemas.microsoft.com/office/powerpoint/2010/main" val="27551553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3048000" y="106670"/>
            <a:ext cx="6096000" cy="1815882"/>
          </a:xfrm>
          <a:prstGeom prst="rect">
            <a:avLst/>
          </a:prstGeom>
          <a:noFill/>
        </p:spPr>
        <p:txBody>
          <a:bodyPr>
            <a:spAutoFit/>
          </a:bodyPr>
          <a:lstStyle/>
          <a:p>
            <a:r>
              <a:rPr lang="en-US" sz="2800" dirty="0">
                <a:solidFill>
                  <a:srgbClr val="C00000"/>
                </a:solidFill>
                <a:latin typeface="TimesNewRomanPSMT"/>
              </a:rPr>
              <a:t>“O Mary, go and call the cattle home,</a:t>
            </a:r>
          </a:p>
          <a:p>
            <a:r>
              <a:rPr lang="en-US" sz="2800" dirty="0">
                <a:solidFill>
                  <a:srgbClr val="C00000"/>
                </a:solidFill>
                <a:latin typeface="TimesNewRomanPSMT"/>
              </a:rPr>
              <a:t>And call the cattle home,</a:t>
            </a:r>
          </a:p>
          <a:p>
            <a:r>
              <a:rPr lang="en-US" sz="2800" dirty="0">
                <a:solidFill>
                  <a:srgbClr val="C00000"/>
                </a:solidFill>
                <a:latin typeface="TimesNewRomanPSMT"/>
              </a:rPr>
              <a:t>And call the cattle home,</a:t>
            </a:r>
          </a:p>
          <a:p>
            <a:r>
              <a:rPr lang="en-US" sz="2800" dirty="0">
                <a:solidFill>
                  <a:srgbClr val="C00000"/>
                </a:solidFill>
                <a:latin typeface="TimesNewRomanPSMT"/>
              </a:rPr>
              <a:t>Across the sands of Dee!”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7972" y="2091560"/>
            <a:ext cx="9837683" cy="566507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50662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3048000" y="415194"/>
            <a:ext cx="6096000" cy="1569660"/>
          </a:xfrm>
          <a:prstGeom prst="rect">
            <a:avLst/>
          </a:prstGeom>
        </p:spPr>
        <p:txBody>
          <a:bodyPr>
            <a:spAutoFit/>
          </a:bodyPr>
          <a:lstStyle/>
          <a:p>
            <a:r>
              <a:rPr lang="en-US" sz="3200" dirty="0">
                <a:effectLst>
                  <a:outerShdw blurRad="38100" dist="38100" dir="2700000" algn="tl">
                    <a:srgbClr val="000000">
                      <a:alpha val="43137"/>
                    </a:srgbClr>
                  </a:outerShdw>
                </a:effectLst>
                <a:latin typeface="TimesNewRomanPSMT"/>
              </a:rPr>
              <a:t>The western wind was wild and dank with foam,</a:t>
            </a:r>
          </a:p>
          <a:p>
            <a:r>
              <a:rPr lang="en-US" sz="3200" dirty="0">
                <a:effectLst>
                  <a:outerShdw blurRad="38100" dist="38100" dir="2700000" algn="tl">
                    <a:srgbClr val="000000">
                      <a:alpha val="43137"/>
                    </a:srgbClr>
                  </a:outerShdw>
                </a:effectLst>
                <a:latin typeface="TimesNewRomanPSMT"/>
              </a:rPr>
              <a:t>And all alone went she.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3857" y="2343808"/>
            <a:ext cx="5139550" cy="3836276"/>
          </a:xfrm>
          <a:prstGeom prst="rect">
            <a:avLst/>
          </a:prstGeom>
          <a:ln>
            <a:noFill/>
          </a:ln>
          <a:effectLst>
            <a:softEdge rad="112500"/>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5429" y="2231310"/>
            <a:ext cx="4498428" cy="4106427"/>
          </a:xfrm>
          <a:prstGeom prst="rect">
            <a:avLst/>
          </a:prstGeom>
          <a:ln>
            <a:noFill/>
          </a:ln>
          <a:effectLst>
            <a:softEdge rad="112500"/>
          </a:effectLst>
        </p:spPr>
      </p:pic>
    </p:spTree>
    <p:extLst>
      <p:ext uri="{BB962C8B-B14F-4D97-AF65-F5344CB8AC3E}">
        <p14:creationId xmlns:p14="http://schemas.microsoft.com/office/powerpoint/2010/main" val="9593078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8179" y="2948753"/>
            <a:ext cx="9848193" cy="3830419"/>
          </a:xfrm>
          <a:prstGeom prst="rect">
            <a:avLst/>
          </a:prstGeom>
          <a:solidFill>
            <a:srgbClr val="FFFFFF">
              <a:shade val="85000"/>
            </a:srgbClr>
          </a:solidFill>
          <a:ln w="88900" cap="sq">
            <a:solidFill>
              <a:schemeClr val="accent1">
                <a:lumMod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4"/>
          <p:cNvSpPr/>
          <p:nvPr/>
        </p:nvSpPr>
        <p:spPr>
          <a:xfrm>
            <a:off x="2564524" y="92422"/>
            <a:ext cx="7420303" cy="2677656"/>
          </a:xfrm>
          <a:prstGeom prst="rect">
            <a:avLst/>
          </a:prstGeom>
        </p:spPr>
        <p:txBody>
          <a:bodyPr wrap="square">
            <a:spAutoFit/>
          </a:bodyPr>
          <a:lstStyle/>
          <a:p>
            <a:r>
              <a:rPr lang="en-US" sz="2800" dirty="0">
                <a:solidFill>
                  <a:srgbClr val="C00000"/>
                </a:solidFill>
                <a:latin typeface="TimesNewRomanPSMT"/>
              </a:rPr>
              <a:t>The western tide crept up along the sand,</a:t>
            </a:r>
          </a:p>
          <a:p>
            <a:r>
              <a:rPr lang="en-US" sz="2800" dirty="0">
                <a:solidFill>
                  <a:srgbClr val="C00000"/>
                </a:solidFill>
                <a:latin typeface="TimesNewRomanPSMT"/>
              </a:rPr>
              <a:t>And o’er and o’er the sand,</a:t>
            </a:r>
          </a:p>
          <a:p>
            <a:r>
              <a:rPr lang="en-US" sz="2800" dirty="0">
                <a:solidFill>
                  <a:srgbClr val="C00000"/>
                </a:solidFill>
                <a:latin typeface="TimesNewRomanPSMT"/>
              </a:rPr>
              <a:t>And round and round the sand,</a:t>
            </a:r>
          </a:p>
          <a:p>
            <a:r>
              <a:rPr lang="en-US" sz="2800" dirty="0">
                <a:solidFill>
                  <a:srgbClr val="C00000"/>
                </a:solidFill>
                <a:latin typeface="TimesNewRomanPSMT"/>
              </a:rPr>
              <a:t>As far as eye could see.</a:t>
            </a:r>
          </a:p>
          <a:p>
            <a:r>
              <a:rPr lang="en-US" sz="2800" dirty="0">
                <a:solidFill>
                  <a:srgbClr val="C00000"/>
                </a:solidFill>
                <a:latin typeface="TimesNewRomanPSMT"/>
              </a:rPr>
              <a:t>The rolling mist came down and hid the land</a:t>
            </a:r>
          </a:p>
          <a:p>
            <a:r>
              <a:rPr lang="en-US" sz="2800" dirty="0">
                <a:solidFill>
                  <a:srgbClr val="C00000"/>
                </a:solidFill>
                <a:latin typeface="TimesNewRomanPSMT"/>
              </a:rPr>
              <a:t>And never came home she.</a:t>
            </a:r>
          </a:p>
        </p:txBody>
      </p:sp>
    </p:spTree>
    <p:extLst>
      <p:ext uri="{BB962C8B-B14F-4D97-AF65-F5344CB8AC3E}">
        <p14:creationId xmlns:p14="http://schemas.microsoft.com/office/powerpoint/2010/main" val="31388675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3047999" y="143112"/>
            <a:ext cx="6611007" cy="2677656"/>
          </a:xfrm>
          <a:prstGeom prst="rect">
            <a:avLst/>
          </a:prstGeom>
          <a:noFill/>
          <a:scene3d>
            <a:camera prst="orthographicFront"/>
            <a:lightRig rig="threePt" dir="t"/>
          </a:scene3d>
          <a:sp3d>
            <a:bevelT/>
          </a:sp3d>
        </p:spPr>
        <p:txBody>
          <a:bodyPr wrap="square">
            <a:spAutoFit/>
          </a:bodyPr>
          <a:lstStyle/>
          <a:p>
            <a:r>
              <a:rPr lang="en-US" sz="2800" dirty="0">
                <a:solidFill>
                  <a:srgbClr val="C00000"/>
                </a:solidFill>
                <a:latin typeface="TimesNewRomanPSMT"/>
              </a:rPr>
              <a:t>“Oh! Is it weed, or fish, or floating hair—</a:t>
            </a:r>
          </a:p>
          <a:p>
            <a:r>
              <a:rPr lang="en-US" sz="2800" dirty="0">
                <a:solidFill>
                  <a:srgbClr val="C00000"/>
                </a:solidFill>
                <a:latin typeface="TimesNewRomanPSMT"/>
              </a:rPr>
              <a:t>A tress of golden hair,</a:t>
            </a:r>
          </a:p>
          <a:p>
            <a:r>
              <a:rPr lang="en-US" sz="2800" dirty="0">
                <a:solidFill>
                  <a:srgbClr val="C00000"/>
                </a:solidFill>
                <a:latin typeface="TimesNewRomanPSMT"/>
              </a:rPr>
              <a:t>A drowned maiden’s hair,</a:t>
            </a:r>
          </a:p>
          <a:p>
            <a:r>
              <a:rPr lang="en-US" sz="2800" dirty="0">
                <a:solidFill>
                  <a:srgbClr val="C00000"/>
                </a:solidFill>
                <a:latin typeface="TimesNewRomanPSMT"/>
              </a:rPr>
              <a:t>Above the nets at sea?</a:t>
            </a:r>
          </a:p>
          <a:p>
            <a:r>
              <a:rPr lang="en-US" sz="2800" dirty="0">
                <a:solidFill>
                  <a:srgbClr val="C00000"/>
                </a:solidFill>
                <a:latin typeface="TimesNewRomanPSMT"/>
              </a:rPr>
              <a:t>Was never salmon yet that shone so fair</a:t>
            </a:r>
          </a:p>
          <a:p>
            <a:r>
              <a:rPr lang="en-US" sz="2800" dirty="0">
                <a:solidFill>
                  <a:srgbClr val="C00000"/>
                </a:solidFill>
                <a:latin typeface="TimesNewRomanPSMT"/>
              </a:rPr>
              <a:t>Among the stakes of Dee</a:t>
            </a:r>
            <a:r>
              <a:rPr lang="en-US" sz="2800" dirty="0" smtClean="0">
                <a:solidFill>
                  <a:srgbClr val="C00000"/>
                </a:solidFill>
                <a:latin typeface="TimesNewRomanPSMT"/>
              </a:rPr>
              <a:t>.’</a:t>
            </a:r>
            <a:endParaRPr lang="en-US" sz="2800" dirty="0">
              <a:solidFill>
                <a:srgbClr val="C00000"/>
              </a:solidFill>
              <a:latin typeface="TimesNewRomanPSM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862" y="3026976"/>
            <a:ext cx="3783724" cy="3500163"/>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3542" y="3037486"/>
            <a:ext cx="3490748" cy="350016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86246" y="3048001"/>
            <a:ext cx="3595851" cy="3500163"/>
          </a:xfrm>
          <a:prstGeom prst="rect">
            <a:avLst/>
          </a:prstGeom>
        </p:spPr>
      </p:pic>
    </p:spTree>
    <p:extLst>
      <p:ext uri="{BB962C8B-B14F-4D97-AF65-F5344CB8AC3E}">
        <p14:creationId xmlns:p14="http://schemas.microsoft.com/office/powerpoint/2010/main" val="2052690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456" y="2988549"/>
            <a:ext cx="3373822" cy="3317657"/>
          </a:xfrm>
          <a:prstGeom prst="rect">
            <a:avLst/>
          </a:prstGeom>
          <a:ln w="190500" cap="sq">
            <a:solidFill>
              <a:schemeClr val="accent1">
                <a:lumMod val="75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1590" y="2988548"/>
            <a:ext cx="3415858" cy="3317657"/>
          </a:xfrm>
          <a:prstGeom prst="rect">
            <a:avLst/>
          </a:prstGeom>
          <a:ln w="190500" cap="sq">
            <a:solidFill>
              <a:schemeClr val="accent1">
                <a:lumMod val="75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 name="Rectangle 4"/>
          <p:cNvSpPr/>
          <p:nvPr/>
        </p:nvSpPr>
        <p:spPr>
          <a:xfrm>
            <a:off x="3048000" y="201255"/>
            <a:ext cx="6842234" cy="1815882"/>
          </a:xfrm>
          <a:prstGeom prst="rect">
            <a:avLst/>
          </a:prstGeom>
          <a:noFill/>
          <a:scene3d>
            <a:camera prst="orthographicFront"/>
            <a:lightRig rig="threePt" dir="t"/>
          </a:scene3d>
          <a:sp3d>
            <a:bevelT/>
          </a:sp3d>
        </p:spPr>
        <p:txBody>
          <a:bodyPr wrap="square">
            <a:spAutoFit/>
          </a:bodyPr>
          <a:lstStyle/>
          <a:p>
            <a:r>
              <a:rPr lang="en-US" sz="2800" dirty="0">
                <a:solidFill>
                  <a:srgbClr val="C00000"/>
                </a:solidFill>
                <a:latin typeface="TimesNewRomanPSMT"/>
              </a:rPr>
              <a:t>They rowed her in across the rolling foam.</a:t>
            </a:r>
          </a:p>
          <a:p>
            <a:r>
              <a:rPr lang="en-US" sz="2800" dirty="0">
                <a:solidFill>
                  <a:srgbClr val="C00000"/>
                </a:solidFill>
                <a:latin typeface="TimesNewRomanPSMT"/>
              </a:rPr>
              <a:t>The cruel, crawling foam,</a:t>
            </a:r>
          </a:p>
          <a:p>
            <a:r>
              <a:rPr lang="en-US" sz="2800" dirty="0">
                <a:solidFill>
                  <a:srgbClr val="C00000"/>
                </a:solidFill>
                <a:latin typeface="TimesNewRomanPSMT"/>
              </a:rPr>
              <a:t>The cruel, hungry foam,</a:t>
            </a:r>
          </a:p>
          <a:p>
            <a:r>
              <a:rPr lang="en-US" sz="2800" dirty="0">
                <a:solidFill>
                  <a:srgbClr val="C00000"/>
                </a:solidFill>
                <a:latin typeface="TimesNewRomanPSMT"/>
              </a:rPr>
              <a:t>To her grave beside the sea:</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82760" y="2988547"/>
            <a:ext cx="3941378" cy="3317657"/>
          </a:xfrm>
          <a:prstGeom prst="rect">
            <a:avLst/>
          </a:prstGeom>
          <a:ln w="190500" cap="sq">
            <a:solidFill>
              <a:schemeClr val="accent1">
                <a:lumMod val="75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41635475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692167" y="442993"/>
            <a:ext cx="8029903" cy="954107"/>
          </a:xfrm>
          <a:prstGeom prst="rect">
            <a:avLst/>
          </a:prstGeom>
          <a:noFill/>
          <a:scene3d>
            <a:camera prst="orthographicFront"/>
            <a:lightRig rig="threePt" dir="t"/>
          </a:scene3d>
          <a:sp3d>
            <a:bevelT/>
          </a:sp3d>
        </p:spPr>
        <p:txBody>
          <a:bodyPr wrap="square">
            <a:spAutoFit/>
          </a:bodyPr>
          <a:lstStyle/>
          <a:p>
            <a:r>
              <a:rPr lang="en-US" sz="2800" dirty="0" smtClean="0">
                <a:solidFill>
                  <a:srgbClr val="C00000"/>
                </a:solidFill>
                <a:latin typeface="TimesNewRomanPSMT"/>
              </a:rPr>
              <a:t>But still the boatmen hear her call the cattle home</a:t>
            </a:r>
            <a:endParaRPr lang="en-US" sz="2800" dirty="0">
              <a:solidFill>
                <a:srgbClr val="C00000"/>
              </a:solidFill>
              <a:latin typeface="TimesNewRomanPSMT"/>
            </a:endParaRPr>
          </a:p>
          <a:p>
            <a:r>
              <a:rPr lang="en-US" sz="2800" dirty="0">
                <a:solidFill>
                  <a:srgbClr val="C00000"/>
                </a:solidFill>
                <a:latin typeface="TimesNewRomanPSMT"/>
              </a:rPr>
              <a:t>Across the sands of Dee!”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0635" y="1756872"/>
            <a:ext cx="8271641" cy="3981778"/>
          </a:xfrm>
          <a:prstGeom prst="rect">
            <a:avLst/>
          </a:prstGeom>
          <a:solidFill>
            <a:srgbClr val="FFFFFF">
              <a:shade val="85000"/>
            </a:srgbClr>
          </a:solidFill>
          <a:ln w="88900" cap="sq">
            <a:solidFill>
              <a:schemeClr val="accent1">
                <a:lumMod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30617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4209633" y="136152"/>
            <a:ext cx="4498269" cy="830997"/>
          </a:xfrm>
          <a:prstGeom prst="rect">
            <a:avLst/>
          </a:prstGeom>
          <a:noFill/>
        </p:spPr>
        <p:txBody>
          <a:bodyPr wrap="square" rtlCol="0">
            <a:spAutoFit/>
          </a:bodyPr>
          <a:lstStyle/>
          <a:p>
            <a:r>
              <a:rPr lang="en-US" sz="4800" b="1" dirty="0" smtClean="0">
                <a:effectLst>
                  <a:outerShdw blurRad="38100" dist="38100" dir="2700000" algn="tl">
                    <a:srgbClr val="000000">
                      <a:alpha val="43137"/>
                    </a:srgbClr>
                  </a:outerShdw>
                </a:effectLst>
              </a:rPr>
              <a:t>Pair work</a:t>
            </a:r>
            <a:endParaRPr lang="en-US" sz="4800" b="1" dirty="0">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10762" y="1150830"/>
            <a:ext cx="4792718" cy="358933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Rectangle 3"/>
          <p:cNvSpPr/>
          <p:nvPr/>
        </p:nvSpPr>
        <p:spPr>
          <a:xfrm>
            <a:off x="315311" y="5458280"/>
            <a:ext cx="11592910" cy="1077218"/>
          </a:xfrm>
          <a:prstGeom prst="rect">
            <a:avLst/>
          </a:prstGeom>
        </p:spPr>
        <p:txBody>
          <a:bodyPr wrap="square">
            <a:spAutoFit/>
          </a:bodyPr>
          <a:lstStyle/>
          <a:p>
            <a:r>
              <a:rPr lang="en-US" sz="3200" dirty="0" smtClean="0">
                <a:latin typeface="TimesNewRomanPSMT"/>
              </a:rPr>
              <a:t>2. </a:t>
            </a:r>
            <a:r>
              <a:rPr lang="en-US" sz="3200" dirty="0">
                <a:latin typeface="TimesNewRomanPSMT"/>
              </a:rPr>
              <a:t>Look at some words, phrases and sentences that have been </a:t>
            </a:r>
            <a:r>
              <a:rPr lang="en-US" sz="3200" dirty="0" smtClean="0">
                <a:latin typeface="TimesNewRomanPSMT"/>
              </a:rPr>
              <a:t>repeated several </a:t>
            </a:r>
            <a:r>
              <a:rPr lang="en-US" sz="3200" dirty="0">
                <a:latin typeface="TimesNewRomanPSMT"/>
              </a:rPr>
              <a:t>times. Explain why the poet has done that.</a:t>
            </a:r>
          </a:p>
        </p:txBody>
      </p:sp>
    </p:spTree>
    <p:extLst>
      <p:ext uri="{BB962C8B-B14F-4D97-AF65-F5344CB8AC3E}">
        <p14:creationId xmlns:p14="http://schemas.microsoft.com/office/powerpoint/2010/main" val="8170791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860431" y="263769"/>
            <a:ext cx="6816870" cy="984738"/>
          </a:xfrm>
          <a:solidFill>
            <a:srgbClr val="00B050"/>
          </a:solidFill>
        </p:spPr>
        <p:style>
          <a:lnRef idx="2">
            <a:schemeClr val="accent3">
              <a:shade val="50000"/>
            </a:schemeClr>
          </a:lnRef>
          <a:fillRef idx="1">
            <a:schemeClr val="accent3"/>
          </a:fillRef>
          <a:effectRef idx="0">
            <a:schemeClr val="accent3"/>
          </a:effectRef>
          <a:fontRef idx="minor">
            <a:schemeClr val="lt1"/>
          </a:fontRef>
        </p:style>
        <p:txBody>
          <a:bodyPr>
            <a:noAutofit/>
          </a:bodyPr>
          <a:lstStyle/>
          <a:p>
            <a:r>
              <a:rPr lang="en-US" sz="6000" b="1" i="1" dirty="0">
                <a:solidFill>
                  <a:schemeClr val="bg1"/>
                </a:solidFill>
                <a:effectLst>
                  <a:outerShdw blurRad="38100" dist="38100" dir="2700000" algn="tl">
                    <a:srgbClr val="000000">
                      <a:alpha val="43137"/>
                    </a:srgbClr>
                  </a:outerShdw>
                </a:effectLst>
              </a:rPr>
              <a:t>Teacher’s  Identity:</a:t>
            </a:r>
          </a:p>
        </p:txBody>
      </p:sp>
      <p:sp>
        <p:nvSpPr>
          <p:cNvPr id="3" name="Content Placeholder 2"/>
          <p:cNvSpPr>
            <a:spLocks noGrp="1"/>
          </p:cNvSpPr>
          <p:nvPr>
            <p:ph sz="quarter" idx="4294967295"/>
          </p:nvPr>
        </p:nvSpPr>
        <p:spPr>
          <a:xfrm>
            <a:off x="2649416" y="1459523"/>
            <a:ext cx="5275385" cy="320743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lstStyle/>
          <a:p>
            <a:pPr>
              <a:buNone/>
            </a:pPr>
            <a:r>
              <a:rPr lang="en-US" sz="4431" b="1" i="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Md. </a:t>
            </a:r>
            <a:r>
              <a:rPr lang="en-US" sz="4431" b="1" i="1" dirty="0" err="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Robel</a:t>
            </a:r>
            <a:r>
              <a:rPr lang="en-US" sz="4431" b="1" i="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431" b="1" i="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Haque</a:t>
            </a:r>
            <a:endParaRPr lang="en-US" sz="4431" b="1" i="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a:buNone/>
            </a:pPr>
            <a:r>
              <a:rPr lang="en-US" b="1" i="1" dirty="0">
                <a:solidFill>
                  <a:schemeClr val="tx1"/>
                </a:solidFill>
                <a:effectLst>
                  <a:outerShdw blurRad="38100" dist="38100" dir="2700000" algn="tl">
                    <a:srgbClr val="000000">
                      <a:alpha val="43137"/>
                    </a:srgbClr>
                  </a:outerShdw>
                </a:effectLst>
              </a:rPr>
              <a:t>Assistant Teacher</a:t>
            </a:r>
          </a:p>
          <a:p>
            <a:pPr>
              <a:buNone/>
            </a:pPr>
            <a:r>
              <a:rPr lang="en-US" sz="2215" b="1" i="1" dirty="0" err="1">
                <a:solidFill>
                  <a:schemeClr val="tx1"/>
                </a:solidFill>
                <a:effectLst>
                  <a:outerShdw blurRad="38100" dist="38100" dir="2700000" algn="tl">
                    <a:srgbClr val="000000">
                      <a:alpha val="43137"/>
                    </a:srgbClr>
                  </a:outerShdw>
                </a:effectLst>
              </a:rPr>
              <a:t>Nirmoil</a:t>
            </a:r>
            <a:r>
              <a:rPr lang="en-US" sz="2215" b="1" i="1" dirty="0">
                <a:solidFill>
                  <a:schemeClr val="tx1"/>
                </a:solidFill>
                <a:effectLst>
                  <a:outerShdw blurRad="38100" dist="38100" dir="2700000" algn="tl">
                    <a:srgbClr val="000000">
                      <a:alpha val="43137"/>
                    </a:srgbClr>
                  </a:outerShdw>
                </a:effectLst>
              </a:rPr>
              <a:t> </a:t>
            </a:r>
            <a:r>
              <a:rPr lang="en-US" sz="2215" b="1" i="1" dirty="0" err="1">
                <a:solidFill>
                  <a:schemeClr val="tx1"/>
                </a:solidFill>
                <a:effectLst>
                  <a:outerShdw blurRad="38100" dist="38100" dir="2700000" algn="tl">
                    <a:srgbClr val="000000">
                      <a:alpha val="43137"/>
                    </a:srgbClr>
                  </a:outerShdw>
                </a:effectLst>
              </a:rPr>
              <a:t>Darazia</a:t>
            </a:r>
            <a:r>
              <a:rPr lang="en-US" sz="2215" b="1" i="1" dirty="0">
                <a:solidFill>
                  <a:schemeClr val="tx1"/>
                </a:solidFill>
                <a:effectLst>
                  <a:outerShdw blurRad="38100" dist="38100" dir="2700000" algn="tl">
                    <a:srgbClr val="000000">
                      <a:alpha val="43137"/>
                    </a:srgbClr>
                  </a:outerShdw>
                </a:effectLst>
              </a:rPr>
              <a:t> </a:t>
            </a:r>
            <a:r>
              <a:rPr lang="en-US" sz="2215" b="1" i="1" dirty="0" err="1">
                <a:solidFill>
                  <a:schemeClr val="tx1"/>
                </a:solidFill>
                <a:effectLst>
                  <a:outerShdw blurRad="38100" dist="38100" dir="2700000" algn="tl">
                    <a:srgbClr val="000000">
                      <a:alpha val="43137"/>
                    </a:srgbClr>
                  </a:outerShdw>
                </a:effectLst>
              </a:rPr>
              <a:t>Dakhil</a:t>
            </a:r>
            <a:r>
              <a:rPr lang="en-US" sz="2215" b="1" i="1" dirty="0">
                <a:solidFill>
                  <a:schemeClr val="tx1"/>
                </a:solidFill>
                <a:effectLst>
                  <a:outerShdw blurRad="38100" dist="38100" dir="2700000" algn="tl">
                    <a:srgbClr val="000000">
                      <a:alpha val="43137"/>
                    </a:srgbClr>
                  </a:outerShdw>
                </a:effectLst>
              </a:rPr>
              <a:t> </a:t>
            </a:r>
            <a:r>
              <a:rPr lang="en-US" sz="2215" b="1" i="1" dirty="0" err="1">
                <a:solidFill>
                  <a:schemeClr val="tx1"/>
                </a:solidFill>
                <a:effectLst>
                  <a:outerShdw blurRad="38100" dist="38100" dir="2700000" algn="tl">
                    <a:srgbClr val="000000">
                      <a:alpha val="43137"/>
                    </a:srgbClr>
                  </a:outerShdw>
                </a:effectLst>
              </a:rPr>
              <a:t>Madrasha</a:t>
            </a:r>
            <a:endParaRPr lang="en-US" sz="2215" b="1" i="1" dirty="0">
              <a:solidFill>
                <a:schemeClr val="tx1"/>
              </a:solidFill>
              <a:effectLst>
                <a:outerShdw blurRad="38100" dist="38100" dir="2700000" algn="tl">
                  <a:srgbClr val="000000">
                    <a:alpha val="43137"/>
                  </a:srgbClr>
                </a:outerShdw>
              </a:effectLst>
            </a:endParaRPr>
          </a:p>
          <a:p>
            <a:pPr>
              <a:buNone/>
            </a:pPr>
            <a:r>
              <a:rPr lang="en-US" sz="2215" b="1" i="1" dirty="0" err="1">
                <a:solidFill>
                  <a:schemeClr val="tx1"/>
                </a:solidFill>
                <a:effectLst>
                  <a:outerShdw blurRad="38100" dist="38100" dir="2700000" algn="tl">
                    <a:srgbClr val="000000">
                      <a:alpha val="43137"/>
                    </a:srgbClr>
                  </a:outerShdw>
                </a:effectLst>
              </a:rPr>
              <a:t>Shampur,Patnitala,Naogaon</a:t>
            </a:r>
            <a:r>
              <a:rPr lang="en-US" sz="2215" b="1" i="1" dirty="0">
                <a:solidFill>
                  <a:schemeClr val="tx1"/>
                </a:solidFill>
                <a:effectLst>
                  <a:outerShdw blurRad="38100" dist="38100" dir="2700000" algn="tl">
                    <a:srgbClr val="000000">
                      <a:alpha val="43137"/>
                    </a:srgbClr>
                  </a:outerShdw>
                </a:effectLst>
              </a:rPr>
              <a:t>.</a:t>
            </a:r>
          </a:p>
          <a:p>
            <a:pPr>
              <a:buNone/>
            </a:pPr>
            <a:r>
              <a:rPr lang="en-US" b="1" i="1" dirty="0">
                <a:solidFill>
                  <a:schemeClr val="tx1"/>
                </a:solidFill>
                <a:effectLst>
                  <a:outerShdw blurRad="38100" dist="38100" dir="2700000" algn="tl">
                    <a:srgbClr val="000000">
                      <a:alpha val="43137"/>
                    </a:srgbClr>
                  </a:outerShdw>
                </a:effectLst>
              </a:rPr>
              <a:t>Mob: 01774795179</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4124" y="1459524"/>
            <a:ext cx="2353048" cy="2883877"/>
          </a:xfrm>
          <a:prstGeom prst="rect">
            <a:avLst/>
          </a:prstGeom>
          <a:ln>
            <a:noFill/>
          </a:ln>
          <a:effectLst>
            <a:glow rad="228600">
              <a:schemeClr val="accent3">
                <a:satMod val="175000"/>
                <a:alpha val="40000"/>
              </a:schemeClr>
            </a:glow>
            <a:outerShdw blurRad="44450" dist="27940" dir="5400000" algn="ctr">
              <a:srgbClr val="000000">
                <a:alpha val="32000"/>
              </a:srgbClr>
            </a:outerShdw>
            <a:reflection blurRad="6350" stA="50000" endA="275" endPos="40000" dist="101600" dir="5400000" sy="-100000" algn="bl" rotWithShape="0"/>
          </a:effectLst>
          <a:scene3d>
            <a:camera prst="isometricOffAxis2Left"/>
            <a:lightRig rig="balanced" dir="t">
              <a:rot lat="0" lon="0" rev="8700000"/>
            </a:lightRig>
          </a:scene3d>
          <a:sp3d>
            <a:bevelT w="190500" h="38100"/>
          </a:sp3d>
        </p:spPr>
      </p:pic>
    </p:spTree>
    <p:extLst>
      <p:ext uri="{BB962C8B-B14F-4D97-AF65-F5344CB8AC3E}">
        <p14:creationId xmlns:p14="http://schemas.microsoft.com/office/powerpoint/2010/main" val="1095954672"/>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72129" y="61413"/>
            <a:ext cx="11747350" cy="523220"/>
          </a:xfrm>
          <a:prstGeom prst="rect">
            <a:avLst/>
          </a:prstGeom>
          <a:solidFill>
            <a:schemeClr val="accent2"/>
          </a:solidFill>
          <a:scene3d>
            <a:camera prst="orthographicFront"/>
            <a:lightRig rig="threePt" dir="t"/>
          </a:scene3d>
          <a:sp3d>
            <a:bevelT w="165100" prst="coolSlant"/>
          </a:sp3d>
        </p:spPr>
        <p:txBody>
          <a:bodyPr wrap="square">
            <a:spAutoFit/>
          </a:bodyPr>
          <a:lstStyle/>
          <a:p>
            <a:r>
              <a:rPr lang="en-US" sz="2800" dirty="0" smtClean="0">
                <a:latin typeface="TimesNewRomanPSMT"/>
              </a:rPr>
              <a:t>1. </a:t>
            </a:r>
            <a:r>
              <a:rPr lang="en-US" sz="2800" dirty="0">
                <a:latin typeface="TimesNewRomanPSMT"/>
              </a:rPr>
              <a:t>What was the weather like when Mary went to bring the cattle home?</a:t>
            </a:r>
          </a:p>
        </p:txBody>
      </p:sp>
      <p:sp>
        <p:nvSpPr>
          <p:cNvPr id="3" name="TextBox 2"/>
          <p:cNvSpPr txBox="1"/>
          <p:nvPr/>
        </p:nvSpPr>
        <p:spPr>
          <a:xfrm>
            <a:off x="1" y="5421855"/>
            <a:ext cx="12191999" cy="1384995"/>
          </a:xfrm>
          <a:prstGeom prst="rect">
            <a:avLst/>
          </a:prstGeom>
          <a:solidFill>
            <a:srgbClr val="92D050"/>
          </a:solidFill>
          <a:scene3d>
            <a:camera prst="orthographicFront"/>
            <a:lightRig rig="threePt" dir="t"/>
          </a:scene3d>
          <a:sp3d>
            <a:bevelT w="165100" prst="coolSlant"/>
          </a:sp3d>
        </p:spPr>
        <p:txBody>
          <a:bodyPr wrap="square" rtlCol="0">
            <a:spAutoFit/>
          </a:bodyPr>
          <a:lstStyle/>
          <a:p>
            <a:r>
              <a:rPr lang="en-US" sz="2800" dirty="0" smtClean="0"/>
              <a:t>When Mary went to bring the cattle home, the weather was very adverse, for the example there were wild western wind, foam in the sea, mist in the air and above all a tide in the sea.</a:t>
            </a: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280" y="774552"/>
            <a:ext cx="9886764" cy="4432149"/>
          </a:xfrm>
          <a:prstGeom prst="rect">
            <a:avLst/>
          </a:prstGeom>
          <a:solidFill>
            <a:srgbClr val="FFFFFF">
              <a:shade val="85000"/>
            </a:srgbClr>
          </a:solidFill>
          <a:ln w="88900" cap="sq">
            <a:solidFill>
              <a:schemeClr val="accent2">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82360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2540076" y="124613"/>
            <a:ext cx="7402989" cy="584775"/>
          </a:xfrm>
          <a:prstGeom prst="rect">
            <a:avLst/>
          </a:prstGeom>
          <a:solidFill>
            <a:schemeClr val="accent2"/>
          </a:solidFill>
          <a:scene3d>
            <a:camera prst="orthographicFront"/>
            <a:lightRig rig="threePt" dir="t"/>
          </a:scene3d>
          <a:sp3d>
            <a:bevelT w="165100" prst="coolSlant"/>
          </a:sp3d>
        </p:spPr>
        <p:txBody>
          <a:bodyPr wrap="none">
            <a:spAutoFit/>
          </a:bodyPr>
          <a:lstStyle/>
          <a:p>
            <a:r>
              <a:rPr lang="en-US" sz="3200" dirty="0" smtClean="0">
                <a:latin typeface="TimesNewRomanPSMT"/>
              </a:rPr>
              <a:t>2. </a:t>
            </a:r>
            <a:r>
              <a:rPr lang="en-US" sz="3200" dirty="0">
                <a:latin typeface="TimesNewRomanPSMT"/>
              </a:rPr>
              <a:t>How has the poet described the sea?</a:t>
            </a:r>
          </a:p>
        </p:txBody>
      </p:sp>
      <p:sp>
        <p:nvSpPr>
          <p:cNvPr id="3" name="TextBox 2"/>
          <p:cNvSpPr txBox="1"/>
          <p:nvPr/>
        </p:nvSpPr>
        <p:spPr>
          <a:xfrm>
            <a:off x="115614" y="5782665"/>
            <a:ext cx="11981793" cy="954107"/>
          </a:xfrm>
          <a:prstGeom prst="rect">
            <a:avLst/>
          </a:prstGeom>
          <a:solidFill>
            <a:srgbClr val="92D050"/>
          </a:solidFill>
          <a:scene3d>
            <a:camera prst="orthographicFront"/>
            <a:lightRig rig="threePt" dir="t"/>
          </a:scene3d>
          <a:sp3d>
            <a:bevelT w="165100" prst="coolSlant"/>
          </a:sp3d>
        </p:spPr>
        <p:txBody>
          <a:bodyPr wrap="square" rtlCol="0">
            <a:spAutoFit/>
          </a:bodyPr>
          <a:lstStyle/>
          <a:p>
            <a:r>
              <a:rPr lang="en-US" sz="2800" dirty="0" smtClean="0"/>
              <a:t>To describe the sea, the poet has personified it. He has used words like ‘cruel’, ‘crawling foam’ ‘hungry’ </a:t>
            </a:r>
            <a:r>
              <a:rPr lang="en-US" sz="2800" dirty="0" err="1" smtClean="0"/>
              <a:t>etc</a:t>
            </a:r>
            <a:r>
              <a:rPr lang="en-US" sz="2800" dirty="0" smtClean="0"/>
              <a:t> to express the movement of the sea.</a:t>
            </a: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276" y="977462"/>
            <a:ext cx="10016358" cy="4456385"/>
          </a:xfrm>
          <a:prstGeom prst="rect">
            <a:avLst/>
          </a:prstGeom>
          <a:solidFill>
            <a:srgbClr val="FFFFFF">
              <a:shade val="85000"/>
            </a:srgbClr>
          </a:solidFill>
          <a:ln w="88900" cap="sq">
            <a:solidFill>
              <a:schemeClr val="accent2"/>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570290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61365" y="116549"/>
            <a:ext cx="11715077" cy="954107"/>
          </a:xfrm>
          <a:prstGeom prst="rect">
            <a:avLst/>
          </a:prstGeom>
          <a:solidFill>
            <a:schemeClr val="accent2"/>
          </a:solidFill>
          <a:scene3d>
            <a:camera prst="orthographicFront"/>
            <a:lightRig rig="threePt" dir="t"/>
          </a:scene3d>
          <a:sp3d>
            <a:bevelT w="165100" prst="coolSlant"/>
          </a:sp3d>
        </p:spPr>
        <p:txBody>
          <a:bodyPr wrap="square">
            <a:spAutoFit/>
          </a:bodyPr>
          <a:lstStyle/>
          <a:p>
            <a:r>
              <a:rPr lang="en-US" sz="2800" dirty="0" smtClean="0">
                <a:latin typeface="TimesNewRomanPSMT"/>
              </a:rPr>
              <a:t>3. </a:t>
            </a:r>
            <a:r>
              <a:rPr lang="en-US" sz="2800" dirty="0">
                <a:latin typeface="TimesNewRomanPSMT"/>
              </a:rPr>
              <a:t>Suppose you with a couple of your friends were walking on the shore</a:t>
            </a:r>
          </a:p>
          <a:p>
            <a:r>
              <a:rPr lang="en-US" sz="2800" dirty="0">
                <a:latin typeface="TimesNewRomanPSMT"/>
              </a:rPr>
              <a:t>while Mary was drowning. Describe what you have done</a:t>
            </a:r>
            <a:r>
              <a:rPr lang="en-US" sz="2800" dirty="0" smtClean="0">
                <a:latin typeface="TimesNewRomanPSMT"/>
              </a:rPr>
              <a:t>.</a:t>
            </a:r>
            <a:endParaRPr lang="en-US" sz="2800" dirty="0">
              <a:latin typeface="TimesNewRomanPSMT"/>
            </a:endParaRPr>
          </a:p>
        </p:txBody>
      </p:sp>
      <p:sp>
        <p:nvSpPr>
          <p:cNvPr id="3" name="TextBox 2"/>
          <p:cNvSpPr txBox="1"/>
          <p:nvPr/>
        </p:nvSpPr>
        <p:spPr>
          <a:xfrm>
            <a:off x="161365" y="5675583"/>
            <a:ext cx="11715077" cy="954107"/>
          </a:xfrm>
          <a:prstGeom prst="rect">
            <a:avLst/>
          </a:prstGeom>
          <a:solidFill>
            <a:srgbClr val="92D050"/>
          </a:solidFill>
          <a:scene3d>
            <a:camera prst="orthographicFront"/>
            <a:lightRig rig="threePt" dir="t"/>
          </a:scene3d>
          <a:sp3d>
            <a:bevelT w="165100" prst="coolSlant"/>
          </a:sp3d>
        </p:spPr>
        <p:txBody>
          <a:bodyPr wrap="square" rtlCol="0">
            <a:spAutoFit/>
          </a:bodyPr>
          <a:lstStyle/>
          <a:p>
            <a:r>
              <a:rPr lang="en-US" sz="2800" dirty="0" smtClean="0"/>
              <a:t>I  would obviously jump into the sea to save her. Then we would give her first aid treatment.</a:t>
            </a:r>
            <a:endParaRPr lang="en-US" sz="2800" dirty="0"/>
          </a:p>
        </p:txBody>
      </p:sp>
      <p:sp>
        <p:nvSpPr>
          <p:cNvPr id="4" name="TextBox 3"/>
          <p:cNvSpPr txBox="1"/>
          <p:nvPr/>
        </p:nvSpPr>
        <p:spPr>
          <a:xfrm>
            <a:off x="3090041" y="2638097"/>
            <a:ext cx="3909849" cy="369332"/>
          </a:xfrm>
          <a:prstGeom prst="rect">
            <a:avLst/>
          </a:prstGeom>
          <a:noFill/>
        </p:spPr>
        <p:txBody>
          <a:bodyPr wrap="square" rtlCol="0">
            <a:spAutoFit/>
          </a:bodyPr>
          <a:lstStyle/>
          <a:p>
            <a:r>
              <a:rPr lang="en-US" dirty="0" smtClean="0"/>
              <a:t>Picture of a girl is drowning</a:t>
            </a:r>
            <a:endParaRPr lang="en-US" dirty="0"/>
          </a:p>
        </p:txBody>
      </p:sp>
    </p:spTree>
    <p:extLst>
      <p:ext uri="{BB962C8B-B14F-4D97-AF65-F5344CB8AC3E}">
        <p14:creationId xmlns:p14="http://schemas.microsoft.com/office/powerpoint/2010/main" val="27554008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9972" y="723778"/>
            <a:ext cx="8233659" cy="5518761"/>
          </a:xfrm>
          <a:prstGeom prst="rect">
            <a:avLst/>
          </a:prstGeom>
        </p:spPr>
      </p:pic>
      <p:sp>
        <p:nvSpPr>
          <p:cNvPr id="2" name="Title 1"/>
          <p:cNvSpPr>
            <a:spLocks noGrp="1"/>
          </p:cNvSpPr>
          <p:nvPr>
            <p:ph type="title"/>
          </p:nvPr>
        </p:nvSpPr>
        <p:spPr>
          <a:xfrm>
            <a:off x="2719756" y="967154"/>
            <a:ext cx="7139353" cy="914400"/>
          </a:xfrm>
        </p:spPr>
        <p:style>
          <a:lnRef idx="2">
            <a:schemeClr val="dk1">
              <a:shade val="50000"/>
            </a:schemeClr>
          </a:lnRef>
          <a:fillRef idx="1">
            <a:schemeClr val="dk1"/>
          </a:fillRef>
          <a:effectRef idx="0">
            <a:schemeClr val="dk1"/>
          </a:effectRef>
          <a:fontRef idx="minor">
            <a:schemeClr val="lt1"/>
          </a:fontRef>
        </p:style>
        <p:txBody>
          <a:bodyPr>
            <a:noAutofit/>
          </a:bodyPr>
          <a:lstStyle/>
          <a:p>
            <a:pPr algn="ctr"/>
            <a:r>
              <a:rPr lang="en-US" sz="5539" b="1" i="1" dirty="0">
                <a:effectLst>
                  <a:outerShdw blurRad="38100" dist="38100" dir="2700000" algn="tl">
                    <a:srgbClr val="000000">
                      <a:alpha val="43137"/>
                    </a:srgbClr>
                  </a:outerShdw>
                </a:effectLst>
                <a:latin typeface="Times New Roman" pitchFamily="18" charset="0"/>
                <a:cs typeface="Times New Roman" pitchFamily="18" charset="0"/>
              </a:rPr>
              <a:t>   </a:t>
            </a:r>
            <a:r>
              <a:rPr lang="en-US" sz="5539" b="1" i="1" dirty="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Homework</a:t>
            </a:r>
            <a:r>
              <a:rPr lang="en-US" sz="5539" b="1" i="1" dirty="0">
                <a:effectLst>
                  <a:outerShdw blurRad="38100" dist="38100" dir="2700000" algn="tl">
                    <a:srgbClr val="000000">
                      <a:alpha val="43137"/>
                    </a:srgbClr>
                  </a:outerShdw>
                </a:effectLst>
                <a:latin typeface="Times New Roman" pitchFamily="18" charset="0"/>
                <a:cs typeface="Times New Roman" pitchFamily="18" charset="0"/>
              </a:rPr>
              <a:t>   </a:t>
            </a:r>
          </a:p>
        </p:txBody>
      </p:sp>
      <p:sp>
        <p:nvSpPr>
          <p:cNvPr id="6" name="Rectangle 5"/>
          <p:cNvSpPr/>
          <p:nvPr/>
        </p:nvSpPr>
        <p:spPr>
          <a:xfrm>
            <a:off x="1586132" y="5515709"/>
            <a:ext cx="8991600" cy="707886"/>
          </a:xfrm>
          <a:prstGeom prst="rect">
            <a:avLst/>
          </a:prstGeom>
          <a:noFill/>
        </p:spPr>
        <p:style>
          <a:lnRef idx="2">
            <a:schemeClr val="dk1"/>
          </a:lnRef>
          <a:fillRef idx="1">
            <a:schemeClr val="lt1"/>
          </a:fillRef>
          <a:effectRef idx="0">
            <a:schemeClr val="dk1"/>
          </a:effectRef>
          <a:fontRef idx="minor">
            <a:schemeClr val="dk1"/>
          </a:fontRef>
        </p:style>
        <p:txBody>
          <a:bodyPr wrap="square">
            <a:spAutoFit/>
          </a:bodyPr>
          <a:lstStyle/>
          <a:p>
            <a:r>
              <a:rPr lang="en-US" sz="4000" b="1" dirty="0" err="1">
                <a:solidFill>
                  <a:schemeClr val="tx1"/>
                </a:solidFill>
                <a:effectLst>
                  <a:outerShdw blurRad="38100" dist="38100" dir="2700000" algn="tl">
                    <a:srgbClr val="000000">
                      <a:alpha val="43137"/>
                    </a:srgbClr>
                  </a:outerShdw>
                </a:effectLst>
              </a:rPr>
              <a:t>Summarise</a:t>
            </a:r>
            <a:r>
              <a:rPr lang="en-US" sz="4000" b="1" dirty="0">
                <a:solidFill>
                  <a:schemeClr val="tx1"/>
                </a:solidFill>
                <a:effectLst>
                  <a:outerShdw blurRad="38100" dist="38100" dir="2700000" algn="tl">
                    <a:srgbClr val="000000">
                      <a:alpha val="43137"/>
                    </a:srgbClr>
                  </a:outerShdw>
                </a:effectLst>
              </a:rPr>
              <a:t> the poem in your own words.</a:t>
            </a:r>
            <a:endParaRPr lang="en-US" sz="4000" b="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95952855"/>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4016876" y="376594"/>
            <a:ext cx="2617075" cy="3176067"/>
          </a:xfrm>
          <a:prstGeom prst="rect">
            <a:avLst/>
          </a:prstGeom>
        </p:spPr>
      </p:pic>
      <p:sp>
        <p:nvSpPr>
          <p:cNvPr id="9" name="Rounded Rectangle 8"/>
          <p:cNvSpPr/>
          <p:nvPr/>
        </p:nvSpPr>
        <p:spPr>
          <a:xfrm>
            <a:off x="140677" y="4177933"/>
            <a:ext cx="12051323" cy="21806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sz="7200" dirty="0" smtClean="0">
                <a:solidFill>
                  <a:schemeClr val="tx1"/>
                </a:solidFill>
                <a:effectLst>
                  <a:outerShdw blurRad="38100" dist="38100" dir="2700000" algn="tl">
                    <a:srgbClr val="000000">
                      <a:alpha val="43137"/>
                    </a:srgbClr>
                  </a:outerShdw>
                </a:effectLst>
              </a:rPr>
              <a:t>Class 9 </a:t>
            </a:r>
          </a:p>
          <a:p>
            <a:pPr algn="ctr"/>
            <a:r>
              <a:rPr lang="en-US" sz="7200" dirty="0" smtClean="0">
                <a:solidFill>
                  <a:schemeClr val="tx1"/>
                </a:solidFill>
                <a:effectLst>
                  <a:outerShdw blurRad="38100" dist="38100" dir="2700000" algn="tl">
                    <a:srgbClr val="000000">
                      <a:alpha val="43137"/>
                    </a:srgbClr>
                  </a:outerShdw>
                </a:effectLst>
              </a:rPr>
              <a:t>English 1</a:t>
            </a:r>
            <a:r>
              <a:rPr lang="en-US" sz="7200" baseline="30000" dirty="0" smtClean="0">
                <a:solidFill>
                  <a:schemeClr val="tx1"/>
                </a:solidFill>
                <a:effectLst>
                  <a:outerShdw blurRad="38100" dist="38100" dir="2700000" algn="tl">
                    <a:srgbClr val="000000">
                      <a:alpha val="43137"/>
                    </a:srgbClr>
                  </a:outerShdw>
                </a:effectLst>
              </a:rPr>
              <a:t>st</a:t>
            </a:r>
            <a:r>
              <a:rPr lang="en-US" sz="7200" dirty="0" smtClean="0">
                <a:solidFill>
                  <a:schemeClr val="tx1"/>
                </a:solidFill>
                <a:effectLst>
                  <a:outerShdw blurRad="38100" dist="38100" dir="2700000" algn="tl">
                    <a:srgbClr val="000000">
                      <a:alpha val="43137"/>
                    </a:srgbClr>
                  </a:outerShdw>
                </a:effectLst>
              </a:rPr>
              <a:t> paper</a:t>
            </a:r>
            <a:endParaRPr lang="en-US" sz="72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35518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41754"/>
            <a:ext cx="12191999" cy="689419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smtClean="0">
              <a:ln>
                <a:noFill/>
              </a:ln>
              <a:solidFill>
                <a:srgbClr val="333333"/>
              </a:solidFill>
              <a:effectLst/>
              <a:latin typeface="open-san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rgbClr val="B4B4B4"/>
                </a:solidFill>
                <a:effectLst/>
                <a:latin typeface="futura-pt"/>
              </a:rPr>
              <a:t>NAME</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333333"/>
                </a:solidFill>
                <a:effectLst/>
                <a:latin typeface="open-sans"/>
              </a:rPr>
              <a:t>Charles Kingsley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rgbClr val="B4B4B4"/>
                </a:solidFill>
                <a:effectLst/>
                <a:latin typeface="futura-pt"/>
              </a:rPr>
              <a:t>OCCUPATION</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A00000"/>
                </a:solidFill>
                <a:effectLst/>
                <a:latin typeface="open-sans"/>
                <a:hlinkClick r:id="rId2"/>
              </a:rPr>
              <a:t>Priest</a:t>
            </a:r>
            <a:r>
              <a:rPr kumimoji="0" lang="en-US" altLang="en-US" sz="2400" b="0" i="0" u="none" strike="noStrike" cap="none" normalizeH="0" baseline="0" dirty="0" smtClean="0">
                <a:ln>
                  <a:noFill/>
                </a:ln>
                <a:solidFill>
                  <a:srgbClr val="333333"/>
                </a:solidFill>
                <a:effectLst/>
                <a:latin typeface="open-sans"/>
              </a:rPr>
              <a:t>, </a:t>
            </a:r>
            <a:r>
              <a:rPr kumimoji="0" lang="en-US" altLang="en-US" sz="2400" b="0" i="0" u="none" strike="noStrike" cap="none" normalizeH="0" baseline="0" dirty="0" smtClean="0">
                <a:ln>
                  <a:noFill/>
                </a:ln>
                <a:solidFill>
                  <a:srgbClr val="A00000"/>
                </a:solidFill>
                <a:effectLst/>
                <a:latin typeface="open-sans"/>
                <a:hlinkClick r:id="rId3"/>
              </a:rPr>
              <a:t>Writer</a:t>
            </a:r>
            <a:endParaRPr kumimoji="0" lang="en-US" altLang="en-US" sz="2400" b="0" i="0" u="none" strike="noStrike" cap="none" normalizeH="0" baseline="0" dirty="0" smtClean="0">
              <a:ln>
                <a:noFill/>
              </a:ln>
              <a:solidFill>
                <a:srgbClr val="333333"/>
              </a:solidFill>
              <a:effectLst/>
              <a:latin typeface="open-san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rgbClr val="B4B4B4"/>
                </a:solidFill>
                <a:effectLst/>
                <a:latin typeface="futura-pt"/>
              </a:rPr>
              <a:t>BIRTH DATE</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A00000"/>
                </a:solidFill>
                <a:effectLst/>
                <a:latin typeface="open-sans"/>
                <a:hlinkClick r:id="rId4"/>
              </a:rPr>
              <a:t>June 12</a:t>
            </a:r>
            <a:r>
              <a:rPr kumimoji="0" lang="en-US" altLang="en-US" sz="2400" b="0" i="0" u="none" strike="noStrike" cap="none" normalizeH="0" baseline="0" dirty="0" smtClean="0">
                <a:ln>
                  <a:noFill/>
                </a:ln>
                <a:solidFill>
                  <a:srgbClr val="333333"/>
                </a:solidFill>
                <a:effectLst/>
                <a:latin typeface="open-sans"/>
              </a:rPr>
              <a:t>, </a:t>
            </a:r>
            <a:r>
              <a:rPr kumimoji="0" lang="en-US" altLang="en-US" sz="2400" b="0" i="0" u="none" strike="noStrike" cap="none" normalizeH="0" baseline="0" dirty="0" smtClean="0">
                <a:ln>
                  <a:noFill/>
                </a:ln>
                <a:solidFill>
                  <a:srgbClr val="A00000"/>
                </a:solidFill>
                <a:effectLst/>
                <a:latin typeface="open-sans"/>
                <a:hlinkClick r:id="rId5"/>
              </a:rPr>
              <a:t>1819</a:t>
            </a:r>
            <a:endParaRPr kumimoji="0" lang="en-US" altLang="en-US" sz="2400" b="0" i="0" u="none" strike="noStrike" cap="none" normalizeH="0" baseline="0" dirty="0" smtClean="0">
              <a:ln>
                <a:noFill/>
              </a:ln>
              <a:solidFill>
                <a:srgbClr val="333333"/>
              </a:solidFill>
              <a:effectLst/>
              <a:latin typeface="open-san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rgbClr val="B4B4B4"/>
                </a:solidFill>
                <a:effectLst/>
                <a:latin typeface="futura-pt"/>
              </a:rPr>
              <a:t>DEATH DATE</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A00000"/>
                </a:solidFill>
                <a:effectLst/>
                <a:latin typeface="open-sans"/>
                <a:hlinkClick r:id="rId6"/>
              </a:rPr>
              <a:t>January 23</a:t>
            </a:r>
            <a:r>
              <a:rPr kumimoji="0" lang="en-US" altLang="en-US" sz="2400" b="0" i="0" u="none" strike="noStrike" cap="none" normalizeH="0" baseline="0" dirty="0" smtClean="0">
                <a:ln>
                  <a:noFill/>
                </a:ln>
                <a:solidFill>
                  <a:srgbClr val="333333"/>
                </a:solidFill>
                <a:effectLst/>
                <a:latin typeface="open-sans"/>
              </a:rPr>
              <a:t>, </a:t>
            </a:r>
            <a:r>
              <a:rPr kumimoji="0" lang="en-US" altLang="en-US" sz="2400" b="0" i="0" u="none" strike="noStrike" cap="none" normalizeH="0" baseline="0" dirty="0" smtClean="0">
                <a:ln>
                  <a:noFill/>
                </a:ln>
                <a:solidFill>
                  <a:srgbClr val="A00000"/>
                </a:solidFill>
                <a:effectLst/>
                <a:latin typeface="open-sans"/>
                <a:hlinkClick r:id="rId7"/>
              </a:rPr>
              <a:t>1875</a:t>
            </a:r>
            <a:endParaRPr kumimoji="0" lang="en-US" altLang="en-US" sz="2400" b="0" i="0" u="none" strike="noStrike" cap="none" normalizeH="0" baseline="0" dirty="0" smtClean="0">
              <a:ln>
                <a:noFill/>
              </a:ln>
              <a:solidFill>
                <a:srgbClr val="333333"/>
              </a:solidFill>
              <a:effectLst/>
              <a:latin typeface="open-san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rgbClr val="B4B4B4"/>
                </a:solidFill>
                <a:effectLst/>
                <a:latin typeface="futura-pt"/>
              </a:rPr>
              <a:t>EDUCATION</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A00000"/>
                </a:solidFill>
                <a:effectLst/>
                <a:latin typeface="open-sans"/>
                <a:hlinkClick r:id="rId8"/>
              </a:rPr>
              <a:t>University of Cambridge, Magdalene College</a:t>
            </a:r>
            <a:r>
              <a:rPr kumimoji="0" lang="en-US" altLang="en-US" sz="2400" b="0" i="0" u="none" strike="noStrike" cap="none" normalizeH="0" baseline="0" dirty="0" smtClean="0">
                <a:ln>
                  <a:noFill/>
                </a:ln>
                <a:solidFill>
                  <a:srgbClr val="333333"/>
                </a:solidFill>
                <a:effectLst/>
                <a:latin typeface="open-sans"/>
              </a:rPr>
              <a:t>, </a:t>
            </a:r>
            <a:r>
              <a:rPr kumimoji="0" lang="en-US" altLang="en-US" sz="2400" b="0" i="0" u="none" strike="noStrike" cap="none" normalizeH="0" baseline="0" dirty="0" smtClean="0">
                <a:ln>
                  <a:noFill/>
                </a:ln>
                <a:solidFill>
                  <a:srgbClr val="A00000"/>
                </a:solidFill>
                <a:effectLst/>
                <a:latin typeface="open-sans"/>
                <a:hlinkClick r:id="rId9"/>
              </a:rPr>
              <a:t>King's College London</a:t>
            </a:r>
            <a:r>
              <a:rPr kumimoji="0" lang="en-US" altLang="en-US" sz="2400" b="0" i="0" u="none" strike="noStrike" cap="none" normalizeH="0" baseline="0" dirty="0" smtClean="0">
                <a:ln>
                  <a:noFill/>
                </a:ln>
                <a:solidFill>
                  <a:srgbClr val="333333"/>
                </a:solidFill>
                <a:effectLst/>
                <a:latin typeface="open-sans"/>
              </a:rPr>
              <a:t>,</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333333"/>
                </a:solidFill>
                <a:effectLst/>
                <a:latin typeface="open-sans"/>
              </a:rPr>
              <a:t> </a:t>
            </a:r>
            <a:r>
              <a:rPr kumimoji="0" lang="en-US" altLang="en-US" sz="2400" b="0" i="0" u="none" strike="noStrike" cap="none" normalizeH="0" baseline="0" dirty="0" smtClean="0">
                <a:ln>
                  <a:noFill/>
                </a:ln>
                <a:solidFill>
                  <a:srgbClr val="A00000"/>
                </a:solidFill>
                <a:effectLst/>
                <a:latin typeface="open-sans"/>
                <a:hlinkClick r:id="rId10"/>
              </a:rPr>
              <a:t>Helston Grammar School</a:t>
            </a:r>
            <a:endParaRPr kumimoji="0" lang="en-US" altLang="en-US" sz="2400" b="0" i="0" u="none" strike="noStrike" cap="none" normalizeH="0" baseline="0" dirty="0" smtClean="0">
              <a:ln>
                <a:noFill/>
              </a:ln>
              <a:solidFill>
                <a:srgbClr val="333333"/>
              </a:solidFill>
              <a:effectLst/>
              <a:latin typeface="open-san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rgbClr val="B4B4B4"/>
                </a:solidFill>
                <a:effectLst/>
                <a:latin typeface="futura-pt"/>
              </a:rPr>
              <a:t>PLACE OF BIRTH</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A00000"/>
                </a:solidFill>
                <a:effectLst/>
                <a:latin typeface="open-sans"/>
                <a:hlinkClick r:id="rId11"/>
              </a:rPr>
              <a:t>Devon, England</a:t>
            </a:r>
            <a:r>
              <a:rPr kumimoji="0" lang="en-US" altLang="en-US" sz="2400" b="0" i="0" u="none" strike="noStrike" cap="none" normalizeH="0" baseline="0" dirty="0" smtClean="0">
                <a:ln>
                  <a:noFill/>
                </a:ln>
                <a:solidFill>
                  <a:srgbClr val="333333"/>
                </a:solidFill>
                <a:effectLst/>
                <a:latin typeface="open-sans"/>
              </a:rPr>
              <a:t>, </a:t>
            </a:r>
            <a:r>
              <a:rPr kumimoji="0" lang="en-US" altLang="en-US" sz="2400" b="0" i="0" u="none" strike="noStrike" cap="none" normalizeH="0" baseline="0" dirty="0" smtClean="0">
                <a:ln>
                  <a:noFill/>
                </a:ln>
                <a:solidFill>
                  <a:srgbClr val="A00000"/>
                </a:solidFill>
                <a:effectLst/>
                <a:latin typeface="open-sans"/>
                <a:hlinkClick r:id="rId12"/>
              </a:rPr>
              <a:t>United Kingdom</a:t>
            </a:r>
            <a:endParaRPr kumimoji="0" lang="en-US" altLang="en-US" sz="2400" b="0" i="0" u="none" strike="noStrike" cap="none" normalizeH="0" baseline="0" dirty="0" smtClean="0">
              <a:ln>
                <a:noFill/>
              </a:ln>
              <a:solidFill>
                <a:srgbClr val="333333"/>
              </a:solidFill>
              <a:effectLst/>
              <a:latin typeface="open-san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rgbClr val="B4B4B4"/>
                </a:solidFill>
                <a:effectLst/>
                <a:latin typeface="futura-pt"/>
              </a:rPr>
              <a:t>PLACE OF DEATH</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err="1" smtClean="0">
                <a:ln>
                  <a:noFill/>
                </a:ln>
                <a:solidFill>
                  <a:srgbClr val="A00000"/>
                </a:solidFill>
                <a:effectLst/>
                <a:latin typeface="open-sans"/>
                <a:hlinkClick r:id="rId13"/>
              </a:rPr>
              <a:t>Eversley</a:t>
            </a:r>
            <a:r>
              <a:rPr kumimoji="0" lang="en-US" altLang="en-US" sz="2400" b="0" i="0" u="none" strike="noStrike" cap="none" normalizeH="0" baseline="0" dirty="0" smtClean="0">
                <a:ln>
                  <a:noFill/>
                </a:ln>
                <a:solidFill>
                  <a:srgbClr val="A00000"/>
                </a:solidFill>
                <a:effectLst/>
                <a:latin typeface="open-sans"/>
                <a:hlinkClick r:id="rId13"/>
              </a:rPr>
              <a:t>, England</a:t>
            </a:r>
            <a:r>
              <a:rPr kumimoji="0" lang="en-US" altLang="en-US" sz="2400" b="0" i="0" u="none" strike="noStrike" cap="none" normalizeH="0" baseline="0" dirty="0" smtClean="0">
                <a:ln>
                  <a:noFill/>
                </a:ln>
                <a:solidFill>
                  <a:srgbClr val="333333"/>
                </a:solidFill>
                <a:effectLst/>
                <a:latin typeface="open-sans"/>
              </a:rPr>
              <a:t>, </a:t>
            </a:r>
            <a:r>
              <a:rPr kumimoji="0" lang="en-US" altLang="en-US" sz="2400" b="0" i="0" u="none" strike="noStrike" cap="none" normalizeH="0" baseline="0" dirty="0" smtClean="0">
                <a:ln>
                  <a:noFill/>
                </a:ln>
                <a:solidFill>
                  <a:srgbClr val="A00000"/>
                </a:solidFill>
                <a:effectLst/>
                <a:latin typeface="open-sans"/>
                <a:hlinkClick r:id="rId14"/>
              </a:rPr>
              <a:t>United Kingdom</a:t>
            </a:r>
            <a:endParaRPr kumimoji="0" lang="en-US" altLang="en-US" sz="2400" b="0" i="0" u="none" strike="noStrike" cap="none" normalizeH="0" baseline="0" dirty="0" smtClean="0">
              <a:ln>
                <a:noFill/>
              </a:ln>
              <a:solidFill>
                <a:srgbClr val="333333"/>
              </a:solidFill>
              <a:effectLst/>
              <a:latin typeface="open-sans"/>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smtClean="0">
                <a:ln>
                  <a:noFill/>
                </a:ln>
                <a:solidFill>
                  <a:srgbClr val="333333"/>
                </a:solidFill>
                <a:effectLst/>
                <a:latin typeface="open-sans"/>
              </a:rPr>
              <a:t>Charles Kingsley, a 19th century priest and writer who worked under Queen Victoria, is known for novels like Yeast, Alton Locke and </a:t>
            </a:r>
            <a:r>
              <a:rPr kumimoji="0" lang="en-US" altLang="en-US" sz="2400" b="0" i="0" u="none" strike="noStrike" cap="none" normalizeH="0" baseline="0" dirty="0" err="1" smtClean="0">
                <a:ln>
                  <a:noFill/>
                </a:ln>
                <a:solidFill>
                  <a:srgbClr val="333333"/>
                </a:solidFill>
                <a:effectLst/>
                <a:latin typeface="open-sans"/>
              </a:rPr>
              <a:t>Hypatia</a:t>
            </a:r>
            <a:r>
              <a:rPr kumimoji="0" lang="en-US" altLang="en-US" sz="2400" b="0" i="0" u="none" strike="noStrike" cap="none" normalizeH="0" baseline="0" dirty="0" smtClean="0">
                <a:ln>
                  <a:noFill/>
                </a:ln>
                <a:solidFill>
                  <a:srgbClr val="333333"/>
                </a:solidFill>
                <a:effectLst/>
                <a:latin typeface="open-sans"/>
              </a:rPr>
              <a:t>. A poet and children's author who loved nature, Kingsley died in </a:t>
            </a:r>
            <a:r>
              <a:rPr kumimoji="0" lang="en-US" altLang="en-US" sz="2400" b="0" i="0" u="none" strike="noStrike" cap="none" normalizeH="0" baseline="0" dirty="0" err="1" smtClean="0">
                <a:ln>
                  <a:noFill/>
                </a:ln>
                <a:solidFill>
                  <a:srgbClr val="333333"/>
                </a:solidFill>
                <a:effectLst/>
                <a:latin typeface="open-sans"/>
              </a:rPr>
              <a:t>Eversley</a:t>
            </a:r>
            <a:r>
              <a:rPr kumimoji="0" lang="en-US" altLang="en-US" sz="2400" b="0" i="0" u="none" strike="noStrike" cap="none" normalizeH="0" baseline="0" dirty="0" smtClean="0">
                <a:ln>
                  <a:noFill/>
                </a:ln>
                <a:solidFill>
                  <a:srgbClr val="333333"/>
                </a:solidFill>
                <a:effectLst/>
                <a:latin typeface="open-sans"/>
              </a:rPr>
              <a:t>, England, on January 23, 1875.</a:t>
            </a:r>
            <a:endParaRPr kumimoji="0" lang="en-US" altLang="en-US" sz="2400" b="0" i="0" u="none" strike="noStrike" cap="none" normalizeH="0" baseline="0" dirty="0" smtClean="0">
              <a:ln>
                <a:noFill/>
              </a:ln>
              <a:solidFill>
                <a:schemeClr val="tx1"/>
              </a:solidFill>
              <a:effectLst/>
            </a:endParaRPr>
          </a:p>
        </p:txBody>
      </p:sp>
      <p:pic>
        <p:nvPicPr>
          <p:cNvPr id="3" name="Picture 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954814" y="220718"/>
            <a:ext cx="3090041" cy="2963916"/>
          </a:xfrm>
          <a:prstGeom prst="rect">
            <a:avLst/>
          </a:prstGeom>
          <a:solidFill>
            <a:srgbClr val="FFFFFF">
              <a:shade val="85000"/>
            </a:srgbClr>
          </a:solidFill>
          <a:ln w="88900" cap="sq">
            <a:solidFill>
              <a:schemeClr val="accent2"/>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p:cNvSpPr txBox="1"/>
          <p:nvPr/>
        </p:nvSpPr>
        <p:spPr>
          <a:xfrm>
            <a:off x="3186674" y="136478"/>
            <a:ext cx="4142174" cy="646331"/>
          </a:xfrm>
          <a:prstGeom prst="rect">
            <a:avLst/>
          </a:prstGeom>
          <a:noFill/>
        </p:spPr>
        <p:txBody>
          <a:bodyPr wrap="square" rtlCol="0">
            <a:spAutoFit/>
          </a:bodyPr>
          <a:lstStyle/>
          <a:p>
            <a:r>
              <a:rPr lang="en-US" sz="3600" b="1" dirty="0" smtClean="0">
                <a:effectLst>
                  <a:outerShdw blurRad="38100" dist="38100" dir="2700000" algn="tl">
                    <a:srgbClr val="000000">
                      <a:alpha val="43137"/>
                    </a:srgbClr>
                  </a:outerShdw>
                </a:effectLst>
              </a:rPr>
              <a:t>Poet’s introduction</a:t>
            </a:r>
            <a:endParaRPr lang="en-US"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58684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505373" y="314643"/>
            <a:ext cx="5493354" cy="923330"/>
          </a:xfrm>
          <a:prstGeom prst="rect">
            <a:avLst/>
          </a:prstGeom>
          <a:noFill/>
        </p:spPr>
        <p:txBody>
          <a:bodyPr wrap="square" rtlCol="0">
            <a:spAutoFit/>
          </a:bodyPr>
          <a:lstStyle/>
          <a:p>
            <a:pPr algn="ctr"/>
            <a:r>
              <a:rPr lang="en-US" sz="5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a:t>
            </a:r>
            <a:r>
              <a:rPr lang="bn-BD" sz="5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oday’s lesson is--</a:t>
            </a:r>
            <a:endParaRPr lang="en-US" sz="5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TextBox 2"/>
          <p:cNvSpPr txBox="1"/>
          <p:nvPr/>
        </p:nvSpPr>
        <p:spPr>
          <a:xfrm>
            <a:off x="1037231" y="2638249"/>
            <a:ext cx="10918208" cy="1446550"/>
          </a:xfrm>
          <a:prstGeom prst="rect">
            <a:avLst/>
          </a:prstGeom>
          <a:noFill/>
        </p:spPr>
        <p:txBody>
          <a:bodyPr wrap="square" rtlCol="0">
            <a:spAutoFit/>
          </a:bodyPr>
          <a:lstStyle/>
          <a:p>
            <a:r>
              <a:rPr lang="bn-BD" sz="8800" b="1" dirty="0" smtClean="0">
                <a:effectLst>
                  <a:outerShdw blurRad="38100" dist="38100" dir="2700000" algn="tl">
                    <a:srgbClr val="000000">
                      <a:alpha val="43137"/>
                    </a:srgbClr>
                  </a:outerShdw>
                </a:effectLst>
              </a:rPr>
              <a:t>“</a:t>
            </a:r>
            <a:r>
              <a:rPr lang="en-US" sz="8800" b="1" dirty="0" smtClean="0">
                <a:effectLst>
                  <a:outerShdw blurRad="38100" dist="38100" dir="2700000" algn="tl">
                    <a:srgbClr val="000000">
                      <a:alpha val="43137"/>
                    </a:srgbClr>
                  </a:outerShdw>
                </a:effectLst>
              </a:rPr>
              <a:t>The Sands of Dee</a:t>
            </a:r>
            <a:r>
              <a:rPr lang="bn-BD" sz="8800" b="1" dirty="0" smtClean="0">
                <a:effectLst>
                  <a:outerShdw blurRad="38100" dist="38100" dir="2700000" algn="tl">
                    <a:srgbClr val="000000">
                      <a:alpha val="43137"/>
                    </a:srgbClr>
                  </a:outerShdw>
                </a:effectLst>
              </a:rPr>
              <a:t>”</a:t>
            </a:r>
            <a:endParaRPr lang="en-US" sz="8800" b="1" dirty="0">
              <a:effectLst>
                <a:outerShdw blurRad="38100" dist="38100" dir="2700000" algn="tl">
                  <a:srgbClr val="000000">
                    <a:alpha val="43137"/>
                  </a:srgbClr>
                </a:outerShdw>
              </a:effectLst>
            </a:endParaRPr>
          </a:p>
        </p:txBody>
      </p:sp>
      <p:sp>
        <p:nvSpPr>
          <p:cNvPr id="4" name="TextBox 3"/>
          <p:cNvSpPr txBox="1"/>
          <p:nvPr/>
        </p:nvSpPr>
        <p:spPr>
          <a:xfrm>
            <a:off x="3887066" y="5957907"/>
            <a:ext cx="4468675" cy="830997"/>
          </a:xfrm>
          <a:prstGeom prst="rect">
            <a:avLst/>
          </a:prstGeom>
          <a:noFill/>
        </p:spPr>
        <p:txBody>
          <a:bodyPr wrap="square" rtlCol="0">
            <a:spAutoFit/>
          </a:bodyPr>
          <a:lstStyle/>
          <a:p>
            <a:r>
              <a:rPr lang="en-US" sz="4800" dirty="0" smtClean="0">
                <a:effectLst>
                  <a:outerShdw blurRad="38100" dist="38100" dir="2700000" algn="tl">
                    <a:srgbClr val="000000">
                      <a:alpha val="43137"/>
                    </a:srgbClr>
                  </a:outerShdw>
                </a:effectLst>
              </a:rPr>
              <a:t>U</a:t>
            </a:r>
            <a:r>
              <a:rPr lang="bn-BD" sz="4800" dirty="0" smtClean="0">
                <a:effectLst>
                  <a:outerShdw blurRad="38100" dist="38100" dir="2700000" algn="tl">
                    <a:srgbClr val="000000">
                      <a:alpha val="43137"/>
                    </a:srgbClr>
                  </a:outerShdw>
                </a:effectLst>
              </a:rPr>
              <a:t>nit-</a:t>
            </a:r>
            <a:r>
              <a:rPr lang="en-US" sz="4800" dirty="0" smtClean="0">
                <a:effectLst>
                  <a:outerShdw blurRad="38100" dist="38100" dir="2700000" algn="tl">
                    <a:srgbClr val="000000">
                      <a:alpha val="43137"/>
                    </a:srgbClr>
                  </a:outerShdw>
                </a:effectLst>
              </a:rPr>
              <a:t>14 lesson-3</a:t>
            </a:r>
            <a:endParaRPr lang="en-US" sz="4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81050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1" y="304800"/>
            <a:ext cx="6347715" cy="685800"/>
          </a:xfrm>
        </p:spPr>
        <p:txBody>
          <a:bodyPr>
            <a:noAutofit/>
          </a:bodyPr>
          <a:lstStyle/>
          <a:p>
            <a:r>
              <a:rPr lang="en-US" b="1" dirty="0">
                <a:ln w="11430"/>
                <a:effectLst>
                  <a:outerShdw blurRad="50800" dist="39000" dir="5460000" algn="tl">
                    <a:srgbClr val="000000">
                      <a:alpha val="38000"/>
                    </a:srgbClr>
                  </a:outerShdw>
                </a:effectLst>
              </a:rPr>
              <a:t>Learning outcomes -</a:t>
            </a:r>
            <a:endParaRPr lang="en-US" dirty="0"/>
          </a:p>
        </p:txBody>
      </p:sp>
      <p:sp>
        <p:nvSpPr>
          <p:cNvPr id="3" name="Text Placeholder 2"/>
          <p:cNvSpPr>
            <a:spLocks noGrp="1"/>
          </p:cNvSpPr>
          <p:nvPr>
            <p:ph type="body" idx="1"/>
          </p:nvPr>
        </p:nvSpPr>
        <p:spPr>
          <a:xfrm>
            <a:off x="2438400" y="1219200"/>
            <a:ext cx="7467602" cy="4321048"/>
          </a:xfrm>
          <a:pattFill prst="pct5">
            <a:fgClr>
              <a:schemeClr val="bg1"/>
            </a:fgClr>
            <a:bgClr>
              <a:schemeClr val="bg1"/>
            </a:bgClr>
          </a:pattFill>
        </p:spPr>
        <p:txBody>
          <a:bodyPr>
            <a:normAutofit fontScale="92500" lnSpcReduction="10000"/>
          </a:bodyPr>
          <a:lstStyle/>
          <a:p>
            <a:r>
              <a:rPr lang="en-US" sz="3600" b="1" spc="50" dirty="0">
                <a:ln w="11430"/>
                <a:solidFill>
                  <a:srgbClr val="C00000"/>
                </a:solidFill>
                <a:effectLst>
                  <a:outerShdw blurRad="76200" dist="50800" dir="5400000" algn="tl" rotWithShape="0">
                    <a:srgbClr val="000000">
                      <a:alpha val="65000"/>
                    </a:srgbClr>
                  </a:outerShdw>
                </a:effectLst>
              </a:rPr>
              <a:t>At </a:t>
            </a:r>
            <a:r>
              <a:rPr lang="en-US" sz="3600" b="1" spc="50" dirty="0" smtClean="0">
                <a:ln w="11430"/>
                <a:solidFill>
                  <a:srgbClr val="C00000"/>
                </a:solidFill>
                <a:effectLst>
                  <a:outerShdw blurRad="76200" dist="50800" dir="5400000" algn="tl" rotWithShape="0">
                    <a:srgbClr val="000000">
                      <a:alpha val="65000"/>
                    </a:srgbClr>
                  </a:outerShdw>
                </a:effectLst>
              </a:rPr>
              <a:t>end of </a:t>
            </a:r>
            <a:r>
              <a:rPr lang="en-US" sz="3600" b="1" spc="50" dirty="0">
                <a:ln w="11430"/>
                <a:solidFill>
                  <a:srgbClr val="C00000"/>
                </a:solidFill>
                <a:effectLst>
                  <a:outerShdw blurRad="76200" dist="50800" dir="5400000" algn="tl" rotWithShape="0">
                    <a:srgbClr val="000000">
                      <a:alpha val="65000"/>
                    </a:srgbClr>
                  </a:outerShdw>
                </a:effectLst>
              </a:rPr>
              <a:t>the lesson, students will be able to –</a:t>
            </a:r>
          </a:p>
          <a:p>
            <a:endParaRPr lang="en-US" b="1" spc="50" dirty="0">
              <a:ln w="11430"/>
              <a:solidFill>
                <a:srgbClr val="002060"/>
              </a:solidFill>
              <a:effectLst>
                <a:outerShdw blurRad="76200" dist="50800" dir="5400000" algn="tl" rotWithShape="0">
                  <a:srgbClr val="000000">
                    <a:alpha val="65000"/>
                  </a:srgbClr>
                </a:outerShdw>
              </a:effectLst>
            </a:endParaRPr>
          </a:p>
          <a:p>
            <a:pPr marL="514350" indent="-514350">
              <a:buFont typeface="+mj-lt"/>
              <a:buAutoNum type="romanUcPeriod"/>
            </a:pPr>
            <a:r>
              <a:rPr lang="en-US" sz="3600" b="1" spc="50" dirty="0">
                <a:ln w="11430"/>
                <a:solidFill>
                  <a:schemeClr val="tx1"/>
                </a:solidFill>
                <a:effectLst>
                  <a:outerShdw blurRad="76200" dist="50800" dir="5400000" algn="tl" rotWithShape="0">
                    <a:srgbClr val="000000">
                      <a:alpha val="65000"/>
                    </a:srgbClr>
                  </a:outerShdw>
                </a:effectLst>
              </a:rPr>
              <a:t>Discuss about pictures;</a:t>
            </a:r>
          </a:p>
          <a:p>
            <a:pPr marL="514350" indent="-514350">
              <a:buFont typeface="+mj-lt"/>
              <a:buAutoNum type="romanUcPeriod"/>
            </a:pPr>
            <a:r>
              <a:rPr lang="en-US" sz="3600" b="1" spc="50" dirty="0" smtClean="0">
                <a:ln w="11430"/>
                <a:solidFill>
                  <a:schemeClr val="tx1"/>
                </a:solidFill>
                <a:effectLst>
                  <a:outerShdw blurRad="76200" dist="50800" dir="5400000" algn="tl" rotWithShape="0">
                    <a:srgbClr val="000000">
                      <a:alpha val="65000"/>
                    </a:srgbClr>
                  </a:outerShdw>
                </a:effectLst>
              </a:rPr>
              <a:t>Recognize and use English sounds, stress, and intonation;</a:t>
            </a:r>
            <a:endParaRPr lang="en-US" sz="3600" b="1" spc="50" dirty="0">
              <a:ln w="11430"/>
              <a:solidFill>
                <a:schemeClr val="tx1"/>
              </a:solidFill>
              <a:effectLst>
                <a:outerShdw blurRad="76200" dist="50800" dir="5400000" algn="tl" rotWithShape="0">
                  <a:srgbClr val="000000">
                    <a:alpha val="65000"/>
                  </a:srgbClr>
                </a:outerShdw>
              </a:effectLst>
            </a:endParaRPr>
          </a:p>
          <a:p>
            <a:pPr marL="514350" indent="-514350">
              <a:buFont typeface="+mj-lt"/>
              <a:buAutoNum type="romanUcPeriod"/>
            </a:pPr>
            <a:r>
              <a:rPr lang="en-US" sz="3600" b="1" spc="50" dirty="0" smtClean="0">
                <a:ln w="11430"/>
                <a:solidFill>
                  <a:schemeClr val="tx1"/>
                </a:solidFill>
                <a:effectLst>
                  <a:outerShdw blurRad="76200" dist="50800" dir="5400000" algn="tl" rotWithShape="0">
                    <a:srgbClr val="000000">
                      <a:alpha val="65000"/>
                    </a:srgbClr>
                  </a:outerShdw>
                </a:effectLst>
              </a:rPr>
              <a:t>Understand and enjoy poem;</a:t>
            </a:r>
            <a:endParaRPr lang="en-US" sz="3600" b="1" spc="50" dirty="0">
              <a:ln w="11430"/>
              <a:solidFill>
                <a:schemeClr val="tx1"/>
              </a:solidFill>
              <a:effectLst>
                <a:outerShdw blurRad="76200" dist="50800" dir="5400000" algn="tl" rotWithShape="0">
                  <a:srgbClr val="000000">
                    <a:alpha val="65000"/>
                  </a:srgbClr>
                </a:outerShdw>
              </a:effectLst>
            </a:endParaRPr>
          </a:p>
          <a:p>
            <a:pPr marL="514350" indent="-514350">
              <a:buFont typeface="+mj-lt"/>
              <a:buAutoNum type="romanUcPeriod"/>
            </a:pPr>
            <a:r>
              <a:rPr lang="en-US" sz="3600" b="1" spc="50" dirty="0" smtClean="0">
                <a:ln w="11430"/>
                <a:solidFill>
                  <a:schemeClr val="tx1"/>
                </a:solidFill>
                <a:effectLst>
                  <a:outerShdw blurRad="76200" dist="50800" dir="5400000" algn="tl" rotWithShape="0">
                    <a:srgbClr val="000000">
                      <a:alpha val="65000"/>
                    </a:srgbClr>
                  </a:outerShdw>
                </a:effectLst>
              </a:rPr>
              <a:t>Interpret, evaluate and </a:t>
            </a:r>
            <a:r>
              <a:rPr lang="en-US" sz="3600" b="1" spc="50" dirty="0" err="1" smtClean="0">
                <a:ln w="11430"/>
                <a:solidFill>
                  <a:schemeClr val="tx1"/>
                </a:solidFill>
                <a:effectLst>
                  <a:outerShdw blurRad="76200" dist="50800" dir="5400000" algn="tl" rotWithShape="0">
                    <a:srgbClr val="000000">
                      <a:alpha val="65000"/>
                    </a:srgbClr>
                  </a:outerShdw>
                </a:effectLst>
              </a:rPr>
              <a:t>summarise</a:t>
            </a:r>
            <a:r>
              <a:rPr lang="en-US" sz="3600" b="1" spc="50" dirty="0" smtClean="0">
                <a:ln w="11430"/>
                <a:solidFill>
                  <a:schemeClr val="tx1"/>
                </a:solidFill>
                <a:effectLst>
                  <a:outerShdw blurRad="76200" dist="50800" dir="5400000" algn="tl" rotWithShape="0">
                    <a:srgbClr val="000000">
                      <a:alpha val="65000"/>
                    </a:srgbClr>
                  </a:outerShdw>
                </a:effectLst>
              </a:rPr>
              <a:t> literary texts;</a:t>
            </a:r>
            <a:endParaRPr lang="en-US" sz="3600" dirty="0">
              <a:solidFill>
                <a:schemeClr val="tx1"/>
              </a:solidFill>
            </a:endParaRPr>
          </a:p>
        </p:txBody>
      </p:sp>
    </p:spTree>
    <p:extLst>
      <p:ext uri="{BB962C8B-B14F-4D97-AF65-F5344CB8AC3E}">
        <p14:creationId xmlns:p14="http://schemas.microsoft.com/office/powerpoint/2010/main" val="1298902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515008" y="1681657"/>
            <a:ext cx="1345327" cy="646331"/>
          </a:xfrm>
          <a:prstGeom prst="rect">
            <a:avLst/>
          </a:prstGeom>
          <a:solidFill>
            <a:srgbClr val="92D050"/>
          </a:solidFill>
          <a:scene3d>
            <a:camera prst="orthographicFront"/>
            <a:lightRig rig="threePt" dir="t"/>
          </a:scene3d>
          <a:sp3d>
            <a:bevelT w="165100" prst="coolSlant"/>
          </a:sp3d>
        </p:spPr>
        <p:txBody>
          <a:bodyPr wrap="square" rtlCol="0">
            <a:spAutoFit/>
          </a:bodyPr>
          <a:lstStyle/>
          <a:p>
            <a:r>
              <a:rPr lang="en-US" sz="3600" dirty="0" smtClean="0">
                <a:effectLst>
                  <a:outerShdw blurRad="38100" dist="38100" dir="2700000" algn="tl">
                    <a:srgbClr val="000000">
                      <a:alpha val="43137"/>
                    </a:srgbClr>
                  </a:outerShdw>
                </a:effectLst>
              </a:rPr>
              <a:t>creep</a:t>
            </a:r>
            <a:endParaRPr lang="en-US" sz="3600" dirty="0">
              <a:effectLst>
                <a:outerShdw blurRad="38100" dist="38100" dir="2700000" algn="tl">
                  <a:srgbClr val="000000">
                    <a:alpha val="43137"/>
                  </a:srgbClr>
                </a:outerShdw>
              </a:effectLst>
            </a:endParaRPr>
          </a:p>
        </p:txBody>
      </p:sp>
      <p:sp>
        <p:nvSpPr>
          <p:cNvPr id="3" name="TextBox 2"/>
          <p:cNvSpPr txBox="1"/>
          <p:nvPr/>
        </p:nvSpPr>
        <p:spPr>
          <a:xfrm>
            <a:off x="630630" y="3552504"/>
            <a:ext cx="1240212" cy="646331"/>
          </a:xfrm>
          <a:prstGeom prst="rect">
            <a:avLst/>
          </a:prstGeom>
          <a:solidFill>
            <a:srgbClr val="92D050"/>
          </a:solidFill>
          <a:scene3d>
            <a:camera prst="orthographicFront"/>
            <a:lightRig rig="threePt" dir="t"/>
          </a:scene3d>
          <a:sp3d>
            <a:bevelT w="165100" prst="coolSlant"/>
          </a:sp3d>
        </p:spPr>
        <p:txBody>
          <a:bodyPr wrap="square" rtlCol="0">
            <a:spAutoFit/>
          </a:bodyPr>
          <a:lstStyle/>
          <a:p>
            <a:r>
              <a:rPr lang="bn-BD" sz="3600" dirty="0" smtClean="0">
                <a:effectLst>
                  <a:outerShdw blurRad="38100" dist="38100" dir="2700000" algn="tl">
                    <a:srgbClr val="000000">
                      <a:alpha val="43137"/>
                    </a:srgbClr>
                  </a:outerShdw>
                </a:effectLst>
              </a:rPr>
              <a:t>c</a:t>
            </a:r>
            <a:r>
              <a:rPr lang="en-US" sz="3600" dirty="0" err="1" smtClean="0">
                <a:effectLst>
                  <a:outerShdw blurRad="38100" dist="38100" dir="2700000" algn="tl">
                    <a:srgbClr val="000000">
                      <a:alpha val="43137"/>
                    </a:srgbClr>
                  </a:outerShdw>
                </a:effectLst>
              </a:rPr>
              <a:t>rawl</a:t>
            </a:r>
            <a:endParaRPr lang="en-US" sz="3600" dirty="0">
              <a:effectLst>
                <a:outerShdw blurRad="38100" dist="38100" dir="2700000" algn="tl">
                  <a:srgbClr val="000000">
                    <a:alpha val="43137"/>
                  </a:srgbClr>
                </a:outerShdw>
              </a:effectLst>
            </a:endParaRPr>
          </a:p>
        </p:txBody>
      </p:sp>
      <p:sp>
        <p:nvSpPr>
          <p:cNvPr id="4" name="TextBox 3"/>
          <p:cNvSpPr txBox="1"/>
          <p:nvPr/>
        </p:nvSpPr>
        <p:spPr>
          <a:xfrm>
            <a:off x="199691" y="5444351"/>
            <a:ext cx="6999895" cy="1200329"/>
          </a:xfrm>
          <a:prstGeom prst="rect">
            <a:avLst/>
          </a:prstGeom>
          <a:solidFill>
            <a:srgbClr val="92D050"/>
          </a:solidFill>
          <a:scene3d>
            <a:camera prst="orthographicFront"/>
            <a:lightRig rig="threePt" dir="t"/>
          </a:scene3d>
          <a:sp3d>
            <a:bevelT w="165100" prst="coolSlant"/>
          </a:sp3d>
        </p:spPr>
        <p:txBody>
          <a:bodyPr wrap="square" rtlCol="0">
            <a:spAutoFit/>
          </a:bodyPr>
          <a:lstStyle/>
          <a:p>
            <a:r>
              <a:rPr lang="en-US" sz="3600" dirty="0" smtClean="0">
                <a:effectLst>
                  <a:outerShdw blurRad="38100" dist="38100" dir="2700000" algn="tl">
                    <a:srgbClr val="000000">
                      <a:alpha val="43137"/>
                    </a:srgbClr>
                  </a:outerShdw>
                </a:effectLst>
              </a:rPr>
              <a:t>To move slowly and carefully to avoid being noticed</a:t>
            </a:r>
            <a:endParaRPr lang="en-US" sz="3600" dirty="0">
              <a:effectLst>
                <a:outerShdw blurRad="38100" dist="38100" dir="2700000" algn="tl">
                  <a:srgbClr val="000000">
                    <a:alpha val="43137"/>
                  </a:srgbClr>
                </a:outerShdw>
              </a:effectLst>
            </a:endParaRPr>
          </a:p>
        </p:txBody>
      </p:sp>
      <p:sp>
        <p:nvSpPr>
          <p:cNvPr id="5" name="Down Arrow 4"/>
          <p:cNvSpPr/>
          <p:nvPr/>
        </p:nvSpPr>
        <p:spPr>
          <a:xfrm>
            <a:off x="788280" y="2511974"/>
            <a:ext cx="714704" cy="641131"/>
          </a:xfrm>
          <a:prstGeom prst="downArrow">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a:off x="861858" y="4477411"/>
            <a:ext cx="893375" cy="693683"/>
          </a:xfrm>
          <a:prstGeom prst="downArrow">
            <a:avLst>
              <a:gd name="adj1" fmla="val 50000"/>
              <a:gd name="adj2" fmla="val 48485"/>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867804" y="94601"/>
            <a:ext cx="2753713" cy="769441"/>
          </a:xfrm>
          <a:prstGeom prst="rect">
            <a:avLst/>
          </a:prstGeom>
          <a:solidFill>
            <a:schemeClr val="accent2">
              <a:lumMod val="60000"/>
              <a:lumOff val="40000"/>
            </a:schemeClr>
          </a:solidFill>
          <a:scene3d>
            <a:camera prst="orthographicFront"/>
            <a:lightRig rig="threePt" dir="t"/>
          </a:scene3d>
          <a:sp3d>
            <a:bevelT w="165100" prst="coolSlant"/>
          </a:sp3d>
        </p:spPr>
        <p:txBody>
          <a:bodyPr wrap="square" rtlCol="0">
            <a:spAutoFit/>
          </a:bodyPr>
          <a:lstStyle/>
          <a:p>
            <a:r>
              <a:rPr lang="en-US" sz="4400" dirty="0" smtClean="0">
                <a:effectLst>
                  <a:outerShdw blurRad="38100" dist="38100" dir="2700000" algn="tl">
                    <a:srgbClr val="000000">
                      <a:alpha val="43137"/>
                    </a:srgbClr>
                  </a:outerShdw>
                </a:effectLst>
              </a:rPr>
              <a:t>N</a:t>
            </a:r>
            <a:r>
              <a:rPr lang="bn-BD" sz="4400" dirty="0" smtClean="0">
                <a:effectLst>
                  <a:outerShdw blurRad="38100" dist="38100" dir="2700000" algn="tl">
                    <a:srgbClr val="000000">
                      <a:alpha val="43137"/>
                    </a:srgbClr>
                  </a:outerShdw>
                </a:effectLst>
              </a:rPr>
              <a:t>ew words</a:t>
            </a:r>
            <a:endParaRPr lang="en-US" sz="4400" dirty="0">
              <a:effectLst>
                <a:outerShdw blurRad="38100" dist="38100" dir="2700000" algn="tl">
                  <a:srgbClr val="000000">
                    <a:alpha val="43137"/>
                  </a:srgbClr>
                </a:outerShdw>
              </a:effectLst>
            </a:endParaRPr>
          </a:p>
        </p:txBody>
      </p:sp>
      <p:sp>
        <p:nvSpPr>
          <p:cNvPr id="13" name="TextBox 12"/>
          <p:cNvSpPr txBox="1"/>
          <p:nvPr/>
        </p:nvSpPr>
        <p:spPr>
          <a:xfrm>
            <a:off x="3340418" y="4603538"/>
            <a:ext cx="2944774" cy="584775"/>
          </a:xfrm>
          <a:prstGeom prst="rect">
            <a:avLst/>
          </a:prstGeom>
          <a:noFill/>
        </p:spPr>
        <p:txBody>
          <a:bodyPr wrap="square" rtlCol="0">
            <a:spAutoFit/>
          </a:bodyPr>
          <a:lstStyle/>
          <a:p>
            <a:r>
              <a:rPr lang="en-US" sz="3200" dirty="0" smtClean="0"/>
              <a:t>Baby is creeping</a:t>
            </a:r>
          </a:p>
        </p:txBody>
      </p:sp>
      <p:sp>
        <p:nvSpPr>
          <p:cNvPr id="17" name="TextBox 16"/>
          <p:cNvSpPr txBox="1"/>
          <p:nvPr/>
        </p:nvSpPr>
        <p:spPr>
          <a:xfrm>
            <a:off x="8261139" y="4614050"/>
            <a:ext cx="3005959" cy="584775"/>
          </a:xfrm>
          <a:prstGeom prst="rect">
            <a:avLst/>
          </a:prstGeom>
          <a:noFill/>
        </p:spPr>
        <p:txBody>
          <a:bodyPr wrap="square" rtlCol="0">
            <a:spAutoFit/>
          </a:bodyPr>
          <a:lstStyle/>
          <a:p>
            <a:r>
              <a:rPr lang="en-US" sz="3200" dirty="0" smtClean="0"/>
              <a:t>Wave is creeping</a:t>
            </a:r>
            <a:endParaRPr lang="en-US" sz="3200"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92308" y="1194513"/>
            <a:ext cx="4613000" cy="3291840"/>
          </a:xfrm>
          <a:prstGeom prst="rect">
            <a:avLst/>
          </a:prstGeom>
          <a:solidFill>
            <a:srgbClr val="FFFFFF">
              <a:shade val="85000"/>
            </a:srgbClr>
          </a:solidFill>
          <a:ln w="88900" cap="sq">
            <a:solidFill>
              <a:schemeClr val="accent1">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9586" y="1183989"/>
            <a:ext cx="4645573" cy="3291840"/>
          </a:xfrm>
          <a:prstGeom prst="rect">
            <a:avLst/>
          </a:prstGeom>
          <a:solidFill>
            <a:srgbClr val="FFFFFF">
              <a:shade val="85000"/>
            </a:srgbClr>
          </a:solidFill>
          <a:ln w="88900" cap="sq">
            <a:solidFill>
              <a:srgbClr val="0070C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07615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13"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515008" y="1250734"/>
            <a:ext cx="1424147" cy="646331"/>
          </a:xfrm>
          <a:prstGeom prst="rect">
            <a:avLst/>
          </a:prstGeom>
          <a:solidFill>
            <a:srgbClr val="92D050"/>
          </a:solidFill>
          <a:scene3d>
            <a:camera prst="orthographicFront"/>
            <a:lightRig rig="threePt" dir="t"/>
          </a:scene3d>
          <a:sp3d>
            <a:bevelT w="165100" prst="coolSlant"/>
          </a:sp3d>
        </p:spPr>
        <p:txBody>
          <a:bodyPr wrap="square" rtlCol="0">
            <a:spAutoFit/>
          </a:bodyPr>
          <a:lstStyle/>
          <a:p>
            <a:r>
              <a:rPr lang="en-US" sz="3600" dirty="0" smtClean="0"/>
              <a:t>cattle</a:t>
            </a:r>
            <a:endParaRPr lang="en-US" sz="3600" dirty="0"/>
          </a:p>
        </p:txBody>
      </p:sp>
      <p:sp>
        <p:nvSpPr>
          <p:cNvPr id="3" name="TextBox 2"/>
          <p:cNvSpPr txBox="1"/>
          <p:nvPr/>
        </p:nvSpPr>
        <p:spPr>
          <a:xfrm>
            <a:off x="378385" y="3268724"/>
            <a:ext cx="1839302" cy="646331"/>
          </a:xfrm>
          <a:prstGeom prst="rect">
            <a:avLst/>
          </a:prstGeom>
          <a:solidFill>
            <a:srgbClr val="92D050"/>
          </a:solidFill>
          <a:scene3d>
            <a:camera prst="orthographicFront"/>
            <a:lightRig rig="threePt" dir="t"/>
          </a:scene3d>
          <a:sp3d>
            <a:bevelT w="165100" prst="coolSlant"/>
          </a:sp3d>
        </p:spPr>
        <p:txBody>
          <a:bodyPr wrap="square" rtlCol="0">
            <a:spAutoFit/>
          </a:bodyPr>
          <a:lstStyle/>
          <a:p>
            <a:r>
              <a:rPr lang="en-US" sz="3600" dirty="0" smtClean="0"/>
              <a:t>livestock</a:t>
            </a:r>
            <a:endParaRPr lang="en-US" sz="3600" dirty="0"/>
          </a:p>
        </p:txBody>
      </p:sp>
      <p:sp>
        <p:nvSpPr>
          <p:cNvPr id="4" name="TextBox 3"/>
          <p:cNvSpPr txBox="1"/>
          <p:nvPr/>
        </p:nvSpPr>
        <p:spPr>
          <a:xfrm>
            <a:off x="157652" y="5265695"/>
            <a:ext cx="4445880" cy="1200329"/>
          </a:xfrm>
          <a:prstGeom prst="rect">
            <a:avLst/>
          </a:prstGeom>
          <a:solidFill>
            <a:srgbClr val="92D050"/>
          </a:solidFill>
          <a:scene3d>
            <a:camera prst="orthographicFront"/>
            <a:lightRig rig="threePt" dir="t"/>
          </a:scene3d>
          <a:sp3d>
            <a:bevelT w="165100" prst="coolSlant"/>
          </a:sp3d>
        </p:spPr>
        <p:txBody>
          <a:bodyPr wrap="square" rtlCol="0">
            <a:spAutoFit/>
          </a:bodyPr>
          <a:lstStyle/>
          <a:p>
            <a:r>
              <a:rPr lang="en-US" sz="3600" dirty="0" smtClean="0">
                <a:effectLst>
                  <a:outerShdw blurRad="38100" dist="38100" dir="2700000" algn="tl">
                    <a:srgbClr val="000000">
                      <a:alpha val="43137"/>
                    </a:srgbClr>
                  </a:outerShdw>
                </a:effectLst>
              </a:rPr>
              <a:t>Domestic animals such as  cows ,oxen etc.</a:t>
            </a:r>
            <a:endParaRPr lang="en-US" sz="3600" dirty="0">
              <a:effectLst>
                <a:outerShdw blurRad="38100" dist="38100" dir="2700000" algn="tl">
                  <a:srgbClr val="000000">
                    <a:alpha val="43137"/>
                  </a:srgbClr>
                </a:outerShdw>
              </a:effectLst>
            </a:endParaRPr>
          </a:p>
        </p:txBody>
      </p:sp>
      <p:sp>
        <p:nvSpPr>
          <p:cNvPr id="5" name="Down Arrow 4"/>
          <p:cNvSpPr/>
          <p:nvPr/>
        </p:nvSpPr>
        <p:spPr>
          <a:xfrm>
            <a:off x="788280" y="2343810"/>
            <a:ext cx="714704" cy="641131"/>
          </a:xfrm>
          <a:prstGeom prst="downArrow">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a:off x="809308" y="4277719"/>
            <a:ext cx="893375" cy="693683"/>
          </a:xfrm>
          <a:prstGeom prst="downArrow">
            <a:avLst>
              <a:gd name="adj1" fmla="val 50000"/>
              <a:gd name="adj2" fmla="val 48485"/>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867804" y="273271"/>
            <a:ext cx="2753713" cy="769441"/>
          </a:xfrm>
          <a:prstGeom prst="rect">
            <a:avLst/>
          </a:prstGeom>
          <a:solidFill>
            <a:schemeClr val="accent2">
              <a:lumMod val="60000"/>
              <a:lumOff val="40000"/>
            </a:schemeClr>
          </a:solidFill>
          <a:scene3d>
            <a:camera prst="orthographicFront"/>
            <a:lightRig rig="threePt" dir="t"/>
          </a:scene3d>
          <a:sp3d>
            <a:bevelT w="165100" prst="coolSlant"/>
          </a:sp3d>
        </p:spPr>
        <p:txBody>
          <a:bodyPr wrap="square" rtlCol="0">
            <a:spAutoFit/>
          </a:bodyPr>
          <a:lstStyle/>
          <a:p>
            <a:r>
              <a:rPr lang="en-US" sz="4400" dirty="0">
                <a:effectLst>
                  <a:outerShdw blurRad="38100" dist="38100" dir="2700000" algn="tl">
                    <a:srgbClr val="000000">
                      <a:alpha val="43137"/>
                    </a:srgbClr>
                  </a:outerShdw>
                </a:effectLst>
              </a:rPr>
              <a:t>K</a:t>
            </a:r>
            <a:r>
              <a:rPr lang="bn-BD" sz="4400" dirty="0" smtClean="0">
                <a:effectLst>
                  <a:outerShdw blurRad="38100" dist="38100" dir="2700000" algn="tl">
                    <a:srgbClr val="000000">
                      <a:alpha val="43137"/>
                    </a:srgbClr>
                  </a:outerShdw>
                </a:effectLst>
              </a:rPr>
              <a:t>ew words</a:t>
            </a:r>
            <a:endParaRPr lang="en-US" sz="4400" dirty="0">
              <a:effectLst>
                <a:outerShdw blurRad="38100" dist="38100" dir="2700000" algn="tl">
                  <a:srgbClr val="000000">
                    <a:alpha val="43137"/>
                  </a:srgbClr>
                </a:outerShdw>
              </a:effectLst>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4997" y="1337005"/>
            <a:ext cx="7371865" cy="3634397"/>
          </a:xfrm>
          <a:prstGeom prst="rect">
            <a:avLst/>
          </a:prstGeom>
          <a:solidFill>
            <a:srgbClr val="FFFFFF">
              <a:shade val="85000"/>
            </a:srgbClr>
          </a:solidFill>
          <a:ln w="88900" cap="sq">
            <a:solidFill>
              <a:schemeClr val="accent2"/>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0766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683173" y="1681657"/>
            <a:ext cx="1166647" cy="646331"/>
          </a:xfrm>
          <a:prstGeom prst="rect">
            <a:avLst/>
          </a:prstGeom>
          <a:solidFill>
            <a:srgbClr val="92D050"/>
          </a:solidFill>
          <a:scene3d>
            <a:camera prst="orthographicFront"/>
            <a:lightRig rig="threePt" dir="t"/>
          </a:scene3d>
          <a:sp3d>
            <a:bevelT w="165100" prst="coolSlant"/>
          </a:sp3d>
        </p:spPr>
        <p:txBody>
          <a:bodyPr wrap="square" rtlCol="0">
            <a:spAutoFit/>
          </a:bodyPr>
          <a:lstStyle/>
          <a:p>
            <a:r>
              <a:rPr lang="en-US" sz="3600" dirty="0" smtClean="0"/>
              <a:t>foam</a:t>
            </a:r>
            <a:endParaRPr lang="en-US" sz="3600" dirty="0"/>
          </a:p>
        </p:txBody>
      </p:sp>
      <p:sp>
        <p:nvSpPr>
          <p:cNvPr id="3" name="TextBox 2"/>
          <p:cNvSpPr txBox="1"/>
          <p:nvPr/>
        </p:nvSpPr>
        <p:spPr>
          <a:xfrm>
            <a:off x="451957" y="3468421"/>
            <a:ext cx="1513483" cy="646331"/>
          </a:xfrm>
          <a:prstGeom prst="rect">
            <a:avLst/>
          </a:prstGeom>
          <a:solidFill>
            <a:srgbClr val="92D050"/>
          </a:solidFill>
          <a:scene3d>
            <a:camera prst="orthographicFront"/>
            <a:lightRig rig="threePt" dir="t"/>
          </a:scene3d>
          <a:sp3d>
            <a:bevelT w="165100" prst="coolSlant"/>
          </a:sp3d>
        </p:spPr>
        <p:txBody>
          <a:bodyPr wrap="square" rtlCol="0">
            <a:spAutoFit/>
          </a:bodyPr>
          <a:lstStyle/>
          <a:p>
            <a:r>
              <a:rPr lang="en-US" sz="3600" dirty="0" smtClean="0"/>
              <a:t>spume</a:t>
            </a:r>
            <a:endParaRPr lang="en-US" sz="3600" dirty="0"/>
          </a:p>
        </p:txBody>
      </p:sp>
      <p:sp>
        <p:nvSpPr>
          <p:cNvPr id="4" name="TextBox 3"/>
          <p:cNvSpPr txBox="1"/>
          <p:nvPr/>
        </p:nvSpPr>
        <p:spPr>
          <a:xfrm>
            <a:off x="199691" y="5297217"/>
            <a:ext cx="6547949" cy="1200329"/>
          </a:xfrm>
          <a:prstGeom prst="rect">
            <a:avLst/>
          </a:prstGeom>
          <a:solidFill>
            <a:srgbClr val="92D050"/>
          </a:solidFill>
          <a:scene3d>
            <a:camera prst="orthographicFront"/>
            <a:lightRig rig="threePt" dir="t"/>
          </a:scene3d>
          <a:sp3d>
            <a:bevelT w="165100" prst="coolSlant"/>
          </a:sp3d>
        </p:spPr>
        <p:txBody>
          <a:bodyPr wrap="square" rtlCol="0">
            <a:spAutoFit/>
          </a:bodyPr>
          <a:lstStyle/>
          <a:p>
            <a:r>
              <a:rPr lang="en-US" sz="3600" dirty="0" smtClean="0"/>
              <a:t>A mass of very small bubbles formed on the surface of a liquid</a:t>
            </a:r>
            <a:endParaRPr lang="en-US" sz="3600" dirty="0"/>
          </a:p>
        </p:txBody>
      </p:sp>
      <p:sp>
        <p:nvSpPr>
          <p:cNvPr id="5" name="Down Arrow 4"/>
          <p:cNvSpPr/>
          <p:nvPr/>
        </p:nvSpPr>
        <p:spPr>
          <a:xfrm>
            <a:off x="882870" y="2554014"/>
            <a:ext cx="714704" cy="641131"/>
          </a:xfrm>
          <a:prstGeom prst="downArrow">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a:off x="861858" y="4372310"/>
            <a:ext cx="893375" cy="693683"/>
          </a:xfrm>
          <a:prstGeom prst="downArrow">
            <a:avLst>
              <a:gd name="adj1" fmla="val 50000"/>
              <a:gd name="adj2" fmla="val 48485"/>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867804" y="273271"/>
            <a:ext cx="2753713" cy="769441"/>
          </a:xfrm>
          <a:prstGeom prst="rect">
            <a:avLst/>
          </a:prstGeom>
          <a:solidFill>
            <a:schemeClr val="accent2">
              <a:lumMod val="60000"/>
              <a:lumOff val="40000"/>
            </a:schemeClr>
          </a:solidFill>
          <a:scene3d>
            <a:camera prst="orthographicFront"/>
            <a:lightRig rig="threePt" dir="t"/>
          </a:scene3d>
          <a:sp3d>
            <a:bevelT w="165100" prst="coolSlant"/>
          </a:sp3d>
        </p:spPr>
        <p:txBody>
          <a:bodyPr wrap="square" rtlCol="0">
            <a:spAutoFit/>
          </a:bodyPr>
          <a:lstStyle/>
          <a:p>
            <a:r>
              <a:rPr lang="en-US" sz="4400" dirty="0" smtClean="0"/>
              <a:t>N</a:t>
            </a:r>
            <a:r>
              <a:rPr lang="bn-BD" sz="4400" dirty="0" smtClean="0"/>
              <a:t>ew words</a:t>
            </a:r>
            <a:endParaRPr lang="en-US" sz="4400" dirty="0"/>
          </a:p>
        </p:txBody>
      </p:sp>
      <p:sp>
        <p:nvSpPr>
          <p:cNvPr id="13" name="TextBox 12"/>
          <p:cNvSpPr txBox="1"/>
          <p:nvPr/>
        </p:nvSpPr>
        <p:spPr>
          <a:xfrm>
            <a:off x="3867805" y="4466901"/>
            <a:ext cx="2879836" cy="584775"/>
          </a:xfrm>
          <a:prstGeom prst="rect">
            <a:avLst/>
          </a:prstGeom>
          <a:noFill/>
        </p:spPr>
        <p:txBody>
          <a:bodyPr wrap="square" rtlCol="0">
            <a:spAutoFit/>
          </a:bodyPr>
          <a:lstStyle/>
          <a:p>
            <a:r>
              <a:rPr lang="en-US" sz="3200" dirty="0" smtClean="0"/>
              <a:t> foam of soap</a:t>
            </a:r>
            <a:endParaRPr lang="en-US" sz="3200" dirty="0"/>
          </a:p>
        </p:txBody>
      </p:sp>
      <p:sp>
        <p:nvSpPr>
          <p:cNvPr id="17" name="TextBox 16"/>
          <p:cNvSpPr txBox="1"/>
          <p:nvPr/>
        </p:nvSpPr>
        <p:spPr>
          <a:xfrm>
            <a:off x="8618485" y="4466895"/>
            <a:ext cx="2564525" cy="584775"/>
          </a:xfrm>
          <a:prstGeom prst="rect">
            <a:avLst/>
          </a:prstGeom>
          <a:noFill/>
        </p:spPr>
        <p:txBody>
          <a:bodyPr wrap="square" rtlCol="0">
            <a:spAutoFit/>
          </a:bodyPr>
          <a:lstStyle/>
          <a:p>
            <a:r>
              <a:rPr lang="en-US" sz="3200" dirty="0" smtClean="0"/>
              <a:t>Foam of wave</a:t>
            </a:r>
            <a:endParaRPr lang="en-US" sz="3200"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3918" y="1593050"/>
            <a:ext cx="4256689" cy="2628310"/>
          </a:xfrm>
          <a:prstGeom prst="rect">
            <a:avLst/>
          </a:prstGeom>
          <a:ln w="190500" cap="sq">
            <a:solidFill>
              <a:schemeClr val="accent6">
                <a:lumMod val="60000"/>
                <a:lumOff val="40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7145" y="1593050"/>
            <a:ext cx="4004441" cy="2628310"/>
          </a:xfrm>
          <a:prstGeom prst="rect">
            <a:avLst/>
          </a:prstGeom>
          <a:ln w="190500" cap="sq">
            <a:solidFill>
              <a:schemeClr val="accent6">
                <a:lumMod val="60000"/>
                <a:lumOff val="40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752909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13" grpId="0"/>
      <p:bldP spid="1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850</TotalTime>
  <Words>717</Words>
  <Application>Microsoft Office PowerPoint</Application>
  <PresentationFormat>Widescreen</PresentationFormat>
  <Paragraphs>118</Paragraphs>
  <Slides>23</Slides>
  <Notes>0</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Arial</vt:lpstr>
      <vt:lpstr>Calibri</vt:lpstr>
      <vt:lpstr>Calibri Light</vt:lpstr>
      <vt:lpstr>futura-pt</vt:lpstr>
      <vt:lpstr>open-sans</vt:lpstr>
      <vt:lpstr>Times New Roman</vt:lpstr>
      <vt:lpstr>TimesNewRomanPS-BoldMT</vt:lpstr>
      <vt:lpstr>TimesNewRomanPSMT</vt:lpstr>
      <vt:lpstr>Vrinda</vt:lpstr>
      <vt:lpstr>Office Theme</vt:lpstr>
      <vt:lpstr>PowerPoint Presentation</vt:lpstr>
      <vt:lpstr>Teacher’s  Identity:</vt:lpstr>
      <vt:lpstr>PowerPoint Presentation</vt:lpstr>
      <vt:lpstr>PowerPoint Presentation</vt:lpstr>
      <vt:lpstr>PowerPoint Presentation</vt:lpstr>
      <vt:lpstr>Learning outcomes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Homework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RMN</cp:lastModifiedBy>
  <cp:revision>46</cp:revision>
  <dcterms:created xsi:type="dcterms:W3CDTF">2019-04-12T12:25:24Z</dcterms:created>
  <dcterms:modified xsi:type="dcterms:W3CDTF">2020-03-22T04:53:31Z</dcterms:modified>
</cp:coreProperties>
</file>