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85" r:id="rId3"/>
    <p:sldId id="263" r:id="rId4"/>
    <p:sldId id="261" r:id="rId5"/>
    <p:sldId id="262" r:id="rId6"/>
    <p:sldId id="264" r:id="rId7"/>
    <p:sldId id="267" r:id="rId8"/>
    <p:sldId id="281" r:id="rId9"/>
    <p:sldId id="268" r:id="rId10"/>
    <p:sldId id="278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60"/>
  </p:normalViewPr>
  <p:slideViewPr>
    <p:cSldViewPr>
      <p:cViewPr>
        <p:scale>
          <a:sx n="76" d="100"/>
          <a:sy n="76" d="100"/>
        </p:scale>
        <p:origin x="-3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20B02-83F2-4FEB-9431-AECAF63B136A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31647-CEC3-4B4E-9E1F-092345820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4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31647-CEC3-4B4E-9E1F-0923458209D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63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31647-CEC3-4B4E-9E1F-0923458209D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31647-CEC3-4B4E-9E1F-0923458209D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52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31647-CEC3-4B4E-9E1F-0923458209D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99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31647-CEC3-4B4E-9E1F-0923458209D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02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31647-CEC3-4B4E-9E1F-0923458209D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11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31647-CEC3-4B4E-9E1F-0923458209D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4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fif"/><Relationship Id="rId5" Type="http://schemas.openxmlformats.org/officeDocument/2006/relationships/image" Target="../media/image6.jfif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f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65542" y="-76200"/>
            <a:ext cx="4267200" cy="18620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1635"/>
            <a:ext cx="9144000" cy="5360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/>
          <p:nvPr/>
        </p:nvGrpSpPr>
        <p:grpSpPr>
          <a:xfrm>
            <a:off x="1295400" y="990600"/>
            <a:ext cx="6096000" cy="685801"/>
            <a:chOff x="0" y="2599000"/>
            <a:chExt cx="6096000" cy="1386001"/>
          </a:xfrm>
          <a:scene3d>
            <a:camera prst="orthographicFront"/>
            <a:lightRig rig="flat" dir="t"/>
          </a:scene3d>
        </p:grpSpPr>
        <p:sp>
          <p:nvSpPr>
            <p:cNvPr id="10" name="Rounded Rectangle 9"/>
            <p:cNvSpPr/>
            <p:nvPr/>
          </p:nvSpPr>
          <p:spPr>
            <a:xfrm>
              <a:off x="0" y="2599000"/>
              <a:ext cx="6096000" cy="12168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বাড়ির</a:t>
              </a:r>
              <a:r>
                <a:rPr lang="en-US" sz="44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ounded Rectangle 8"/>
            <p:cNvSpPr/>
            <p:nvPr/>
          </p:nvSpPr>
          <p:spPr>
            <a:xfrm>
              <a:off x="59399" y="2886999"/>
              <a:ext cx="5977202" cy="10980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40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04800" y="2660302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জীবজগতকে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শ্রেণিবদ্ধ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চার্ট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8"/>
          <p:cNvSpPr/>
          <p:nvPr/>
        </p:nvSpPr>
        <p:spPr>
          <a:xfrm>
            <a:off x="462674" y="394074"/>
            <a:ext cx="8218653" cy="1650252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200" kern="1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1300827">
            <a:off x="3383851" y="3546443"/>
            <a:ext cx="4572000" cy="266700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>
            <a:prstTxWarp prst="textCurveUp">
              <a:avLst/>
            </a:prstTxWarp>
            <a:spAutoFit/>
            <a:scene3d>
              <a:camera prst="isometricOffAxis1Righ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9600" b="1" dirty="0" err="1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ln/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858" y="524436"/>
            <a:ext cx="5592341" cy="41237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869406" y="381000"/>
            <a:ext cx="3252788" cy="685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2493924"/>
            <a:ext cx="335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 err="1">
                <a:latin typeface="NikoshBAN" pitchFamily="2" charset="0"/>
                <a:cs typeface="NikoshBAN" pitchFamily="2" charset="0"/>
              </a:rPr>
              <a:t>শ্রেণি-ষষ্ঠ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বিষয়-বিজ্ঞান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অধ্যায়-২য়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"/>
            <a:ext cx="1143000" cy="14478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533400" y="2590800"/>
            <a:ext cx="3429000" cy="2743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মোঃ</a:t>
            </a:r>
            <a:r>
              <a:rPr lang="en-US" sz="2000" dirty="0" smtClean="0"/>
              <a:t> </a:t>
            </a:r>
            <a:r>
              <a:rPr lang="en-US" sz="2000" dirty="0" err="1" smtClean="0"/>
              <a:t>হারুন</a:t>
            </a:r>
            <a:r>
              <a:rPr lang="en-US" sz="2000" dirty="0" smtClean="0"/>
              <a:t> </a:t>
            </a:r>
            <a:r>
              <a:rPr lang="en-US" sz="2000" dirty="0" err="1" smtClean="0"/>
              <a:t>অর</a:t>
            </a:r>
            <a:r>
              <a:rPr lang="en-US" sz="2000" dirty="0" smtClean="0"/>
              <a:t> </a:t>
            </a:r>
            <a:r>
              <a:rPr lang="en-US" sz="2000" dirty="0" err="1" smtClean="0"/>
              <a:t>রশিদ</a:t>
            </a:r>
            <a:endParaRPr lang="en-US" sz="2000" dirty="0" smtClean="0"/>
          </a:p>
          <a:p>
            <a:pPr algn="ctr"/>
            <a:r>
              <a:rPr lang="en-US" sz="2000" dirty="0"/>
              <a:t> </a:t>
            </a:r>
            <a:r>
              <a:rPr lang="en-US" sz="2000" dirty="0" err="1" smtClean="0"/>
              <a:t>সহকারী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শিক্ষক</a:t>
            </a:r>
            <a:r>
              <a:rPr lang="en-US" sz="2000" dirty="0" smtClean="0"/>
              <a:t> </a:t>
            </a:r>
            <a:r>
              <a:rPr lang="en-US" sz="2000" dirty="0" err="1" smtClean="0"/>
              <a:t>আইসিটি</a:t>
            </a:r>
            <a:endParaRPr lang="en-US" sz="2000" dirty="0" smtClean="0"/>
          </a:p>
          <a:p>
            <a:pPr algn="ctr"/>
            <a:r>
              <a:rPr lang="en-US" sz="2000" dirty="0" err="1" smtClean="0"/>
              <a:t>চৌড়হাস</a:t>
            </a:r>
            <a:r>
              <a:rPr lang="en-US" sz="2000" dirty="0" smtClean="0"/>
              <a:t> </a:t>
            </a:r>
            <a:r>
              <a:rPr lang="en-US" sz="2000" dirty="0" err="1" smtClean="0"/>
              <a:t>মুকুল</a:t>
            </a:r>
            <a:r>
              <a:rPr lang="en-US" sz="2000" dirty="0" smtClean="0"/>
              <a:t> </a:t>
            </a:r>
            <a:r>
              <a:rPr lang="en-US" sz="2000" dirty="0" err="1" smtClean="0"/>
              <a:t>সংঘ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মাধ্যমিক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বালিকা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বিদ্যানিকেতন</a:t>
            </a:r>
            <a:r>
              <a:rPr lang="en-US" sz="2000" dirty="0" smtClean="0"/>
              <a:t>, </a:t>
            </a:r>
            <a:r>
              <a:rPr lang="en-US" sz="2000" dirty="0" err="1" smtClean="0"/>
              <a:t>কুষ্টিয়া</a:t>
            </a:r>
            <a:r>
              <a:rPr lang="en-US" sz="2000" dirty="0" smtClean="0"/>
              <a:t> ।</a:t>
            </a:r>
          </a:p>
          <a:p>
            <a:pPr algn="ctr"/>
            <a:r>
              <a:rPr lang="en-US" sz="2000" dirty="0" err="1" smtClean="0"/>
              <a:t>মোবাইল</a:t>
            </a:r>
            <a:r>
              <a:rPr lang="en-US" sz="2000" dirty="0" smtClean="0"/>
              <a:t>- ০১৭১৮২২০৯৭৩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513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 txBox="1">
            <a:spLocks/>
          </p:cNvSpPr>
          <p:nvPr/>
        </p:nvSpPr>
        <p:spPr>
          <a:xfrm>
            <a:off x="152400" y="454152"/>
            <a:ext cx="8686800" cy="8412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42" y="304800"/>
            <a:ext cx="8382000" cy="6324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6"/>
          <p:cNvSpPr/>
          <p:nvPr/>
        </p:nvSpPr>
        <p:spPr>
          <a:xfrm>
            <a:off x="2328004" y="3583800"/>
            <a:ext cx="5444396" cy="620202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600" y="228600"/>
            <a:ext cx="8686800" cy="552927"/>
          </a:xfrm>
          <a:prstGeom prst="rect">
            <a:avLst/>
          </a:prstGeom>
          <a:solidFill>
            <a:schemeClr val="bg2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828800"/>
            <a:ext cx="8001000" cy="342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…</a:t>
            </a:r>
          </a:p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; 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জীবে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বৈশিষ্ট্যের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;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জীবে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বৈশিষ্ট্যের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সনাক্ত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/>
          </a:p>
          <a:p>
            <a:pPr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48224" y="3505200"/>
            <a:ext cx="876717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Vrinda"/>
                <a:ea typeface="Times New Roman"/>
              </a:rPr>
              <a:t>জীব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জগতকে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Vrinda"/>
                <a:ea typeface="Times New Roman"/>
              </a:rPr>
              <a:t>পাঁচটি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Vrinda"/>
                <a:ea typeface="Times New Roman"/>
              </a:rPr>
              <a:t>ভাগে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Vrinda"/>
                <a:ea typeface="Times New Roman"/>
              </a:rPr>
              <a:t>ভাগ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Vrinda"/>
                <a:ea typeface="Times New Roman"/>
              </a:rPr>
              <a:t>করা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Vrinda"/>
                <a:ea typeface="Times New Roman"/>
              </a:rPr>
              <a:t>হয়েছে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>
                <a:latin typeface="Vrinda"/>
                <a:ea typeface="Times New Roman"/>
              </a:rPr>
              <a:t>৷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Vrinda"/>
                <a:ea typeface="Times New Roman"/>
              </a:rPr>
              <a:t>যথাঃ</a:t>
            </a:r>
            <a:r>
              <a:rPr lang="en-US" dirty="0">
                <a:latin typeface="Times New Roman"/>
                <a:ea typeface="Times New Roman"/>
              </a:rPr>
              <a:t>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latin typeface="Vrinda"/>
                <a:ea typeface="Times New Roman"/>
              </a:rPr>
              <a:t>১.মনেরা :বৈশিষ্ট-জীবটি </a:t>
            </a:r>
            <a:r>
              <a:rPr lang="en-US" dirty="0" err="1" smtClean="0">
                <a:latin typeface="Vrinda"/>
                <a:ea typeface="Times New Roman"/>
              </a:rPr>
              <a:t>এককোষী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এবং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সুগঠিত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নিউাক্লয়াস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তাকে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না</a:t>
            </a:r>
            <a:r>
              <a:rPr lang="en-US" dirty="0" smtClean="0">
                <a:latin typeface="Vrinda"/>
                <a:ea typeface="Times New Roman"/>
              </a:rPr>
              <a:t>। </a:t>
            </a:r>
            <a:r>
              <a:rPr lang="en-US" dirty="0" err="1" smtClean="0">
                <a:latin typeface="Vrinda"/>
                <a:ea typeface="Times New Roman"/>
              </a:rPr>
              <a:t>উদাহরন</a:t>
            </a:r>
            <a:r>
              <a:rPr lang="en-US" dirty="0" smtClean="0">
                <a:latin typeface="Vrinda"/>
                <a:ea typeface="Times New Roman"/>
              </a:rPr>
              <a:t>: </a:t>
            </a:r>
            <a:r>
              <a:rPr lang="en-US" dirty="0" err="1" smtClean="0">
                <a:latin typeface="Vrinda"/>
                <a:ea typeface="Times New Roman"/>
              </a:rPr>
              <a:t>রাইজোবিয়াম</a:t>
            </a:r>
            <a:r>
              <a:rPr lang="en-US" dirty="0" smtClean="0">
                <a:latin typeface="Vrinda"/>
                <a:ea typeface="Times New Roman"/>
              </a:rPr>
              <a:t>।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latin typeface="Times New Roman"/>
                <a:ea typeface="Times New Roman"/>
              </a:rPr>
              <a:t>২.</a:t>
            </a:r>
            <a:r>
              <a:rPr lang="en-US" dirty="0" smtClean="0">
                <a:latin typeface="Vrinda"/>
                <a:ea typeface="Times New Roman"/>
              </a:rPr>
              <a:t>প্রোটিস্টা :</a:t>
            </a:r>
            <a:r>
              <a:rPr lang="en-US" dirty="0" err="1" smtClean="0">
                <a:latin typeface="Vrinda"/>
                <a:ea typeface="Times New Roman"/>
              </a:rPr>
              <a:t>বৈশিষ্ট-জীবটি</a:t>
            </a:r>
            <a:r>
              <a:rPr lang="en-US" dirty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সুগঠিত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নিউাক্লয়াসযুক্ত,এরা</a:t>
            </a:r>
            <a:r>
              <a:rPr lang="en-US" dirty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এককোষী</a:t>
            </a:r>
            <a:r>
              <a:rPr lang="en-US" dirty="0" smtClean="0">
                <a:latin typeface="Vrinda"/>
                <a:ea typeface="Times New Roman"/>
              </a:rPr>
              <a:t>। </a:t>
            </a:r>
            <a:r>
              <a:rPr lang="en-US" dirty="0" err="1" smtClean="0">
                <a:latin typeface="Vrinda"/>
                <a:ea typeface="Times New Roman"/>
              </a:rPr>
              <a:t>উদাহরন</a:t>
            </a:r>
            <a:r>
              <a:rPr lang="en-US" dirty="0" smtClean="0">
                <a:latin typeface="Vrinda"/>
                <a:ea typeface="Times New Roman"/>
              </a:rPr>
              <a:t>: </a:t>
            </a:r>
            <a:r>
              <a:rPr lang="en-US" dirty="0" err="1" smtClean="0">
                <a:latin typeface="Vrinda"/>
                <a:ea typeface="Times New Roman"/>
              </a:rPr>
              <a:t>অ্যামিবা</a:t>
            </a:r>
            <a:endParaRPr lang="en-US" dirty="0" smtClean="0">
              <a:latin typeface="Vrinda"/>
              <a:ea typeface="Times New Roman"/>
            </a:endParaRPr>
          </a:p>
          <a:p>
            <a:pPr>
              <a:tabLst>
                <a:tab pos="457200" algn="l"/>
              </a:tabLst>
            </a:pPr>
            <a:r>
              <a:rPr lang="en-US" dirty="0" smtClean="0">
                <a:latin typeface="Vrinda"/>
                <a:ea typeface="Times New Roman"/>
              </a:rPr>
              <a:t>৩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r>
              <a:rPr lang="en-US" dirty="0" smtClean="0">
                <a:latin typeface="Vrinda"/>
                <a:ea typeface="Times New Roman"/>
              </a:rPr>
              <a:t>ফানজাই :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বৈশিষ্ট-সুগঠিত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নিউাক্লয়াস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থাকে,এরা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এককোষী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বা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বহুকোষী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হয়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তবে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ক্লোরোফিল</a:t>
            </a:r>
            <a:endParaRPr lang="en-US" dirty="0" smtClean="0">
              <a:latin typeface="Vrinda"/>
              <a:ea typeface="Times New Roman"/>
            </a:endParaRPr>
          </a:p>
          <a:p>
            <a:pPr>
              <a:tabLst>
                <a:tab pos="457200" algn="l"/>
              </a:tabLst>
            </a:pPr>
            <a:r>
              <a:rPr lang="en-US" dirty="0" smtClean="0">
                <a:latin typeface="Vrinda"/>
                <a:ea typeface="Times New Roman"/>
              </a:rPr>
              <a:t>  </a:t>
            </a:r>
            <a:r>
              <a:rPr lang="en-US" dirty="0" err="1" smtClean="0">
                <a:latin typeface="Vrinda"/>
                <a:ea typeface="Times New Roman"/>
              </a:rPr>
              <a:t>নেই</a:t>
            </a:r>
            <a:r>
              <a:rPr lang="en-US" dirty="0" smtClean="0">
                <a:latin typeface="Vrinda"/>
                <a:ea typeface="Times New Roman"/>
              </a:rPr>
              <a:t> । </a:t>
            </a:r>
            <a:r>
              <a:rPr lang="en-US" dirty="0" err="1">
                <a:latin typeface="Vrinda"/>
                <a:ea typeface="Times New Roman"/>
              </a:rPr>
              <a:t>উদাহরন</a:t>
            </a:r>
            <a:r>
              <a:rPr lang="en-US" dirty="0">
                <a:latin typeface="Vrinda"/>
                <a:ea typeface="Times New Roman"/>
              </a:rPr>
              <a:t>: </a:t>
            </a:r>
            <a:r>
              <a:rPr lang="en-US" dirty="0" err="1" smtClean="0">
                <a:latin typeface="Vrinda"/>
                <a:ea typeface="Times New Roman"/>
              </a:rPr>
              <a:t>মাশরুম</a:t>
            </a:r>
            <a:endParaRPr lang="en-US" dirty="0">
              <a:latin typeface="Vrinda"/>
              <a:ea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latin typeface="Times New Roman"/>
                <a:ea typeface="Times New Roman"/>
              </a:rPr>
              <a:t> ৪.</a:t>
            </a:r>
            <a:r>
              <a:rPr lang="en-US" dirty="0" smtClean="0">
                <a:latin typeface="Vrinda"/>
                <a:ea typeface="Times New Roman"/>
              </a:rPr>
              <a:t>প্লান্টি</a:t>
            </a:r>
            <a:r>
              <a:rPr lang="en-US" dirty="0">
                <a:latin typeface="Vrinda"/>
                <a:ea typeface="Times New Roman"/>
              </a:rPr>
              <a:t> :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বৈশিষ্ট-সুগঠিত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>
                <a:latin typeface="Vrinda"/>
                <a:ea typeface="Times New Roman"/>
              </a:rPr>
              <a:t>নিউাক্লয়াস</a:t>
            </a:r>
            <a:r>
              <a:rPr lang="en-US" dirty="0">
                <a:latin typeface="Vrinda"/>
                <a:ea typeface="Times New Roman"/>
              </a:rPr>
              <a:t> </a:t>
            </a:r>
            <a:r>
              <a:rPr lang="en-US" dirty="0" err="1">
                <a:latin typeface="Vrinda"/>
                <a:ea typeface="Times New Roman"/>
              </a:rPr>
              <a:t>থাকে,এরা</a:t>
            </a:r>
            <a:r>
              <a:rPr lang="en-US" dirty="0">
                <a:latin typeface="Vrinda"/>
                <a:ea typeface="Times New Roman"/>
              </a:rPr>
              <a:t> </a:t>
            </a:r>
            <a:r>
              <a:rPr lang="en-US" dirty="0" err="1">
                <a:latin typeface="Vrinda"/>
                <a:ea typeface="Times New Roman"/>
              </a:rPr>
              <a:t>এককোষী</a:t>
            </a:r>
            <a:r>
              <a:rPr lang="en-US" dirty="0">
                <a:latin typeface="Vrinda"/>
                <a:ea typeface="Times New Roman"/>
              </a:rPr>
              <a:t> </a:t>
            </a:r>
            <a:r>
              <a:rPr lang="en-US" dirty="0" err="1">
                <a:latin typeface="Vrinda"/>
                <a:ea typeface="Times New Roman"/>
              </a:rPr>
              <a:t>বা</a:t>
            </a:r>
            <a:r>
              <a:rPr lang="en-US" dirty="0">
                <a:latin typeface="Vrinda"/>
                <a:ea typeface="Times New Roman"/>
              </a:rPr>
              <a:t> </a:t>
            </a:r>
            <a:r>
              <a:rPr lang="en-US" dirty="0" err="1">
                <a:latin typeface="Vrinda"/>
                <a:ea typeface="Times New Roman"/>
              </a:rPr>
              <a:t>বহুকোষী</a:t>
            </a:r>
            <a:r>
              <a:rPr lang="en-US" dirty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হয়</a:t>
            </a:r>
            <a:r>
              <a:rPr lang="en-US" dirty="0" smtClean="0">
                <a:latin typeface="Vrinda"/>
                <a:ea typeface="Times New Roman"/>
              </a:rPr>
              <a:t> । </a:t>
            </a:r>
            <a:r>
              <a:rPr lang="en-US" dirty="0" err="1" smtClean="0">
                <a:latin typeface="Vrinda"/>
                <a:ea typeface="Times New Roman"/>
              </a:rPr>
              <a:t>ক্লোরোফিল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থাকে</a:t>
            </a:r>
            <a:endParaRPr lang="en-US" dirty="0" smtClean="0">
              <a:latin typeface="Vrinda"/>
              <a:ea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তাই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নিজেদের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খাদ্য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নিজেরা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তৈরী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করে</a:t>
            </a:r>
            <a:r>
              <a:rPr lang="en-US" dirty="0" smtClean="0">
                <a:latin typeface="Vrinda"/>
                <a:ea typeface="Times New Roman"/>
              </a:rPr>
              <a:t> । </a:t>
            </a:r>
            <a:r>
              <a:rPr lang="en-US" dirty="0" err="1" smtClean="0">
                <a:latin typeface="Vrinda"/>
                <a:ea typeface="Times New Roman"/>
              </a:rPr>
              <a:t>উদাহরন</a:t>
            </a:r>
            <a:r>
              <a:rPr lang="en-US" dirty="0">
                <a:latin typeface="Vrinda"/>
                <a:ea typeface="Times New Roman"/>
              </a:rPr>
              <a:t> </a:t>
            </a:r>
            <a:r>
              <a:rPr lang="en-US" dirty="0" smtClean="0">
                <a:latin typeface="Vrinda"/>
                <a:ea typeface="Times New Roman"/>
              </a:rPr>
              <a:t>: </a:t>
            </a:r>
            <a:r>
              <a:rPr lang="en-US" dirty="0" err="1" smtClean="0">
                <a:latin typeface="Vrinda"/>
                <a:ea typeface="Times New Roman"/>
              </a:rPr>
              <a:t>আম,কাঁঠাল</a:t>
            </a:r>
            <a:endParaRPr lang="en-US" dirty="0" smtClean="0">
              <a:latin typeface="Vrinda"/>
              <a:ea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latin typeface="Vrinda"/>
                <a:ea typeface="Times New Roman"/>
              </a:rPr>
              <a:t> ৫.এ্যানিম্যালিয়া : </a:t>
            </a:r>
            <a:r>
              <a:rPr lang="en-US" dirty="0" err="1" smtClean="0">
                <a:latin typeface="Vrinda"/>
                <a:ea typeface="Times New Roman"/>
              </a:rPr>
              <a:t>এসব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জীবের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কোষে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সেলুলোজ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নির্মিত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কোষপ্রাচীর</a:t>
            </a:r>
            <a:r>
              <a:rPr lang="en-US" dirty="0" smtClean="0">
                <a:latin typeface="Vrinda"/>
                <a:ea typeface="Times New Roman"/>
              </a:rPr>
              <a:t> ও </a:t>
            </a:r>
            <a:r>
              <a:rPr lang="en-US" dirty="0" err="1" smtClean="0">
                <a:latin typeface="Vrinda"/>
                <a:ea typeface="Times New Roman"/>
              </a:rPr>
              <a:t>প্লাষ্টিড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থাকে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না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তাই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খাদ্যের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জন্য</a:t>
            </a:r>
            <a:r>
              <a:rPr lang="en-US" dirty="0" smtClean="0">
                <a:latin typeface="Vrinda"/>
                <a:ea typeface="Times New Roman"/>
              </a:rPr>
              <a:t> </a:t>
            </a:r>
            <a:r>
              <a:rPr lang="en-US" dirty="0" err="1" smtClean="0">
                <a:latin typeface="Vrinda"/>
                <a:ea typeface="Times New Roman"/>
              </a:rPr>
              <a:t>নির্ভরশীল</a:t>
            </a:r>
            <a:r>
              <a:rPr lang="en-US" dirty="0" smtClean="0">
                <a:latin typeface="Vrinda"/>
                <a:ea typeface="Times New Roman"/>
              </a:rPr>
              <a:t> ।</a:t>
            </a:r>
            <a:r>
              <a:rPr lang="en-US" dirty="0" err="1" smtClean="0">
                <a:latin typeface="Vrinda"/>
                <a:ea typeface="Times New Roman"/>
              </a:rPr>
              <a:t>উদাহরন</a:t>
            </a:r>
            <a:r>
              <a:rPr lang="en-US" dirty="0" smtClean="0">
                <a:latin typeface="Vrinda"/>
                <a:ea typeface="Times New Roman"/>
              </a:rPr>
              <a:t> :</a:t>
            </a:r>
            <a:r>
              <a:rPr lang="en-US" dirty="0" err="1" smtClean="0">
                <a:latin typeface="Vrinda"/>
                <a:ea typeface="Times New Roman"/>
              </a:rPr>
              <a:t>মানুষ</a:t>
            </a:r>
            <a:r>
              <a:rPr lang="en-US" dirty="0" smtClean="0">
                <a:latin typeface="Vrinda"/>
                <a:ea typeface="Times New Roman"/>
              </a:rPr>
              <a:t>, </a:t>
            </a:r>
            <a:r>
              <a:rPr lang="en-US" dirty="0" err="1" smtClean="0">
                <a:latin typeface="Vrinda"/>
                <a:ea typeface="Times New Roman"/>
              </a:rPr>
              <a:t>গরু</a:t>
            </a:r>
            <a:r>
              <a:rPr lang="en-US" dirty="0" smtClean="0">
                <a:latin typeface="Vrinda"/>
                <a:ea typeface="Times New Roman"/>
              </a:rPr>
              <a:t>।</a:t>
            </a:r>
            <a:endParaRPr lang="en-US" u="sng" dirty="0">
              <a:effectLst/>
              <a:latin typeface="Vrinda"/>
              <a:ea typeface="Times New Roman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0" y="2286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উদ্ভিদগুলো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1" y="1143000"/>
            <a:ext cx="1874729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300" y="1159701"/>
            <a:ext cx="2628900" cy="14144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258" y="1094102"/>
            <a:ext cx="1981199" cy="14430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062069"/>
            <a:ext cx="2149066" cy="1609725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533400" y="2671794"/>
            <a:ext cx="685800" cy="3762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১</a:t>
            </a:r>
            <a:endParaRPr lang="en-US" sz="2400" dirty="0"/>
          </a:p>
        </p:txBody>
      </p:sp>
      <p:sp>
        <p:nvSpPr>
          <p:cNvPr id="14" name="Rounded Rectangle 13"/>
          <p:cNvSpPr/>
          <p:nvPr/>
        </p:nvSpPr>
        <p:spPr>
          <a:xfrm>
            <a:off x="2286000" y="2606651"/>
            <a:ext cx="685800" cy="3762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২</a:t>
            </a:r>
            <a:endParaRPr lang="en-US" sz="2800" dirty="0"/>
          </a:p>
        </p:txBody>
      </p:sp>
      <p:sp>
        <p:nvSpPr>
          <p:cNvPr id="15" name="Rounded Rectangle 14"/>
          <p:cNvSpPr/>
          <p:nvPr/>
        </p:nvSpPr>
        <p:spPr>
          <a:xfrm>
            <a:off x="3581400" y="2631703"/>
            <a:ext cx="685800" cy="3762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৩</a:t>
            </a:r>
            <a:endParaRPr lang="en-US" sz="2800" dirty="0"/>
          </a:p>
        </p:txBody>
      </p:sp>
      <p:sp>
        <p:nvSpPr>
          <p:cNvPr id="16" name="Rounded Rectangle 15"/>
          <p:cNvSpPr/>
          <p:nvPr/>
        </p:nvSpPr>
        <p:spPr>
          <a:xfrm>
            <a:off x="7467600" y="2671794"/>
            <a:ext cx="685800" cy="3762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৫</a:t>
            </a:r>
            <a:endParaRPr lang="en-US" sz="2800" dirty="0"/>
          </a:p>
        </p:txBody>
      </p:sp>
      <p:sp>
        <p:nvSpPr>
          <p:cNvPr id="17" name="Rounded Rectangle 16"/>
          <p:cNvSpPr/>
          <p:nvPr/>
        </p:nvSpPr>
        <p:spPr>
          <a:xfrm>
            <a:off x="5334000" y="2660718"/>
            <a:ext cx="685800" cy="3762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৪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1219200" y="152400"/>
            <a:ext cx="6400800" cy="685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/>
              <a:t>অপুষ্পক</a:t>
            </a:r>
            <a:r>
              <a:rPr lang="en-US" sz="2800" b="1" dirty="0"/>
              <a:t> </a:t>
            </a:r>
            <a:r>
              <a:rPr lang="en-US" sz="2800" b="1" dirty="0" err="1"/>
              <a:t>উদ্ভিদ</a:t>
            </a:r>
            <a:r>
              <a:rPr lang="en-US" sz="2800" b="1" dirty="0"/>
              <a:t> </a:t>
            </a:r>
            <a:r>
              <a:rPr lang="en-US" sz="2800" b="1" dirty="0" smtClean="0"/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সপুষ্পক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উদ্ভিদ</a:t>
            </a:r>
            <a:endParaRPr lang="en-US" sz="3200" dirty="0"/>
          </a:p>
        </p:txBody>
      </p:sp>
      <p:sp>
        <p:nvSpPr>
          <p:cNvPr id="2" name="Rounded Rectangle 1"/>
          <p:cNvSpPr/>
          <p:nvPr/>
        </p:nvSpPr>
        <p:spPr>
          <a:xfrm>
            <a:off x="346554" y="914400"/>
            <a:ext cx="8534400" cy="204696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 err="1" smtClean="0"/>
              <a:t>অপুষ্পক</a:t>
            </a:r>
            <a:r>
              <a:rPr lang="en-US" sz="1600" b="1" dirty="0" smtClean="0"/>
              <a:t> </a:t>
            </a:r>
            <a:r>
              <a:rPr lang="en-US" sz="1600" b="1" dirty="0" err="1"/>
              <a:t>উদ্ভিদ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১। </a:t>
            </a:r>
            <a:r>
              <a:rPr lang="en-US" sz="1600" dirty="0" err="1"/>
              <a:t>অপুষ্পক</a:t>
            </a:r>
            <a:r>
              <a:rPr lang="en-US" sz="1600" dirty="0"/>
              <a:t> </a:t>
            </a:r>
            <a:r>
              <a:rPr lang="en-US" sz="1600" dirty="0" err="1"/>
              <a:t>উদ্ভিদে</a:t>
            </a:r>
            <a:r>
              <a:rPr lang="en-US" sz="1600" dirty="0"/>
              <a:t> </a:t>
            </a:r>
            <a:r>
              <a:rPr lang="en-US" sz="1600" dirty="0" err="1"/>
              <a:t>ফুল</a:t>
            </a:r>
            <a:r>
              <a:rPr lang="en-US" sz="1600" dirty="0"/>
              <a:t> ও </a:t>
            </a:r>
            <a:r>
              <a:rPr lang="en-US" sz="1600" dirty="0" err="1"/>
              <a:t>ফল</a:t>
            </a:r>
            <a:r>
              <a:rPr lang="en-US" sz="1600" dirty="0"/>
              <a:t> </a:t>
            </a:r>
            <a:r>
              <a:rPr lang="en-US" sz="1600" dirty="0" err="1"/>
              <a:t>হয</a:t>
            </a:r>
            <a:r>
              <a:rPr lang="en-US" sz="1600" dirty="0"/>
              <a:t>় </a:t>
            </a:r>
            <a:r>
              <a:rPr lang="en-US" sz="1600" dirty="0" err="1"/>
              <a:t>না</a:t>
            </a:r>
            <a:r>
              <a:rPr lang="en-US" sz="1600" dirty="0" smtClean="0"/>
              <a:t>।   ২</a:t>
            </a:r>
            <a:r>
              <a:rPr lang="en-US" sz="1600" dirty="0"/>
              <a:t>। এ </a:t>
            </a:r>
            <a:r>
              <a:rPr lang="en-US" sz="1600" dirty="0" err="1"/>
              <a:t>ধরনের</a:t>
            </a:r>
            <a:r>
              <a:rPr lang="en-US" sz="1600" dirty="0"/>
              <a:t> </a:t>
            </a:r>
            <a:r>
              <a:rPr lang="en-US" sz="1600" dirty="0" err="1"/>
              <a:t>উদ্ভিদের</a:t>
            </a:r>
            <a:r>
              <a:rPr lang="en-US" sz="1600" dirty="0"/>
              <a:t> </a:t>
            </a:r>
            <a:r>
              <a:rPr lang="en-US" sz="1600" dirty="0" err="1"/>
              <a:t>মূল</a:t>
            </a:r>
            <a:r>
              <a:rPr lang="en-US" sz="1600" dirty="0"/>
              <a:t>, </a:t>
            </a:r>
            <a:r>
              <a:rPr lang="en-US" sz="1600" dirty="0" err="1"/>
              <a:t>কাণ্ড</a:t>
            </a:r>
            <a:r>
              <a:rPr lang="en-US" sz="1600" dirty="0"/>
              <a:t> ও </a:t>
            </a:r>
            <a:r>
              <a:rPr lang="en-US" sz="1600" dirty="0" err="1"/>
              <a:t>পাতা</a:t>
            </a:r>
            <a:r>
              <a:rPr lang="en-US" sz="1600" dirty="0"/>
              <a:t> </a:t>
            </a:r>
            <a:r>
              <a:rPr lang="en-US" sz="1600" dirty="0" err="1"/>
              <a:t>নেই</a:t>
            </a:r>
            <a:r>
              <a:rPr lang="en-US" sz="1600" dirty="0" smtClean="0"/>
              <a:t>।  ৩</a:t>
            </a:r>
            <a:r>
              <a:rPr lang="en-US" sz="1600" dirty="0"/>
              <a:t>। </a:t>
            </a:r>
            <a:r>
              <a:rPr lang="en-US" sz="1600" dirty="0" err="1"/>
              <a:t>অপুষ্পক</a:t>
            </a:r>
            <a:r>
              <a:rPr lang="en-US" sz="1600" dirty="0"/>
              <a:t> </a:t>
            </a:r>
            <a:r>
              <a:rPr lang="en-US" sz="1600" dirty="0" err="1"/>
              <a:t>উদ্ভিদ</a:t>
            </a:r>
            <a:r>
              <a:rPr lang="en-US" sz="1600" dirty="0"/>
              <a:t> </a:t>
            </a:r>
            <a:r>
              <a:rPr lang="en-US" sz="1600" dirty="0" err="1"/>
              <a:t>সাধারণত</a:t>
            </a:r>
            <a:r>
              <a:rPr lang="en-US" sz="1600" dirty="0"/>
              <a:t> </a:t>
            </a:r>
            <a:r>
              <a:rPr lang="en-US" sz="1600" dirty="0" err="1"/>
              <a:t>নিজের</a:t>
            </a:r>
            <a:r>
              <a:rPr lang="en-US" sz="1600" dirty="0"/>
              <a:t> </a:t>
            </a:r>
            <a:r>
              <a:rPr lang="en-US" sz="1600" dirty="0" err="1"/>
              <a:t>খাদ্য</a:t>
            </a:r>
            <a:r>
              <a:rPr lang="en-US" sz="1600" dirty="0"/>
              <a:t> </a:t>
            </a:r>
            <a:r>
              <a:rPr lang="en-US" sz="1600" dirty="0" err="1"/>
              <a:t>নিজে</a:t>
            </a:r>
            <a:r>
              <a:rPr lang="en-US" sz="1600" dirty="0"/>
              <a:t> </a:t>
            </a:r>
            <a:r>
              <a:rPr lang="en-US" sz="1600" dirty="0" err="1"/>
              <a:t>তৈরি</a:t>
            </a:r>
            <a:r>
              <a:rPr lang="en-US" sz="1600" dirty="0"/>
              <a:t> </a:t>
            </a:r>
            <a:r>
              <a:rPr lang="en-US" sz="1600" dirty="0" err="1"/>
              <a:t>করতে</a:t>
            </a:r>
            <a:r>
              <a:rPr lang="en-US" sz="1600" dirty="0"/>
              <a:t> </a:t>
            </a:r>
            <a:r>
              <a:rPr lang="en-US" sz="1600" dirty="0" err="1"/>
              <a:t>পারে</a:t>
            </a:r>
            <a:r>
              <a:rPr lang="en-US" sz="1600" dirty="0"/>
              <a:t> </a:t>
            </a:r>
            <a:r>
              <a:rPr lang="en-US" sz="1600" dirty="0" err="1"/>
              <a:t>না</a:t>
            </a:r>
            <a:r>
              <a:rPr lang="en-US" sz="1600" dirty="0"/>
              <a:t>।</a:t>
            </a:r>
            <a:br>
              <a:rPr lang="en-US" sz="1600" dirty="0"/>
            </a:br>
            <a:r>
              <a:rPr lang="en-US" sz="1600" dirty="0"/>
              <a:t>৪। </a:t>
            </a:r>
            <a:r>
              <a:rPr lang="en-US" sz="1600" dirty="0" err="1"/>
              <a:t>এসব</a:t>
            </a:r>
            <a:r>
              <a:rPr lang="en-US" sz="1600" dirty="0"/>
              <a:t> </a:t>
            </a:r>
            <a:r>
              <a:rPr lang="en-US" sz="1600" dirty="0" err="1"/>
              <a:t>উদ্ভিদের</a:t>
            </a:r>
            <a:r>
              <a:rPr lang="en-US" sz="1600" dirty="0"/>
              <a:t> </a:t>
            </a:r>
            <a:r>
              <a:rPr lang="en-US" sz="1600" dirty="0" err="1"/>
              <a:t>মূল</a:t>
            </a:r>
            <a:r>
              <a:rPr lang="en-US" sz="1600" dirty="0"/>
              <a:t> </a:t>
            </a:r>
            <a:r>
              <a:rPr lang="en-US" sz="1600" dirty="0" err="1"/>
              <a:t>মাটির</a:t>
            </a:r>
            <a:r>
              <a:rPr lang="en-US" sz="1600" dirty="0"/>
              <a:t> </a:t>
            </a:r>
            <a:r>
              <a:rPr lang="en-US" sz="1600" dirty="0" err="1"/>
              <a:t>গভীরে</a:t>
            </a:r>
            <a:r>
              <a:rPr lang="en-US" sz="1600" dirty="0"/>
              <a:t> </a:t>
            </a:r>
            <a:r>
              <a:rPr lang="en-US" sz="1600" dirty="0" err="1"/>
              <a:t>যায</a:t>
            </a:r>
            <a:r>
              <a:rPr lang="en-US" sz="1600" dirty="0"/>
              <a:t>় </a:t>
            </a:r>
            <a:r>
              <a:rPr lang="en-US" sz="1600" dirty="0" err="1"/>
              <a:t>না</a:t>
            </a:r>
            <a:r>
              <a:rPr lang="en-US" sz="1600" dirty="0" smtClean="0"/>
              <a:t>।  ৫</a:t>
            </a:r>
            <a:r>
              <a:rPr lang="en-US" sz="1600" dirty="0"/>
              <a:t>। </a:t>
            </a:r>
            <a:r>
              <a:rPr lang="en-US" sz="1600" dirty="0" err="1"/>
              <a:t>অপুষ্পক</a:t>
            </a:r>
            <a:r>
              <a:rPr lang="en-US" sz="1600" dirty="0"/>
              <a:t> </a:t>
            </a:r>
            <a:r>
              <a:rPr lang="en-US" sz="1600" dirty="0" err="1"/>
              <a:t>উদ্ভিদ</a:t>
            </a:r>
            <a:r>
              <a:rPr lang="en-US" sz="1600" dirty="0"/>
              <a:t> </a:t>
            </a:r>
            <a:r>
              <a:rPr lang="en-US" sz="1600" dirty="0" err="1"/>
              <a:t>আকার-আকৃতিতে</a:t>
            </a:r>
            <a:r>
              <a:rPr lang="en-US" sz="1600" dirty="0"/>
              <a:t> </a:t>
            </a:r>
            <a:r>
              <a:rPr lang="en-US" sz="1600" dirty="0" err="1"/>
              <a:t>ছোট</a:t>
            </a:r>
            <a:r>
              <a:rPr lang="en-US" sz="1600" dirty="0"/>
              <a:t> ও </a:t>
            </a:r>
            <a:r>
              <a:rPr lang="en-US" sz="1600" dirty="0" err="1"/>
              <a:t>নরম</a:t>
            </a:r>
            <a:r>
              <a:rPr lang="en-US" sz="1600" dirty="0"/>
              <a:t>।</a:t>
            </a:r>
            <a:br>
              <a:rPr lang="en-US" sz="1600" dirty="0"/>
            </a:br>
            <a:r>
              <a:rPr lang="en-US" sz="1600" b="1" dirty="0" err="1"/>
              <a:t>সপুষ্পক</a:t>
            </a:r>
            <a:r>
              <a:rPr lang="en-US" sz="1600" b="1" dirty="0"/>
              <a:t> </a:t>
            </a:r>
            <a:r>
              <a:rPr lang="en-US" sz="1600" b="1" dirty="0" err="1"/>
              <a:t>উদ্ভিদ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১। </a:t>
            </a:r>
            <a:r>
              <a:rPr lang="en-US" sz="1600" dirty="0" err="1"/>
              <a:t>সপুষ্পক</a:t>
            </a:r>
            <a:r>
              <a:rPr lang="en-US" sz="1600" dirty="0"/>
              <a:t> </a:t>
            </a:r>
            <a:r>
              <a:rPr lang="en-US" sz="1600" dirty="0" err="1"/>
              <a:t>উদ্ভিদের</a:t>
            </a:r>
            <a:r>
              <a:rPr lang="en-US" sz="1600" dirty="0"/>
              <a:t> </a:t>
            </a:r>
            <a:r>
              <a:rPr lang="en-US" sz="1600" dirty="0" err="1"/>
              <a:t>ফুল</a:t>
            </a:r>
            <a:r>
              <a:rPr lang="en-US" sz="1600" dirty="0"/>
              <a:t> ও </a:t>
            </a:r>
            <a:r>
              <a:rPr lang="en-US" sz="1600" dirty="0" err="1"/>
              <a:t>ফল</a:t>
            </a:r>
            <a:r>
              <a:rPr lang="en-US" sz="1600" dirty="0"/>
              <a:t> </a:t>
            </a:r>
            <a:r>
              <a:rPr lang="en-US" sz="1600" dirty="0" err="1"/>
              <a:t>হয</a:t>
            </a:r>
            <a:r>
              <a:rPr lang="en-US" sz="1600" dirty="0"/>
              <a:t>়</a:t>
            </a:r>
            <a:r>
              <a:rPr lang="en-US" sz="1600" dirty="0" smtClean="0"/>
              <a:t>। ২</a:t>
            </a:r>
            <a:r>
              <a:rPr lang="en-US" sz="1600" dirty="0"/>
              <a:t>। এ </a:t>
            </a:r>
            <a:r>
              <a:rPr lang="en-US" sz="1600" dirty="0" err="1"/>
              <a:t>ধরনের</a:t>
            </a:r>
            <a:r>
              <a:rPr lang="en-US" sz="1600" dirty="0"/>
              <a:t> </a:t>
            </a:r>
            <a:r>
              <a:rPr lang="en-US" sz="1600" dirty="0" err="1"/>
              <a:t>উদ্ভিদের</a:t>
            </a:r>
            <a:r>
              <a:rPr lang="en-US" sz="1600" dirty="0"/>
              <a:t> </a:t>
            </a:r>
            <a:r>
              <a:rPr lang="en-US" sz="1600" dirty="0" err="1"/>
              <a:t>মূল</a:t>
            </a:r>
            <a:r>
              <a:rPr lang="en-US" sz="1600" dirty="0"/>
              <a:t>, </a:t>
            </a:r>
            <a:r>
              <a:rPr lang="en-US" sz="1600" dirty="0" err="1"/>
              <a:t>কাণ্ড</a:t>
            </a:r>
            <a:r>
              <a:rPr lang="en-US" sz="1600" dirty="0"/>
              <a:t> ও </a:t>
            </a:r>
            <a:r>
              <a:rPr lang="en-US" sz="1600" dirty="0" err="1"/>
              <a:t>পাতা</a:t>
            </a:r>
            <a:r>
              <a:rPr lang="en-US" sz="1600" dirty="0"/>
              <a:t> </a:t>
            </a:r>
            <a:r>
              <a:rPr lang="en-US" sz="1600" dirty="0" err="1"/>
              <a:t>আছে</a:t>
            </a:r>
            <a:r>
              <a:rPr lang="en-US" sz="1600" dirty="0" smtClean="0"/>
              <a:t>।  ৩</a:t>
            </a:r>
            <a:r>
              <a:rPr lang="en-US" sz="1600" dirty="0"/>
              <a:t>। </a:t>
            </a:r>
            <a:r>
              <a:rPr lang="en-US" sz="1600" dirty="0" err="1"/>
              <a:t>সপুষ্টক</a:t>
            </a:r>
            <a:r>
              <a:rPr lang="en-US" sz="1600" dirty="0"/>
              <a:t> </a:t>
            </a:r>
            <a:r>
              <a:rPr lang="en-US" sz="1600" dirty="0" err="1"/>
              <a:t>উদ্ভিদ</a:t>
            </a:r>
            <a:r>
              <a:rPr lang="en-US" sz="1600" dirty="0"/>
              <a:t> </a:t>
            </a:r>
            <a:r>
              <a:rPr lang="en-US" sz="1600" dirty="0" err="1"/>
              <a:t>নিজের</a:t>
            </a:r>
            <a:r>
              <a:rPr lang="en-US" sz="1600" dirty="0"/>
              <a:t> </a:t>
            </a:r>
            <a:r>
              <a:rPr lang="en-US" sz="1600" dirty="0" err="1"/>
              <a:t>খাদ্য</a:t>
            </a:r>
            <a:r>
              <a:rPr lang="en-US" sz="1600" dirty="0"/>
              <a:t> </a:t>
            </a:r>
            <a:r>
              <a:rPr lang="en-US" sz="1600" dirty="0" err="1"/>
              <a:t>নিজে</a:t>
            </a:r>
            <a:r>
              <a:rPr lang="en-US" sz="1600" dirty="0"/>
              <a:t> </a:t>
            </a:r>
            <a:r>
              <a:rPr lang="en-US" sz="1600" dirty="0" err="1"/>
              <a:t>তৈরি</a:t>
            </a:r>
            <a:r>
              <a:rPr lang="en-US" sz="1600" dirty="0"/>
              <a:t> </a:t>
            </a:r>
            <a:r>
              <a:rPr lang="en-US" sz="1600" dirty="0" err="1"/>
              <a:t>করতে</a:t>
            </a:r>
            <a:r>
              <a:rPr lang="en-US" sz="1600" dirty="0"/>
              <a:t> </a:t>
            </a:r>
            <a:r>
              <a:rPr lang="en-US" sz="1600" dirty="0" err="1"/>
              <a:t>পারে</a:t>
            </a:r>
            <a:r>
              <a:rPr lang="en-US" sz="1600" dirty="0"/>
              <a:t>।</a:t>
            </a:r>
            <a:br>
              <a:rPr lang="en-US" sz="1600" dirty="0"/>
            </a:br>
            <a:r>
              <a:rPr lang="en-US" sz="1600" dirty="0"/>
              <a:t>৪। </a:t>
            </a:r>
            <a:r>
              <a:rPr lang="en-US" sz="1600" dirty="0" err="1"/>
              <a:t>এসব</a:t>
            </a:r>
            <a:r>
              <a:rPr lang="en-US" sz="1600" dirty="0"/>
              <a:t> </a:t>
            </a:r>
            <a:r>
              <a:rPr lang="en-US" sz="1600" dirty="0" err="1"/>
              <a:t>উদ্ভিদের</a:t>
            </a:r>
            <a:r>
              <a:rPr lang="en-US" sz="1600" dirty="0"/>
              <a:t> </a:t>
            </a:r>
            <a:r>
              <a:rPr lang="en-US" sz="1600" dirty="0" err="1"/>
              <a:t>মূল</a:t>
            </a:r>
            <a:r>
              <a:rPr lang="en-US" sz="1600" dirty="0"/>
              <a:t> </a:t>
            </a:r>
            <a:r>
              <a:rPr lang="en-US" sz="1600" dirty="0" err="1"/>
              <a:t>মাটির</a:t>
            </a:r>
            <a:r>
              <a:rPr lang="en-US" sz="1600" dirty="0"/>
              <a:t> </a:t>
            </a:r>
            <a:r>
              <a:rPr lang="en-US" sz="1600" dirty="0" err="1"/>
              <a:t>অনেক</a:t>
            </a:r>
            <a:r>
              <a:rPr lang="en-US" sz="1600" dirty="0"/>
              <a:t> </a:t>
            </a:r>
            <a:r>
              <a:rPr lang="en-US" sz="1600" dirty="0" err="1"/>
              <a:t>গভীরে</a:t>
            </a:r>
            <a:r>
              <a:rPr lang="en-US" sz="1600" dirty="0"/>
              <a:t> </a:t>
            </a:r>
            <a:r>
              <a:rPr lang="en-US" sz="1600" dirty="0" err="1"/>
              <a:t>প্রবেশ</a:t>
            </a:r>
            <a:r>
              <a:rPr lang="en-US" sz="1600" dirty="0"/>
              <a:t> </a:t>
            </a:r>
            <a:r>
              <a:rPr lang="en-US" sz="1600" dirty="0" err="1"/>
              <a:t>করে</a:t>
            </a:r>
            <a:r>
              <a:rPr lang="en-US" sz="1600" dirty="0" smtClean="0"/>
              <a:t>।  ৫</a:t>
            </a:r>
            <a:r>
              <a:rPr lang="en-US" sz="1600" dirty="0"/>
              <a:t>। </a:t>
            </a:r>
            <a:r>
              <a:rPr lang="en-US" sz="1600" dirty="0" err="1"/>
              <a:t>সপুষ্পক</a:t>
            </a:r>
            <a:r>
              <a:rPr lang="en-US" sz="1600" dirty="0"/>
              <a:t> </a:t>
            </a:r>
            <a:r>
              <a:rPr lang="en-US" sz="1600" dirty="0" err="1"/>
              <a:t>উদ্ভিদ</a:t>
            </a:r>
            <a:r>
              <a:rPr lang="en-US" sz="1600" dirty="0"/>
              <a:t> </a:t>
            </a:r>
            <a:r>
              <a:rPr lang="en-US" sz="1600" dirty="0" err="1"/>
              <a:t>আকার-আকৃতিতে</a:t>
            </a:r>
            <a:r>
              <a:rPr lang="en-US" sz="1600" dirty="0"/>
              <a:t> </a:t>
            </a:r>
            <a:r>
              <a:rPr lang="en-US" sz="1600" dirty="0" err="1"/>
              <a:t>বড</a:t>
            </a:r>
            <a:r>
              <a:rPr lang="en-US" sz="1600" dirty="0"/>
              <a:t>় ও </a:t>
            </a:r>
            <a:r>
              <a:rPr lang="en-US" sz="1600" dirty="0" err="1"/>
              <a:t>শক্ত</a:t>
            </a:r>
            <a:r>
              <a:rPr lang="en-US" sz="1600" dirty="0"/>
              <a:t>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54" y="3352800"/>
            <a:ext cx="3387245" cy="2438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352800"/>
            <a:ext cx="3581400" cy="24384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57200" y="5867400"/>
            <a:ext cx="23622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/>
          </a:p>
          <a:p>
            <a:pPr algn="ctr"/>
            <a:r>
              <a:rPr lang="en-US" b="1" dirty="0" err="1" smtClean="0"/>
              <a:t>সপুষ্পক</a:t>
            </a:r>
            <a:r>
              <a:rPr lang="en-US" b="1" dirty="0" smtClean="0"/>
              <a:t> </a:t>
            </a:r>
            <a:r>
              <a:rPr lang="en-US" b="1" dirty="0" err="1"/>
              <a:t>উদ্ভিদ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876800" y="6019800"/>
            <a:ext cx="24384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/>
              <a:t>অপুষ্পক</a:t>
            </a:r>
            <a:r>
              <a:rPr lang="en-US" b="1" dirty="0"/>
              <a:t> </a:t>
            </a:r>
            <a:r>
              <a:rPr lang="en-US" b="1" dirty="0" err="1"/>
              <a:t>উদ্ভিদ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 descr="C:\Users\user\Pictures\tiliwd2.jpg"/>
          <p:cNvPicPr>
            <a:picLocks noChangeAspect="1" noChangeArrowheads="1"/>
          </p:cNvPicPr>
          <p:nvPr/>
        </p:nvPicPr>
        <p:blipFill rotWithShape="1">
          <a:blip r:embed="rId3"/>
          <a:srcRect t="10909"/>
          <a:stretch/>
        </p:blipFill>
        <p:spPr bwMode="auto">
          <a:xfrm>
            <a:off x="3352800" y="1295400"/>
            <a:ext cx="5155164" cy="3733799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>
            <a:off x="1077036" y="233749"/>
            <a:ext cx="7086600" cy="457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সপুষ্পক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5603" name="Picture 3" descr="C:\Users\user\Pictures\Jackfruit-on-tre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066800"/>
            <a:ext cx="2590800" cy="3552181"/>
          </a:xfrm>
          <a:prstGeom prst="rect">
            <a:avLst/>
          </a:prstGeom>
          <a:noFill/>
        </p:spPr>
      </p:pic>
      <p:pic>
        <p:nvPicPr>
          <p:cNvPr id="25604" name="Picture 4" descr="C:\Users\user\Videos\4th content pic\Cyca-revolut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1219200"/>
            <a:ext cx="2819400" cy="375828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914400" y="51054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কাঠ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প্রদানকারী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55626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দেহে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পরিবহন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  <p:pic>
        <p:nvPicPr>
          <p:cNvPr id="1026" name="Picture 2" descr="C:\Users\user\Pictures\hdpe-pipes-250x25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0400" y="1676400"/>
            <a:ext cx="1905000" cy="1845749"/>
          </a:xfrm>
          <a:prstGeom prst="rect">
            <a:avLst/>
          </a:prstGeom>
          <a:noFill/>
        </p:spPr>
      </p:pic>
      <p:sp>
        <p:nvSpPr>
          <p:cNvPr id="13" name="Curved Up Arrow 12"/>
          <p:cNvSpPr/>
          <p:nvPr/>
        </p:nvSpPr>
        <p:spPr>
          <a:xfrm>
            <a:off x="990600" y="3733800"/>
            <a:ext cx="3429000" cy="8077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048000" y="838200"/>
            <a:ext cx="3708164" cy="4151218"/>
            <a:chOff x="3048000" y="838200"/>
            <a:chExt cx="3708164" cy="4151218"/>
          </a:xfrm>
        </p:grpSpPr>
        <p:pic>
          <p:nvPicPr>
            <p:cNvPr id="25606" name="Picture 6" descr="C:\Users\user\Pictures\XylemPhloem.jp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048000" y="838200"/>
              <a:ext cx="3708164" cy="4151218"/>
            </a:xfrm>
            <a:prstGeom prst="rect">
              <a:avLst/>
            </a:prstGeom>
            <a:noFill/>
          </p:spPr>
        </p:pic>
        <p:sp>
          <p:nvSpPr>
            <p:cNvPr id="21" name="Rectangle 20"/>
            <p:cNvSpPr/>
            <p:nvPr/>
          </p:nvSpPr>
          <p:spPr>
            <a:xfrm>
              <a:off x="3063235" y="1616722"/>
              <a:ext cx="1143000" cy="1295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Curved Up Arrow 10"/>
          <p:cNvSpPr/>
          <p:nvPr/>
        </p:nvSpPr>
        <p:spPr>
          <a:xfrm>
            <a:off x="914400" y="4267200"/>
            <a:ext cx="3886200" cy="5791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 rot="597179">
            <a:off x="4495800" y="2971800"/>
            <a:ext cx="3962400" cy="609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3" grpId="0" animBg="1"/>
      <p:bldP spid="13" grpId="1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/>
          <p:nvPr/>
        </p:nvGrpSpPr>
        <p:grpSpPr>
          <a:xfrm>
            <a:off x="1424175" y="262078"/>
            <a:ext cx="6096000" cy="743132"/>
            <a:chOff x="-23625" y="2886999"/>
            <a:chExt cx="6096000" cy="1318523"/>
          </a:xfrm>
          <a:scene3d>
            <a:camera prst="orthographicFront"/>
            <a:lightRig rig="flat" dir="t"/>
          </a:scene3d>
        </p:grpSpPr>
        <p:sp>
          <p:nvSpPr>
            <p:cNvPr id="10" name="Rounded Rectangle 9"/>
            <p:cNvSpPr/>
            <p:nvPr/>
          </p:nvSpPr>
          <p:spPr>
            <a:xfrm>
              <a:off x="-23625" y="2988722"/>
              <a:ext cx="6096000" cy="12168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দলগত</a:t>
              </a:r>
              <a:r>
                <a:rPr lang="en-US" sz="36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কাজ</a:t>
              </a:r>
              <a:r>
                <a:rPr lang="en-US" sz="36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: ১০মি. </a:t>
              </a:r>
              <a:endParaRPr lang="en-US" sz="3600" dirty="0"/>
            </a:p>
          </p:txBody>
        </p:sp>
        <p:sp>
          <p:nvSpPr>
            <p:cNvPr id="11" name="Rounded Rectangle 8"/>
            <p:cNvSpPr/>
            <p:nvPr/>
          </p:nvSpPr>
          <p:spPr>
            <a:xfrm>
              <a:off x="59399" y="2886999"/>
              <a:ext cx="5977202" cy="10980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200" kern="1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81000" y="51054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সপুষ্পক</a:t>
            </a:r>
            <a:r>
              <a:rPr lang="en-US" sz="2400" b="1" dirty="0"/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ক ও খ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বৈশিষ্ট্যগুলো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25602" name="Picture 2" descr="C:\Users\user\Pictures\normal_BA_PR_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295400"/>
            <a:ext cx="2557462" cy="3860320"/>
          </a:xfrm>
          <a:prstGeom prst="rect">
            <a:avLst/>
          </a:prstGeom>
          <a:noFill/>
        </p:spPr>
      </p:pic>
      <p:pic>
        <p:nvPicPr>
          <p:cNvPr id="25603" name="Picture 3" descr="C:\Users\user\Pictures\Jackfruit-on-tre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1324619"/>
            <a:ext cx="2819400" cy="355218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590800" y="3962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ক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38600" y="40386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171700" y="279975"/>
            <a:ext cx="4800600" cy="85284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26626" name="Picture 2" descr="C:\Users\user\Pictures\140775528347acbed58224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219200"/>
            <a:ext cx="5429250" cy="301142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04800" y="4112568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১। A 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অংশটি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নিষেকের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কিসে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রূপান্তরিত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5701" y="4660612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২। B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অংশটি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নিষেকের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কিসে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রূপান্তরিত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1582" y="5319356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নগ্নবীজী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অংশটি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29400" y="4191000"/>
            <a:ext cx="182880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বীজে</a:t>
            </a:r>
            <a:endParaRPr lang="en-US" sz="3600" dirty="0"/>
          </a:p>
        </p:txBody>
      </p:sp>
      <p:sp>
        <p:nvSpPr>
          <p:cNvPr id="21" name="Rectangle 20"/>
          <p:cNvSpPr/>
          <p:nvPr/>
        </p:nvSpPr>
        <p:spPr>
          <a:xfrm>
            <a:off x="6629400" y="4876800"/>
            <a:ext cx="182880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ফলে</a:t>
            </a:r>
            <a:endParaRPr lang="en-US" sz="3600" dirty="0"/>
          </a:p>
        </p:txBody>
      </p:sp>
      <p:sp>
        <p:nvSpPr>
          <p:cNvPr id="22" name="Rectangle 21"/>
          <p:cNvSpPr/>
          <p:nvPr/>
        </p:nvSpPr>
        <p:spPr>
          <a:xfrm>
            <a:off x="6629400" y="5334000"/>
            <a:ext cx="182880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NikoshBAN" pitchFamily="2" charset="0"/>
                <a:cs typeface="NikoshBAN" pitchFamily="2" charset="0"/>
              </a:rPr>
              <a:t>B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20" grpId="0" animBg="1"/>
      <p:bldP spid="20" grpId="1" animBg="1"/>
      <p:bldP spid="21" grpId="0" animBg="1"/>
      <p:bldP spid="21" grpId="1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274</Words>
  <Application>Microsoft Office PowerPoint</Application>
  <PresentationFormat>On-screen Show (4:3)</PresentationFormat>
  <Paragraphs>58</Paragraphs>
  <Slides>11</Slides>
  <Notes>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432</cp:revision>
  <dcterms:created xsi:type="dcterms:W3CDTF">2006-08-16T00:00:00Z</dcterms:created>
  <dcterms:modified xsi:type="dcterms:W3CDTF">2020-03-22T09:00:17Z</dcterms:modified>
</cp:coreProperties>
</file>