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74" r:id="rId5"/>
    <p:sldId id="270" r:id="rId6"/>
    <p:sldId id="261" r:id="rId7"/>
    <p:sldId id="275" r:id="rId8"/>
    <p:sldId id="281" r:id="rId9"/>
    <p:sldId id="276" r:id="rId10"/>
    <p:sldId id="277" r:id="rId11"/>
    <p:sldId id="278" r:id="rId12"/>
    <p:sldId id="279" r:id="rId13"/>
    <p:sldId id="283" r:id="rId14"/>
    <p:sldId id="267" r:id="rId15"/>
    <p:sldId id="264" r:id="rId16"/>
    <p:sldId id="266" r:id="rId17"/>
    <p:sldId id="28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DAE3F3"/>
    <a:srgbClr val="FFFFFF"/>
    <a:srgbClr val="548235"/>
    <a:srgbClr val="000000"/>
    <a:srgbClr val="5B9BD5"/>
    <a:srgbClr val="FFC000"/>
    <a:srgbClr val="9DC3E6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BBACD2-564D-49B4-B3FF-40B06973FD27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0EBC21-0D85-4AAE-A85B-D2A19542310A}" type="pres">
      <dgm:prSet presAssocID="{7CBBACD2-564D-49B4-B3FF-40B06973FD27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</dgm:ptLst>
  <dgm:cxnLst>
    <dgm:cxn modelId="{85D8260E-E247-4DA9-8516-969007D7AC17}" type="presOf" srcId="{7CBBACD2-564D-49B4-B3FF-40B06973FD27}" destId="{580EBC21-0D85-4AAE-A85B-D2A19542310A}" srcOrd="0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596A3A-0818-40C5-ABF0-976D5EE92867}" type="doc">
      <dgm:prSet loTypeId="urn:microsoft.com/office/officeart/2008/layout/RadialCluster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A5FF6A-6C91-4157-859E-12E561C007FF}">
      <dgm:prSet phldrT="[Text]" phldr="1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C92C2B2-5DA5-4226-AFB3-84D71E6B27D9}" type="parTrans" cxnId="{161B1077-394D-409C-BE2F-DD25AD2BFBE4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FE85E4A-EF79-42BA-A536-99D33A383983}" type="sibTrans" cxnId="{161B1077-394D-409C-BE2F-DD25AD2BFBE4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02D8C3B-0CE8-40DD-8241-10E0CC206B1D}">
      <dgm:prSet phldrT="[Text]" custT="1"/>
      <dgm:spPr/>
      <dgm:t>
        <a:bodyPr/>
        <a:lstStyle/>
        <a:p>
          <a:r>
            <a:rPr lang="bn-BD" sz="3600" dirty="0" smtClean="0">
              <a:solidFill>
                <a:schemeClr val="accent4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জন্ম </a:t>
          </a:r>
        </a:p>
        <a:p>
          <a:r>
            <a:rPr lang="bn-BD" sz="2400" dirty="0" smtClean="0">
              <a:latin typeface="NikoshBAN" panose="02000000000000000000" pitchFamily="2" charset="0"/>
              <a:cs typeface="NikoshBAN" panose="02000000000000000000" pitchFamily="2" charset="0"/>
            </a:rPr>
            <a:t>ফরিদপুর</a:t>
          </a:r>
        </a:p>
        <a:p>
          <a:r>
            <a:rPr lang="bn-BD" sz="2000" dirty="0" smtClean="0">
              <a:latin typeface="NikoshBAN" panose="02000000000000000000" pitchFamily="2" charset="0"/>
              <a:cs typeface="NikoshBAN" panose="02000000000000000000" pitchFamily="2" charset="0"/>
            </a:rPr>
            <a:t>৮মে ১৯৪৩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C219F64-6F97-48B8-BED9-53DE3C8FBF26}" type="parTrans" cxnId="{F838FA1C-8492-424F-BAFF-7F913013452B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713230A-4A4C-45EA-874A-4C97A6D42BB2}" type="sibTrans" cxnId="{F838FA1C-8492-424F-BAFF-7F913013452B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5858FD1-1CD9-4C37-A4D2-E23F5D7F496F}">
      <dgm:prSet phldrT="[Text]" custT="1"/>
      <dgm:spPr/>
      <dgm:t>
        <a:bodyPr/>
        <a:lstStyle/>
        <a:p>
          <a:r>
            <a:rPr lang="bn-BD" sz="2800" dirty="0" smtClean="0">
              <a:solidFill>
                <a:schemeClr val="accent4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পড়াশুনা</a:t>
          </a:r>
        </a:p>
        <a:p>
          <a:r>
            <a:rPr lang="bn-BD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অষ্টম শ্রেণি পাশ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C47B835-E519-4C58-9F82-61E9988322AC}" type="parTrans" cxnId="{7C52B7F2-CE78-4150-9F33-358C4393ABC3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3DD0D5D-D1DA-41FA-91F1-8E1850D51C34}" type="sibTrans" cxnId="{7C52B7F2-CE78-4150-9F33-358C4393ABC3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61B1971-12E2-4F6D-90B7-F0623DE2F8E6}">
      <dgm:prSet phldrT="[Text]" custT="1"/>
      <dgm:spPr/>
      <dgm:t>
        <a:bodyPr/>
        <a:lstStyle/>
        <a:p>
          <a:r>
            <a:rPr lang="bn-BD" sz="2800" dirty="0" smtClean="0">
              <a:solidFill>
                <a:schemeClr val="accent4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চাকুরী</a:t>
          </a:r>
          <a:r>
            <a:rPr lang="bn-BD" sz="20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2400" dirty="0" smtClean="0">
              <a:latin typeface="NikoshBAN" panose="02000000000000000000" pitchFamily="2" charset="0"/>
              <a:cs typeface="NikoshBAN" panose="02000000000000000000" pitchFamily="2" charset="0"/>
            </a:rPr>
            <a:t>ইপিআর </a:t>
          </a:r>
          <a:r>
            <a:rPr lang="bn-BD" sz="2000" dirty="0" smtClean="0">
              <a:latin typeface="NikoshBAN" panose="02000000000000000000" pitchFamily="2" charset="0"/>
              <a:cs typeface="NikoshBAN" panose="02000000000000000000" pitchFamily="2" charset="0"/>
            </a:rPr>
            <a:t>ল্যান্সনায়েক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622B9B6-E5CC-44EA-9DCE-0893455BA06C}" type="parTrans" cxnId="{E1B467A0-95C4-41F3-AA05-5309595668F9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3CEEEDF-187E-4F3D-9766-93238C494CD2}" type="sibTrans" cxnId="{E1B467A0-95C4-41F3-AA05-5309595668F9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7BC0796-7C61-4371-8937-B7CE58401687}">
      <dgm:prSet custT="1"/>
      <dgm:spPr/>
      <dgm:t>
        <a:bodyPr/>
        <a:lstStyle/>
        <a:p>
          <a:r>
            <a:rPr lang="bn-BD" sz="2800" dirty="0" smtClean="0">
              <a:solidFill>
                <a:schemeClr val="accent4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খেতাব</a:t>
          </a:r>
        </a:p>
        <a:p>
          <a:r>
            <a:rPr lang="bn-BD" sz="2400" dirty="0" smtClean="0">
              <a:latin typeface="NikoshBAN" panose="02000000000000000000" pitchFamily="2" charset="0"/>
              <a:cs typeface="NikoshBAN" panose="02000000000000000000" pitchFamily="2" charset="0"/>
            </a:rPr>
            <a:t>মুক্তিযুদ্ধের বীরশ্রেষ্ঠ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6C58328-4DA2-4216-92A5-C7196B84264F}" type="parTrans" cxnId="{5F82D4AB-367E-467F-9321-A2E41FCEE9C0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3D45B40-CFC8-4CEA-AA32-AD7B07C6BAA2}" type="sibTrans" cxnId="{5F82D4AB-367E-467F-9321-A2E41FCEE9C0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0EFF74A-2EED-443E-A65E-3144C3C0AA93}">
      <dgm:prSet custT="1"/>
      <dgm:spPr/>
      <dgm:t>
        <a:bodyPr/>
        <a:lstStyle/>
        <a:p>
          <a:r>
            <a:rPr lang="bn-BD" sz="2800" dirty="0" smtClean="0">
              <a:solidFill>
                <a:schemeClr val="accent4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সুনাম</a:t>
          </a:r>
        </a:p>
        <a:p>
          <a:r>
            <a:rPr lang="bn-BD" sz="2400" dirty="0" smtClean="0">
              <a:latin typeface="NikoshBAN" panose="02000000000000000000" pitchFamily="2" charset="0"/>
              <a:cs typeface="NikoshBAN" panose="02000000000000000000" pitchFamily="2" charset="0"/>
            </a:rPr>
            <a:t>মেশিন চালক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DBDACEF-1E87-4750-BAA8-84B56086C4C6}" type="parTrans" cxnId="{3A18E7CC-8644-407D-82BF-411224450953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5BB3178-D909-4FA0-9EB1-7B85DA555139}" type="sibTrans" cxnId="{3A18E7CC-8644-407D-82BF-411224450953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4F70685-55FE-4609-9249-994B5B789DF1}">
      <dgm:prSet custT="1"/>
      <dgm:spPr/>
      <dgm:t>
        <a:bodyPr/>
        <a:lstStyle/>
        <a:p>
          <a:r>
            <a:rPr lang="bn-BD" sz="2800" dirty="0" smtClean="0">
              <a:solidFill>
                <a:schemeClr val="accent4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মৃত্যু</a:t>
          </a:r>
        </a:p>
        <a:p>
          <a:r>
            <a:rPr lang="bn-BD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০8 এপ্রিল ১৯৭১</a:t>
          </a:r>
        </a:p>
      </dgm:t>
    </dgm:pt>
    <dgm:pt modelId="{A32883B4-CEB9-431B-B7D5-C91EF0B739BC}" type="parTrans" cxnId="{75B44D93-DFC3-4DE6-8F95-D67F7DF31372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6984E5A-5D58-4F22-B65E-3DAE6A804DA5}" type="sibTrans" cxnId="{75B44D93-DFC3-4DE6-8F95-D67F7DF31372}">
      <dgm:prSet/>
      <dgm:spPr/>
      <dgm:t>
        <a:bodyPr/>
        <a:lstStyle/>
        <a:p>
          <a:endParaRPr lang="en-US" sz="20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1D4EA84-E671-49A7-B98D-B142A5378A76}" type="pres">
      <dgm:prSet presAssocID="{41596A3A-0818-40C5-ABF0-976D5EE9286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54CB5FD-C4DE-4977-A120-1C67BD6E1F35}" type="pres">
      <dgm:prSet presAssocID="{A9A5FF6A-6C91-4157-859E-12E561C007FF}" presName="singleCycle" presStyleCnt="0"/>
      <dgm:spPr/>
    </dgm:pt>
    <dgm:pt modelId="{D8EAE523-25BD-49E3-B15A-7CAA3B6BCCB4}" type="pres">
      <dgm:prSet presAssocID="{A9A5FF6A-6C91-4157-859E-12E561C007FF}" presName="singleCenter" presStyleLbl="node1" presStyleIdx="0" presStyleCnt="7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A9BFC5C0-E193-4FF7-9BFE-8B93F083FFB0}" type="pres">
      <dgm:prSet presAssocID="{DC219F64-6F97-48B8-BED9-53DE3C8FBF26}" presName="Name56" presStyleLbl="parChTrans1D2" presStyleIdx="0" presStyleCnt="6"/>
      <dgm:spPr/>
      <dgm:t>
        <a:bodyPr/>
        <a:lstStyle/>
        <a:p>
          <a:endParaRPr lang="en-US"/>
        </a:p>
      </dgm:t>
    </dgm:pt>
    <dgm:pt modelId="{CFF69FD2-EEFD-4583-AB4B-42C40CF84B3D}" type="pres">
      <dgm:prSet presAssocID="{E02D8C3B-0CE8-40DD-8241-10E0CC206B1D}" presName="text0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3EC0B8-A3AD-4A75-BDBB-555FAE7DF76B}" type="pres">
      <dgm:prSet presAssocID="{2C47B835-E519-4C58-9F82-61E9988322AC}" presName="Name56" presStyleLbl="parChTrans1D2" presStyleIdx="1" presStyleCnt="6"/>
      <dgm:spPr/>
      <dgm:t>
        <a:bodyPr/>
        <a:lstStyle/>
        <a:p>
          <a:endParaRPr lang="en-US"/>
        </a:p>
      </dgm:t>
    </dgm:pt>
    <dgm:pt modelId="{3D235709-9C9E-40E8-A846-1AEC10D36C4D}" type="pres">
      <dgm:prSet presAssocID="{65858FD1-1CD9-4C37-A4D2-E23F5D7F496F}" presName="text0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60C1BA-B696-4C2C-88B7-931698C67502}" type="pres">
      <dgm:prSet presAssocID="{E622B9B6-E5CC-44EA-9DCE-0893455BA06C}" presName="Name56" presStyleLbl="parChTrans1D2" presStyleIdx="2" presStyleCnt="6"/>
      <dgm:spPr/>
      <dgm:t>
        <a:bodyPr/>
        <a:lstStyle/>
        <a:p>
          <a:endParaRPr lang="en-US"/>
        </a:p>
      </dgm:t>
    </dgm:pt>
    <dgm:pt modelId="{A7AD5AA2-B865-479E-8C77-3B9ED0E7B2AE}" type="pres">
      <dgm:prSet presAssocID="{661B1971-12E2-4F6D-90B7-F0623DE2F8E6}" presName="text0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44D402-6FF5-4CCA-AAAE-470F6B4970BA}" type="pres">
      <dgm:prSet presAssocID="{7DBDACEF-1E87-4750-BAA8-84B56086C4C6}" presName="Name56" presStyleLbl="parChTrans1D2" presStyleIdx="3" presStyleCnt="6"/>
      <dgm:spPr/>
      <dgm:t>
        <a:bodyPr/>
        <a:lstStyle/>
        <a:p>
          <a:endParaRPr lang="en-US"/>
        </a:p>
      </dgm:t>
    </dgm:pt>
    <dgm:pt modelId="{CCA1B82D-48F8-47BE-A298-96FDBDC0BCD1}" type="pres">
      <dgm:prSet presAssocID="{20EFF74A-2EED-443E-A65E-3144C3C0AA93}" presName="text0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98DAC3-1FC4-4DB9-AD04-6CAC3D8E42BF}" type="pres">
      <dgm:prSet presAssocID="{A32883B4-CEB9-431B-B7D5-C91EF0B739BC}" presName="Name56" presStyleLbl="parChTrans1D2" presStyleIdx="4" presStyleCnt="6"/>
      <dgm:spPr/>
      <dgm:t>
        <a:bodyPr/>
        <a:lstStyle/>
        <a:p>
          <a:endParaRPr lang="en-US"/>
        </a:p>
      </dgm:t>
    </dgm:pt>
    <dgm:pt modelId="{54F85CF4-CF12-4DC1-9CC5-2587105A6779}" type="pres">
      <dgm:prSet presAssocID="{34F70685-55FE-4609-9249-994B5B789DF1}" presName="text0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576092-7DB8-4C3B-B699-839D3EFC6AF7}" type="pres">
      <dgm:prSet presAssocID="{26C58328-4DA2-4216-92A5-C7196B84264F}" presName="Name56" presStyleLbl="parChTrans1D2" presStyleIdx="5" presStyleCnt="6"/>
      <dgm:spPr/>
      <dgm:t>
        <a:bodyPr/>
        <a:lstStyle/>
        <a:p>
          <a:endParaRPr lang="en-US"/>
        </a:p>
      </dgm:t>
    </dgm:pt>
    <dgm:pt modelId="{729EB4D4-67C5-41E1-98F5-2D611E2F921C}" type="pres">
      <dgm:prSet presAssocID="{67BC0796-7C61-4371-8937-B7CE58401687}" presName="text0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F6DAE6-C314-4311-B206-9D304EFF6590}" type="presOf" srcId="{20EFF74A-2EED-443E-A65E-3144C3C0AA93}" destId="{CCA1B82D-48F8-47BE-A298-96FDBDC0BCD1}" srcOrd="0" destOrd="0" presId="urn:microsoft.com/office/officeart/2008/layout/RadialCluster"/>
    <dgm:cxn modelId="{F838FA1C-8492-424F-BAFF-7F913013452B}" srcId="{A9A5FF6A-6C91-4157-859E-12E561C007FF}" destId="{E02D8C3B-0CE8-40DD-8241-10E0CC206B1D}" srcOrd="0" destOrd="0" parTransId="{DC219F64-6F97-48B8-BED9-53DE3C8FBF26}" sibTransId="{F713230A-4A4C-45EA-874A-4C97A6D42BB2}"/>
    <dgm:cxn modelId="{A2B349AE-5DEF-4131-87F2-72EDF275E3BD}" type="presOf" srcId="{DC219F64-6F97-48B8-BED9-53DE3C8FBF26}" destId="{A9BFC5C0-E193-4FF7-9BFE-8B93F083FFB0}" srcOrd="0" destOrd="0" presId="urn:microsoft.com/office/officeart/2008/layout/RadialCluster"/>
    <dgm:cxn modelId="{8A750B20-6914-465B-8B53-1315DEBA09BB}" type="presOf" srcId="{E622B9B6-E5CC-44EA-9DCE-0893455BA06C}" destId="{E460C1BA-B696-4C2C-88B7-931698C67502}" srcOrd="0" destOrd="0" presId="urn:microsoft.com/office/officeart/2008/layout/RadialCluster"/>
    <dgm:cxn modelId="{3A18E7CC-8644-407D-82BF-411224450953}" srcId="{A9A5FF6A-6C91-4157-859E-12E561C007FF}" destId="{20EFF74A-2EED-443E-A65E-3144C3C0AA93}" srcOrd="3" destOrd="0" parTransId="{7DBDACEF-1E87-4750-BAA8-84B56086C4C6}" sibTransId="{E5BB3178-D909-4FA0-9EB1-7B85DA555139}"/>
    <dgm:cxn modelId="{161B1077-394D-409C-BE2F-DD25AD2BFBE4}" srcId="{41596A3A-0818-40C5-ABF0-976D5EE92867}" destId="{A9A5FF6A-6C91-4157-859E-12E561C007FF}" srcOrd="0" destOrd="0" parTransId="{AC92C2B2-5DA5-4226-AFB3-84D71E6B27D9}" sibTransId="{4FE85E4A-EF79-42BA-A536-99D33A383983}"/>
    <dgm:cxn modelId="{D98ECD5D-61B7-4ABA-BE15-8E224BB7F6B0}" type="presOf" srcId="{65858FD1-1CD9-4C37-A4D2-E23F5D7F496F}" destId="{3D235709-9C9E-40E8-A846-1AEC10D36C4D}" srcOrd="0" destOrd="0" presId="urn:microsoft.com/office/officeart/2008/layout/RadialCluster"/>
    <dgm:cxn modelId="{BFD5F51B-7F78-437F-9450-591A1FB97EC9}" type="presOf" srcId="{41596A3A-0818-40C5-ABF0-976D5EE92867}" destId="{B1D4EA84-E671-49A7-B98D-B142A5378A76}" srcOrd="0" destOrd="0" presId="urn:microsoft.com/office/officeart/2008/layout/RadialCluster"/>
    <dgm:cxn modelId="{5F82D4AB-367E-467F-9321-A2E41FCEE9C0}" srcId="{A9A5FF6A-6C91-4157-859E-12E561C007FF}" destId="{67BC0796-7C61-4371-8937-B7CE58401687}" srcOrd="5" destOrd="0" parTransId="{26C58328-4DA2-4216-92A5-C7196B84264F}" sibTransId="{83D45B40-CFC8-4CEA-AA32-AD7B07C6BAA2}"/>
    <dgm:cxn modelId="{5712A650-0C74-4773-B98A-BE6CD155B55B}" type="presOf" srcId="{E02D8C3B-0CE8-40DD-8241-10E0CC206B1D}" destId="{CFF69FD2-EEFD-4583-AB4B-42C40CF84B3D}" srcOrd="0" destOrd="0" presId="urn:microsoft.com/office/officeart/2008/layout/RadialCluster"/>
    <dgm:cxn modelId="{7C52B7F2-CE78-4150-9F33-358C4393ABC3}" srcId="{A9A5FF6A-6C91-4157-859E-12E561C007FF}" destId="{65858FD1-1CD9-4C37-A4D2-E23F5D7F496F}" srcOrd="1" destOrd="0" parTransId="{2C47B835-E519-4C58-9F82-61E9988322AC}" sibTransId="{F3DD0D5D-D1DA-41FA-91F1-8E1850D51C34}"/>
    <dgm:cxn modelId="{869E7087-2BBD-4793-A4B8-99B159136484}" type="presOf" srcId="{A32883B4-CEB9-431B-B7D5-C91EF0B739BC}" destId="{8D98DAC3-1FC4-4DB9-AD04-6CAC3D8E42BF}" srcOrd="0" destOrd="0" presId="urn:microsoft.com/office/officeart/2008/layout/RadialCluster"/>
    <dgm:cxn modelId="{2BB133CA-4F8B-434E-84B6-10D6F5D05E89}" type="presOf" srcId="{26C58328-4DA2-4216-92A5-C7196B84264F}" destId="{0E576092-7DB8-4C3B-B699-839D3EFC6AF7}" srcOrd="0" destOrd="0" presId="urn:microsoft.com/office/officeart/2008/layout/RadialCluster"/>
    <dgm:cxn modelId="{E1B467A0-95C4-41F3-AA05-5309595668F9}" srcId="{A9A5FF6A-6C91-4157-859E-12E561C007FF}" destId="{661B1971-12E2-4F6D-90B7-F0623DE2F8E6}" srcOrd="2" destOrd="0" parTransId="{E622B9B6-E5CC-44EA-9DCE-0893455BA06C}" sibTransId="{93CEEEDF-187E-4F3D-9766-93238C494CD2}"/>
    <dgm:cxn modelId="{75B44D93-DFC3-4DE6-8F95-D67F7DF31372}" srcId="{A9A5FF6A-6C91-4157-859E-12E561C007FF}" destId="{34F70685-55FE-4609-9249-994B5B789DF1}" srcOrd="4" destOrd="0" parTransId="{A32883B4-CEB9-431B-B7D5-C91EF0B739BC}" sibTransId="{C6984E5A-5D58-4F22-B65E-3DAE6A804DA5}"/>
    <dgm:cxn modelId="{F2C2B7BA-3516-4D72-BC8D-8A9157EBBDFE}" type="presOf" srcId="{661B1971-12E2-4F6D-90B7-F0623DE2F8E6}" destId="{A7AD5AA2-B865-479E-8C77-3B9ED0E7B2AE}" srcOrd="0" destOrd="0" presId="urn:microsoft.com/office/officeart/2008/layout/RadialCluster"/>
    <dgm:cxn modelId="{D4FCF7E6-1609-4E06-A44A-31ED6118AF27}" type="presOf" srcId="{A9A5FF6A-6C91-4157-859E-12E561C007FF}" destId="{D8EAE523-25BD-49E3-B15A-7CAA3B6BCCB4}" srcOrd="0" destOrd="0" presId="urn:microsoft.com/office/officeart/2008/layout/RadialCluster"/>
    <dgm:cxn modelId="{08596248-018B-4DB5-B390-B94615EC7515}" type="presOf" srcId="{34F70685-55FE-4609-9249-994B5B789DF1}" destId="{54F85CF4-CF12-4DC1-9CC5-2587105A6779}" srcOrd="0" destOrd="0" presId="urn:microsoft.com/office/officeart/2008/layout/RadialCluster"/>
    <dgm:cxn modelId="{9EC77E73-FCA1-4F92-A515-75FD9EFCCF16}" type="presOf" srcId="{7DBDACEF-1E87-4750-BAA8-84B56086C4C6}" destId="{7A44D402-6FF5-4CCA-AAAE-470F6B4970BA}" srcOrd="0" destOrd="0" presId="urn:microsoft.com/office/officeart/2008/layout/RadialCluster"/>
    <dgm:cxn modelId="{B91F9A72-6995-4062-B3BA-FF344B047E7E}" type="presOf" srcId="{2C47B835-E519-4C58-9F82-61E9988322AC}" destId="{783EC0B8-A3AD-4A75-BDBB-555FAE7DF76B}" srcOrd="0" destOrd="0" presId="urn:microsoft.com/office/officeart/2008/layout/RadialCluster"/>
    <dgm:cxn modelId="{09E80288-E29C-4923-972F-13489017300E}" type="presOf" srcId="{67BC0796-7C61-4371-8937-B7CE58401687}" destId="{729EB4D4-67C5-41E1-98F5-2D611E2F921C}" srcOrd="0" destOrd="0" presId="urn:microsoft.com/office/officeart/2008/layout/RadialCluster"/>
    <dgm:cxn modelId="{72C44191-1856-438D-BB15-7282ABFFF6A0}" type="presParOf" srcId="{B1D4EA84-E671-49A7-B98D-B142A5378A76}" destId="{654CB5FD-C4DE-4977-A120-1C67BD6E1F35}" srcOrd="0" destOrd="0" presId="urn:microsoft.com/office/officeart/2008/layout/RadialCluster"/>
    <dgm:cxn modelId="{EA3DD938-6858-49B3-8FE9-E8485AC5936D}" type="presParOf" srcId="{654CB5FD-C4DE-4977-A120-1C67BD6E1F35}" destId="{D8EAE523-25BD-49E3-B15A-7CAA3B6BCCB4}" srcOrd="0" destOrd="0" presId="urn:microsoft.com/office/officeart/2008/layout/RadialCluster"/>
    <dgm:cxn modelId="{C6339248-A5AB-4918-94CD-5E3CB23996F0}" type="presParOf" srcId="{654CB5FD-C4DE-4977-A120-1C67BD6E1F35}" destId="{A9BFC5C0-E193-4FF7-9BFE-8B93F083FFB0}" srcOrd="1" destOrd="0" presId="urn:microsoft.com/office/officeart/2008/layout/RadialCluster"/>
    <dgm:cxn modelId="{88AFF5ED-C101-4176-8A3A-8A9A67B48EC8}" type="presParOf" srcId="{654CB5FD-C4DE-4977-A120-1C67BD6E1F35}" destId="{CFF69FD2-EEFD-4583-AB4B-42C40CF84B3D}" srcOrd="2" destOrd="0" presId="urn:microsoft.com/office/officeart/2008/layout/RadialCluster"/>
    <dgm:cxn modelId="{54D2D055-856C-4A9B-9E02-66E7962B726A}" type="presParOf" srcId="{654CB5FD-C4DE-4977-A120-1C67BD6E1F35}" destId="{783EC0B8-A3AD-4A75-BDBB-555FAE7DF76B}" srcOrd="3" destOrd="0" presId="urn:microsoft.com/office/officeart/2008/layout/RadialCluster"/>
    <dgm:cxn modelId="{8D04C76B-5F66-42B1-88D3-E11212693602}" type="presParOf" srcId="{654CB5FD-C4DE-4977-A120-1C67BD6E1F35}" destId="{3D235709-9C9E-40E8-A846-1AEC10D36C4D}" srcOrd="4" destOrd="0" presId="urn:microsoft.com/office/officeart/2008/layout/RadialCluster"/>
    <dgm:cxn modelId="{05E65012-3431-4BB5-8CC0-77B14793B55B}" type="presParOf" srcId="{654CB5FD-C4DE-4977-A120-1C67BD6E1F35}" destId="{E460C1BA-B696-4C2C-88B7-931698C67502}" srcOrd="5" destOrd="0" presId="urn:microsoft.com/office/officeart/2008/layout/RadialCluster"/>
    <dgm:cxn modelId="{714B518D-D90B-4857-A331-95F4E2E851DC}" type="presParOf" srcId="{654CB5FD-C4DE-4977-A120-1C67BD6E1F35}" destId="{A7AD5AA2-B865-479E-8C77-3B9ED0E7B2AE}" srcOrd="6" destOrd="0" presId="urn:microsoft.com/office/officeart/2008/layout/RadialCluster"/>
    <dgm:cxn modelId="{E3D8EF56-C932-41A0-AEB8-3BC2B394A885}" type="presParOf" srcId="{654CB5FD-C4DE-4977-A120-1C67BD6E1F35}" destId="{7A44D402-6FF5-4CCA-AAAE-470F6B4970BA}" srcOrd="7" destOrd="0" presId="urn:microsoft.com/office/officeart/2008/layout/RadialCluster"/>
    <dgm:cxn modelId="{54320B12-848C-4035-8815-19EA01C9B1BC}" type="presParOf" srcId="{654CB5FD-C4DE-4977-A120-1C67BD6E1F35}" destId="{CCA1B82D-48F8-47BE-A298-96FDBDC0BCD1}" srcOrd="8" destOrd="0" presId="urn:microsoft.com/office/officeart/2008/layout/RadialCluster"/>
    <dgm:cxn modelId="{32441A62-55B5-4603-92EA-18A9843C8C77}" type="presParOf" srcId="{654CB5FD-C4DE-4977-A120-1C67BD6E1F35}" destId="{8D98DAC3-1FC4-4DB9-AD04-6CAC3D8E42BF}" srcOrd="9" destOrd="0" presId="urn:microsoft.com/office/officeart/2008/layout/RadialCluster"/>
    <dgm:cxn modelId="{BA2167A2-B498-40BA-B1BF-AB29FF17DF6C}" type="presParOf" srcId="{654CB5FD-C4DE-4977-A120-1C67BD6E1F35}" destId="{54F85CF4-CF12-4DC1-9CC5-2587105A6779}" srcOrd="10" destOrd="0" presId="urn:microsoft.com/office/officeart/2008/layout/RadialCluster"/>
    <dgm:cxn modelId="{29280C9E-B6F9-49DA-B0A4-B6C68FCFA838}" type="presParOf" srcId="{654CB5FD-C4DE-4977-A120-1C67BD6E1F35}" destId="{0E576092-7DB8-4C3B-B699-839D3EFC6AF7}" srcOrd="11" destOrd="0" presId="urn:microsoft.com/office/officeart/2008/layout/RadialCluster"/>
    <dgm:cxn modelId="{4EA5129F-D2BF-429A-B6D5-854E204D129D}" type="presParOf" srcId="{654CB5FD-C4DE-4977-A120-1C67BD6E1F35}" destId="{729EB4D4-67C5-41E1-98F5-2D611E2F921C}" srcOrd="12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D3867C-15D6-45AE-9E6E-FBEBDFDEFBB0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BAFF18-FB20-4CD6-9F21-2AD3A203F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AFF18-FB20-4CD6-9F21-2AD3A203F4C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63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AFF18-FB20-4CD6-9F21-2AD3A203F4C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049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363FF-BD01-43DB-AF19-AAFD883DA548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FED3E-7CE8-47BC-AD86-4BC6F9308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801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363FF-BD01-43DB-AF19-AAFD883DA548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FED3E-7CE8-47BC-AD86-4BC6F9308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993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363FF-BD01-43DB-AF19-AAFD883DA548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FED3E-7CE8-47BC-AD86-4BC6F9308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768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363FF-BD01-43DB-AF19-AAFD883DA548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FED3E-7CE8-47BC-AD86-4BC6F9308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092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363FF-BD01-43DB-AF19-AAFD883DA548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FED3E-7CE8-47BC-AD86-4BC6F9308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84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363FF-BD01-43DB-AF19-AAFD883DA548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FED3E-7CE8-47BC-AD86-4BC6F9308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108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363FF-BD01-43DB-AF19-AAFD883DA548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FED3E-7CE8-47BC-AD86-4BC6F9308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712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363FF-BD01-43DB-AF19-AAFD883DA548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FED3E-7CE8-47BC-AD86-4BC6F9308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663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363FF-BD01-43DB-AF19-AAFD883DA548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FED3E-7CE8-47BC-AD86-4BC6F9308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422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363FF-BD01-43DB-AF19-AAFD883DA548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FED3E-7CE8-47BC-AD86-4BC6F9308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585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363FF-BD01-43DB-AF19-AAFD883DA548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FED3E-7CE8-47BC-AD86-4BC6F9308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730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363FF-BD01-43DB-AF19-AAFD883DA548}" type="datetimeFigureOut">
              <a:rPr lang="en-US" smtClean="0"/>
              <a:t>8/22/2019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FED3E-7CE8-47BC-AD86-4BC6F9308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599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3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hyperlink" Target="https://www.youtube.com/watch?v=6M1UkWt84ks" TargetMode="Externa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68"/>
            <a:ext cx="12192000" cy="68465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02507" y="3248167"/>
            <a:ext cx="61278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 স্বাগতম</a:t>
            </a:r>
            <a:endParaRPr lang="en-US" sz="96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3871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799" y="103948"/>
            <a:ext cx="114720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 algn="ctr"/>
            <a:r>
              <a:rPr lang="bn-BD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শিক্ষার্থীদের নির্বাচিত নতুন শব্দগুলো চকবোর্ডে লিখি</a:t>
            </a:r>
            <a:r>
              <a:rPr lang="bn-BD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...</a:t>
            </a:r>
          </a:p>
        </p:txBody>
      </p:sp>
      <p:sp>
        <p:nvSpPr>
          <p:cNvPr id="4" name="Rectangle 3"/>
          <p:cNvSpPr/>
          <p:nvPr/>
        </p:nvSpPr>
        <p:spPr>
          <a:xfrm>
            <a:off x="1676400" y="1169269"/>
            <a:ext cx="1905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আসন্ন</a:t>
            </a:r>
            <a:endParaRPr lang="bn-BD" sz="3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76400" y="2619746"/>
            <a:ext cx="17762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অবধারিত</a:t>
            </a:r>
            <a:endParaRPr lang="bn-BD" sz="3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6400" y="4260133"/>
            <a:ext cx="228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রক্তস্রোতে</a:t>
            </a:r>
            <a:endParaRPr lang="bn-BD" sz="3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48400" y="1169269"/>
            <a:ext cx="289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নিকট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48400" y="2612978"/>
            <a:ext cx="289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অনিবার্য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15069" y="4264626"/>
            <a:ext cx="289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প্রবাহমান রক্তে </a:t>
            </a:r>
            <a:endParaRPr lang="bn-BD" sz="3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76400" y="5806333"/>
            <a:ext cx="228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রঞ্জিত</a:t>
            </a:r>
            <a:endParaRPr lang="bn-BD" sz="3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96131" y="5810826"/>
            <a:ext cx="289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লাল হয়েছে যা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5363323"/>
            <a:ext cx="2677696" cy="14132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864901"/>
            <a:ext cx="2677696" cy="141831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877150"/>
            <a:ext cx="2677696" cy="144566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399" y="2435358"/>
            <a:ext cx="2633731" cy="133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142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0" grpId="0"/>
      <p:bldP spid="11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4716" y="719913"/>
            <a:ext cx="115869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/>
            <a:r>
              <a:rPr lang="bn-BD" sz="40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শিক্ষার্থীদের </a:t>
            </a:r>
            <a:r>
              <a:rPr lang="bn-BD" sz="400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চিহ্নিত </a:t>
            </a:r>
            <a:r>
              <a:rPr lang="bn-BD" sz="4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 শব্দের অর্থ ও বাক্য গঠনে সহযোগিতা করবো...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77304" y="2178265"/>
            <a:ext cx="1905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আসন্ন</a:t>
            </a:r>
            <a:endParaRPr lang="bn-BD" sz="3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77304" y="3155772"/>
            <a:ext cx="17762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অবধারিত</a:t>
            </a:r>
            <a:endParaRPr lang="bn-BD" sz="3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77304" y="4197060"/>
            <a:ext cx="228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রক্তস্রোতে</a:t>
            </a:r>
            <a:endParaRPr lang="bn-BD" sz="3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473656" y="2178265"/>
            <a:ext cx="80194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সমাপনী পরীক্ষা আসন্ন।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473656" y="3149004"/>
            <a:ext cx="78302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স্বল্প সংখ্যক মুক্তিযোদ্ধাদের মৃত্যু ছিল অবধারিত।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473657" y="4201553"/>
            <a:ext cx="80194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রক্তস্রোতে এনে দিয়েছে কাঙ্ক্ষিত মুক্তি।</a:t>
            </a:r>
            <a:endParaRPr lang="bn-BD" sz="3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77304" y="5223000"/>
            <a:ext cx="228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রঞ্জিত</a:t>
            </a:r>
            <a:endParaRPr lang="bn-BD" sz="3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473657" y="5227493"/>
            <a:ext cx="78302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শহিদের রক্তে রঞ্জিত এ মাটি।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567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5307" y="457200"/>
            <a:ext cx="105566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 algn="ctr"/>
            <a:r>
              <a:rPr lang="bn-BD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যুক্তবর্ণ গুলো যার যার খাতায় </a:t>
            </a:r>
            <a:r>
              <a:rPr lang="bn-BD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লিখি ও উচ্চারণ শিখি...</a:t>
            </a:r>
            <a:endParaRPr lang="bn-BD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76400" y="3620870"/>
            <a:ext cx="2057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রক্তস্রোতে</a:t>
            </a:r>
            <a:endParaRPr lang="bn-BD" sz="3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182880"/>
            <a:endParaRPr lang="bn-BD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81400" y="3620870"/>
            <a:ext cx="68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/>
            <a:r>
              <a:rPr lang="bn-BD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ক্ত</a:t>
            </a:r>
            <a:endParaRPr lang="bn-BD" sz="3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53000" y="3620870"/>
            <a:ext cx="1905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/>
            <a:r>
              <a:rPr lang="bn-BD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ক+ত</a:t>
            </a:r>
            <a:endParaRPr lang="bn-BD" sz="3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53200" y="3620870"/>
            <a:ext cx="350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/>
            <a:r>
              <a:rPr lang="bn-BD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রিক্ত, পোক্ত</a:t>
            </a:r>
            <a:endParaRPr lang="bn-BD" sz="3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76400" y="4535270"/>
            <a:ext cx="1905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রঞ্জিত</a:t>
            </a:r>
            <a:endParaRPr lang="bn-BD" sz="3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81400" y="4535270"/>
            <a:ext cx="1905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/>
            <a:r>
              <a:rPr lang="bn-BD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ঞ্জ</a:t>
            </a:r>
            <a:endParaRPr lang="bn-BD" sz="3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53000" y="4535270"/>
            <a:ext cx="1905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/>
            <a:r>
              <a:rPr lang="bn-BD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ঞ+জ</a:t>
            </a:r>
            <a:endParaRPr lang="bn-BD" sz="3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53200" y="4535270"/>
            <a:ext cx="2895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/>
            <a:r>
              <a:rPr lang="bn-BD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পঞ্জিকা, দিনপঞ্জি</a:t>
            </a:r>
            <a:endParaRPr lang="bn-BD" sz="3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76400" y="2630270"/>
            <a:ext cx="205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আসন্ন</a:t>
            </a:r>
            <a:endParaRPr lang="bn-BD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657600" y="2630270"/>
            <a:ext cx="76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/>
            <a:r>
              <a:rPr lang="bn-BD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ন্ন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953000" y="2630270"/>
            <a:ext cx="1905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/>
            <a:r>
              <a:rPr lang="bn-BD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ন+ন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553200" y="2630270"/>
            <a:ext cx="350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/>
            <a:r>
              <a:rPr lang="bn-BD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নবান্ন, </a:t>
            </a:r>
            <a:r>
              <a:rPr lang="bn-BD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বায়ান্ন </a:t>
            </a:r>
            <a:endParaRPr lang="bn-BD" sz="3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78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589 0.00185 L 5.55112E-17 4.44444E-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94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089 -0.00255 L -0.00209 -0.0041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0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139 -0.00532 L 2.25514E-17 7.40741E-7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3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829270"/>
            <a:ext cx="12192000" cy="923330"/>
          </a:xfrm>
          <a:prstGeom prst="rect">
            <a:avLst/>
          </a:prstGeom>
          <a:solidFill>
            <a:schemeClr val="bg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2550879"/>
            <a:ext cx="9143999" cy="707886"/>
          </a:xfrm>
          <a:prstGeom prst="rect">
            <a:avLst/>
          </a:prstGeom>
          <a:solidFill>
            <a:schemeClr val="bg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অনুচ্ছেদের 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মূলভাব নীরবে পড়ে নিই...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4" descr="C:\Users\MRK\Desktop\grou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06" y="233066"/>
            <a:ext cx="2190179" cy="20529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5635" y="3258765"/>
            <a:ext cx="109447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বীরশ্রেষ্ঠ মুন্সী আবদুর রউফ কীভাবে শহিদ হয়েছিলেন লিখি।</a:t>
            </a:r>
          </a:p>
        </p:txBody>
      </p:sp>
      <p:sp>
        <p:nvSpPr>
          <p:cNvPr id="7" name="Rectangle 6"/>
          <p:cNvSpPr/>
          <p:nvPr/>
        </p:nvSpPr>
        <p:spPr>
          <a:xfrm>
            <a:off x="10667999" y="1984383"/>
            <a:ext cx="14639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৮ মি.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33026" y="4053441"/>
            <a:ext cx="1103218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মুন্সী আবদুর রউফ এর জন্ম ও চাকুরিতে সুনাম সম্পর্কে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লিখি।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31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/>
      <p:bldP spid="5" grpId="1"/>
      <p:bldP spid="7" grpId="0"/>
      <p:bldP spid="3" grpId="0"/>
      <p:bldP spid="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59013376"/>
              </p:ext>
            </p:extLst>
          </p:nvPr>
        </p:nvGraphicFramePr>
        <p:xfrm>
          <a:off x="910297" y="28135"/>
          <a:ext cx="10189111" cy="6792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3934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8EAE523-25BD-49E3-B15A-7CAA3B6BC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D8EAE523-25BD-49E3-B15A-7CAA3B6BCC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9BFC5C0-E193-4FF7-9BFE-8B93F083FF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A9BFC5C0-E193-4FF7-9BFE-8B93F083FF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FF69FD2-EEFD-4583-AB4B-42C40CF84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dgm id="{CFF69FD2-EEFD-4583-AB4B-42C40CF84B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3EC0B8-A3AD-4A75-BDBB-555FAE7DF7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>
                                            <p:graphicEl>
                                              <a:dgm id="{783EC0B8-A3AD-4A75-BDBB-555FAE7DF7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D235709-9C9E-40E8-A846-1AEC10D36C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">
                                            <p:graphicEl>
                                              <a:dgm id="{3D235709-9C9E-40E8-A846-1AEC10D36C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460C1BA-B696-4C2C-88B7-931698C675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">
                                            <p:graphicEl>
                                              <a:dgm id="{E460C1BA-B696-4C2C-88B7-931698C675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AD5AA2-B865-479E-8C77-3B9ED0E7B2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4">
                                            <p:graphicEl>
                                              <a:dgm id="{A7AD5AA2-B865-479E-8C77-3B9ED0E7B2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44D402-6FF5-4CCA-AAAE-470F6B4970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4">
                                            <p:graphicEl>
                                              <a:dgm id="{7A44D402-6FF5-4CCA-AAAE-470F6B4970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CA1B82D-48F8-47BE-A298-96FDBDC0BC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4">
                                            <p:graphicEl>
                                              <a:dgm id="{CCA1B82D-48F8-47BE-A298-96FDBDC0BC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98DAC3-1FC4-4DB9-AD04-6CAC3D8E42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4">
                                            <p:graphicEl>
                                              <a:dgm id="{8D98DAC3-1FC4-4DB9-AD04-6CAC3D8E42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4F85CF4-CF12-4DC1-9CC5-2587105A67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4">
                                            <p:graphicEl>
                                              <a:dgm id="{54F85CF4-CF12-4DC1-9CC5-2587105A67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576092-7DB8-4C3B-B699-839D3EFC6A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4">
                                            <p:graphicEl>
                                              <a:dgm id="{0E576092-7DB8-4C3B-B699-839D3EFC6A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9EB4D4-67C5-41E1-98F5-2D611E2F92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4">
                                            <p:graphicEl>
                                              <a:dgm id="{729EB4D4-67C5-41E1-98F5-2D611E2F92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/>
          <p:cNvSpPr/>
          <p:nvPr/>
        </p:nvSpPr>
        <p:spPr>
          <a:xfrm>
            <a:off x="129543" y="1752600"/>
            <a:ext cx="120624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বীরশ্রেষ্ঠ মুন্সী আবদুর রউফকে সমাহিত করা হয়?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204717" y="2435123"/>
            <a:ext cx="2121388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রাজস্থলী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84526" y="2923677"/>
            <a:ext cx="120954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মুক্তিযোদ্ধাদের আক্রমণে পাকিস্তানিদের কয়টি স্পিড বোট ডুবে গিয়েছিলো?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2366220" y="2429290"/>
            <a:ext cx="239685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নানিয়ারচর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4822931" y="2437312"/>
            <a:ext cx="2246607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জুরাছড়ি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7124494" y="2417624"/>
            <a:ext cx="1896676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রাঙামাটি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514600" y="3549315"/>
            <a:ext cx="2156706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০৫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99085" y="3557337"/>
            <a:ext cx="2167135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০৭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4981082" y="3565359"/>
            <a:ext cx="2252232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০২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7301552" y="3573381"/>
            <a:ext cx="1719619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০৩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27545" y="4038600"/>
            <a:ext cx="76015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বীরশ্রেষ্ঠ মুন্সী আবদুর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রউফ শহিদ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হয়?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163772" y="4572000"/>
            <a:ext cx="2154313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2358201" y="4580022"/>
            <a:ext cx="233663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4760324" y="4588044"/>
            <a:ext cx="2131796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৬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6933063" y="4596066"/>
            <a:ext cx="2074459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1116962" y="2394325"/>
            <a:ext cx="457200" cy="548640"/>
            <a:chOff x="6309360" y="1828800"/>
            <a:chExt cx="418011" cy="457200"/>
          </a:xfrm>
        </p:grpSpPr>
        <p:cxnSp>
          <p:nvCxnSpPr>
            <p:cNvPr id="75" name="Straight Connector 74"/>
            <p:cNvCxnSpPr/>
            <p:nvPr/>
          </p:nvCxnSpPr>
          <p:spPr>
            <a:xfrm>
              <a:off x="6322423" y="1828800"/>
              <a:ext cx="404948" cy="457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H="1">
              <a:off x="6309360" y="1828800"/>
              <a:ext cx="378823" cy="457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/>
          <p:cNvGrpSpPr/>
          <p:nvPr/>
        </p:nvGrpSpPr>
        <p:grpSpPr>
          <a:xfrm>
            <a:off x="3335383" y="2347340"/>
            <a:ext cx="561702" cy="600892"/>
            <a:chOff x="7628709" y="1632857"/>
            <a:chExt cx="561702" cy="600892"/>
          </a:xfrm>
        </p:grpSpPr>
        <p:cxnSp>
          <p:nvCxnSpPr>
            <p:cNvPr id="78" name="Straight Connector 77"/>
            <p:cNvCxnSpPr/>
            <p:nvPr/>
          </p:nvCxnSpPr>
          <p:spPr>
            <a:xfrm>
              <a:off x="7628709" y="1828800"/>
              <a:ext cx="209005" cy="404949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V="1">
              <a:off x="7824651" y="1632857"/>
              <a:ext cx="365760" cy="587829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/>
          <p:cNvGrpSpPr/>
          <p:nvPr/>
        </p:nvGrpSpPr>
        <p:grpSpPr>
          <a:xfrm>
            <a:off x="5818684" y="2406802"/>
            <a:ext cx="457200" cy="548640"/>
            <a:chOff x="6309360" y="1828800"/>
            <a:chExt cx="418011" cy="457200"/>
          </a:xfrm>
        </p:grpSpPr>
        <p:cxnSp>
          <p:nvCxnSpPr>
            <p:cNvPr id="81" name="Straight Connector 80"/>
            <p:cNvCxnSpPr/>
            <p:nvPr/>
          </p:nvCxnSpPr>
          <p:spPr>
            <a:xfrm>
              <a:off x="6322423" y="1828800"/>
              <a:ext cx="404948" cy="457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flipH="1">
              <a:off x="6309360" y="1828800"/>
              <a:ext cx="378823" cy="457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7819061" y="2407388"/>
            <a:ext cx="457200" cy="548640"/>
            <a:chOff x="6309360" y="1828800"/>
            <a:chExt cx="418011" cy="457200"/>
          </a:xfrm>
        </p:grpSpPr>
        <p:cxnSp>
          <p:nvCxnSpPr>
            <p:cNvPr id="84" name="Straight Connector 83"/>
            <p:cNvCxnSpPr/>
            <p:nvPr/>
          </p:nvCxnSpPr>
          <p:spPr>
            <a:xfrm>
              <a:off x="6322423" y="1828800"/>
              <a:ext cx="404948" cy="457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H="1">
              <a:off x="6309360" y="1828800"/>
              <a:ext cx="378823" cy="457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oup 85"/>
          <p:cNvGrpSpPr/>
          <p:nvPr/>
        </p:nvGrpSpPr>
        <p:grpSpPr>
          <a:xfrm>
            <a:off x="1160227" y="3494788"/>
            <a:ext cx="561702" cy="600892"/>
            <a:chOff x="7628709" y="1632857"/>
            <a:chExt cx="561702" cy="600892"/>
          </a:xfrm>
        </p:grpSpPr>
        <p:cxnSp>
          <p:nvCxnSpPr>
            <p:cNvPr id="87" name="Straight Connector 86"/>
            <p:cNvCxnSpPr/>
            <p:nvPr/>
          </p:nvCxnSpPr>
          <p:spPr>
            <a:xfrm>
              <a:off x="7628709" y="1828800"/>
              <a:ext cx="209005" cy="404949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flipV="1">
              <a:off x="7824651" y="1632857"/>
              <a:ext cx="365760" cy="587829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Group 88"/>
          <p:cNvGrpSpPr/>
          <p:nvPr/>
        </p:nvGrpSpPr>
        <p:grpSpPr>
          <a:xfrm>
            <a:off x="3375212" y="3486080"/>
            <a:ext cx="457200" cy="548640"/>
            <a:chOff x="6309360" y="1828800"/>
            <a:chExt cx="418011" cy="457200"/>
          </a:xfrm>
        </p:grpSpPr>
        <p:cxnSp>
          <p:nvCxnSpPr>
            <p:cNvPr id="90" name="Straight Connector 89"/>
            <p:cNvCxnSpPr/>
            <p:nvPr/>
          </p:nvCxnSpPr>
          <p:spPr>
            <a:xfrm>
              <a:off x="6322423" y="1828800"/>
              <a:ext cx="404948" cy="457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flipH="1">
              <a:off x="6309360" y="1828800"/>
              <a:ext cx="378823" cy="457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/>
          <p:cNvGrpSpPr/>
          <p:nvPr/>
        </p:nvGrpSpPr>
        <p:grpSpPr>
          <a:xfrm>
            <a:off x="5885711" y="3486080"/>
            <a:ext cx="457200" cy="548640"/>
            <a:chOff x="6309360" y="1828800"/>
            <a:chExt cx="418011" cy="457200"/>
          </a:xfrm>
        </p:grpSpPr>
        <p:cxnSp>
          <p:nvCxnSpPr>
            <p:cNvPr id="93" name="Straight Connector 92"/>
            <p:cNvCxnSpPr/>
            <p:nvPr/>
          </p:nvCxnSpPr>
          <p:spPr>
            <a:xfrm>
              <a:off x="6322423" y="1828800"/>
              <a:ext cx="404948" cy="457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H="1">
              <a:off x="6309360" y="1828800"/>
              <a:ext cx="378823" cy="457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/>
          <p:cNvGrpSpPr/>
          <p:nvPr/>
        </p:nvGrpSpPr>
        <p:grpSpPr>
          <a:xfrm>
            <a:off x="7957714" y="3553315"/>
            <a:ext cx="457200" cy="548640"/>
            <a:chOff x="6309360" y="1828800"/>
            <a:chExt cx="418011" cy="457200"/>
          </a:xfrm>
        </p:grpSpPr>
        <p:cxnSp>
          <p:nvCxnSpPr>
            <p:cNvPr id="96" name="Straight Connector 95"/>
            <p:cNvCxnSpPr/>
            <p:nvPr/>
          </p:nvCxnSpPr>
          <p:spPr>
            <a:xfrm>
              <a:off x="6322423" y="1828800"/>
              <a:ext cx="404948" cy="457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flipH="1">
              <a:off x="6309360" y="1828800"/>
              <a:ext cx="378823" cy="457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Group 97"/>
          <p:cNvGrpSpPr/>
          <p:nvPr/>
        </p:nvGrpSpPr>
        <p:grpSpPr>
          <a:xfrm>
            <a:off x="3309258" y="4601357"/>
            <a:ext cx="561702" cy="600892"/>
            <a:chOff x="7628709" y="1632857"/>
            <a:chExt cx="561702" cy="600892"/>
          </a:xfrm>
        </p:grpSpPr>
        <p:cxnSp>
          <p:nvCxnSpPr>
            <p:cNvPr id="99" name="Straight Connector 98"/>
            <p:cNvCxnSpPr/>
            <p:nvPr/>
          </p:nvCxnSpPr>
          <p:spPr>
            <a:xfrm>
              <a:off x="7628709" y="1828800"/>
              <a:ext cx="209005" cy="404949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flipV="1">
              <a:off x="7824651" y="1632857"/>
              <a:ext cx="365760" cy="587829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Group 100"/>
          <p:cNvGrpSpPr/>
          <p:nvPr/>
        </p:nvGrpSpPr>
        <p:grpSpPr>
          <a:xfrm>
            <a:off x="990600" y="4654777"/>
            <a:ext cx="457200" cy="548640"/>
            <a:chOff x="6309360" y="1828800"/>
            <a:chExt cx="418011" cy="457200"/>
          </a:xfrm>
        </p:grpSpPr>
        <p:cxnSp>
          <p:nvCxnSpPr>
            <p:cNvPr id="102" name="Straight Connector 101"/>
            <p:cNvCxnSpPr/>
            <p:nvPr/>
          </p:nvCxnSpPr>
          <p:spPr>
            <a:xfrm>
              <a:off x="6322423" y="1828800"/>
              <a:ext cx="404948" cy="457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flipH="1">
              <a:off x="6309360" y="1828800"/>
              <a:ext cx="378823" cy="457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" name="Group 103"/>
          <p:cNvGrpSpPr/>
          <p:nvPr/>
        </p:nvGrpSpPr>
        <p:grpSpPr>
          <a:xfrm>
            <a:off x="5715000" y="4626897"/>
            <a:ext cx="457200" cy="548640"/>
            <a:chOff x="6309360" y="1828800"/>
            <a:chExt cx="418011" cy="457200"/>
          </a:xfrm>
        </p:grpSpPr>
        <p:cxnSp>
          <p:nvCxnSpPr>
            <p:cNvPr id="105" name="Straight Connector 104"/>
            <p:cNvCxnSpPr/>
            <p:nvPr/>
          </p:nvCxnSpPr>
          <p:spPr>
            <a:xfrm>
              <a:off x="6322423" y="1828800"/>
              <a:ext cx="404948" cy="457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flipH="1">
              <a:off x="6309360" y="1828800"/>
              <a:ext cx="378823" cy="457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" name="Group 106"/>
          <p:cNvGrpSpPr/>
          <p:nvPr/>
        </p:nvGrpSpPr>
        <p:grpSpPr>
          <a:xfrm>
            <a:off x="7772384" y="4626897"/>
            <a:ext cx="457216" cy="548640"/>
            <a:chOff x="6309346" y="1828800"/>
            <a:chExt cx="418025" cy="457200"/>
          </a:xfrm>
        </p:grpSpPr>
        <p:cxnSp>
          <p:nvCxnSpPr>
            <p:cNvPr id="108" name="Straight Connector 107"/>
            <p:cNvCxnSpPr/>
            <p:nvPr/>
          </p:nvCxnSpPr>
          <p:spPr>
            <a:xfrm>
              <a:off x="6322423" y="1828800"/>
              <a:ext cx="404948" cy="457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flipH="1">
              <a:off x="6309346" y="1828800"/>
              <a:ext cx="378822" cy="457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0" name="TextBox 109"/>
          <p:cNvSpPr txBox="1"/>
          <p:nvPr/>
        </p:nvSpPr>
        <p:spPr>
          <a:xfrm>
            <a:off x="1770528" y="537882"/>
            <a:ext cx="10421472" cy="769441"/>
          </a:xfrm>
          <a:prstGeom prst="rect">
            <a:avLst/>
          </a:prstGeom>
          <a:solidFill>
            <a:schemeClr val="bg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পারগতা যাচাই...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1" name="Picture 1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66" y="197695"/>
            <a:ext cx="1794275" cy="13756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2" name="Rectangle 111"/>
          <p:cNvSpPr/>
          <p:nvPr/>
        </p:nvSpPr>
        <p:spPr>
          <a:xfrm>
            <a:off x="76200" y="5297269"/>
            <a:ext cx="1135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36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মুন্সী </a:t>
            </a:r>
            <a:r>
              <a:rPr lang="bn-BD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আবদুর রউফ </a:t>
            </a:r>
            <a:r>
              <a:rPr lang="bn-BD" sz="36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........................... হিসেবে সুনাম অর্জন করেন। </a:t>
            </a:r>
            <a:endParaRPr lang="en-US" sz="36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18446" y="5906869"/>
            <a:ext cx="116521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bn-BD" sz="3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বীরশ্রেষ্ঠ মুন্সী আবদুর </a:t>
            </a:r>
            <a:r>
              <a:rPr lang="bn-BD" sz="36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রউফ ........................... জেলায় জন্মগ্রহণ করেন।</a:t>
            </a:r>
            <a:endParaRPr lang="en-US" sz="36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10122568" y="1828800"/>
            <a:ext cx="2057400" cy="400110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r"/>
            <a:r>
              <a:rPr lang="bn-BD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উত্তরে ক্লিক করি</a:t>
            </a:r>
            <a:endParaRPr lang="en-US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5" name="Picture 1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9504341" y="1776870"/>
            <a:ext cx="618227" cy="432930"/>
          </a:xfrm>
          <a:prstGeom prst="rect">
            <a:avLst/>
          </a:prstGeom>
        </p:spPr>
      </p:pic>
      <p:sp>
        <p:nvSpPr>
          <p:cNvPr id="116" name="Rectangle 115"/>
          <p:cNvSpPr/>
          <p:nvPr/>
        </p:nvSpPr>
        <p:spPr>
          <a:xfrm>
            <a:off x="11029071" y="5400645"/>
            <a:ext cx="1088339" cy="400110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bn-BD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endParaRPr lang="en-US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11029071" y="5995860"/>
            <a:ext cx="1088340" cy="400110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bn-BD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 </a:t>
            </a:r>
            <a:endParaRPr lang="en-US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7" name="Picture 1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1503432" y="5411646"/>
            <a:ext cx="543637" cy="380696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1503432" y="6005567"/>
            <a:ext cx="543637" cy="380696"/>
          </a:xfrm>
          <a:prstGeom prst="rect">
            <a:avLst/>
          </a:prstGeom>
        </p:spPr>
      </p:pic>
      <p:sp>
        <p:nvSpPr>
          <p:cNvPr id="120" name="Rectangle 119"/>
          <p:cNvSpPr/>
          <p:nvPr/>
        </p:nvSpPr>
        <p:spPr>
          <a:xfrm>
            <a:off x="3456735" y="5231376"/>
            <a:ext cx="2363600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মেশিন চালক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4662739" y="5854934"/>
            <a:ext cx="2363600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ফরিদপুর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413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"/>
                                            </p:cond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"/>
                                            </p:cond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9"/>
                                            </p:cond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1"/>
                                            </p:cond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7"/>
                                            </p:cond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3"/>
                                            </p:cond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9"/>
                                            </p:cond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5"/>
                                            </p:cond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1"/>
                                            </p:cond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</p:childTnLst>
        </p:cTn>
      </p:par>
    </p:tnLst>
    <p:bldLst>
      <p:bldP spid="112" grpId="0"/>
      <p:bldP spid="113" grpId="0"/>
      <p:bldP spid="120" grpId="0"/>
      <p:bldP spid="1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ded Corner 5"/>
          <p:cNvSpPr/>
          <p:nvPr/>
        </p:nvSpPr>
        <p:spPr>
          <a:xfrm>
            <a:off x="407156" y="2628034"/>
            <a:ext cx="6937550" cy="3837904"/>
          </a:xfrm>
          <a:prstGeom prst="foldedCorner">
            <a:avLst/>
          </a:prstGeom>
          <a:solidFill>
            <a:srgbClr val="DA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753070"/>
            <a:ext cx="12192000" cy="923330"/>
          </a:xfrm>
          <a:prstGeom prst="rect">
            <a:avLst/>
          </a:prstGeom>
          <a:solidFill>
            <a:schemeClr val="bg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2" descr="C:\Users\MRK\Desktop\councillor-better-for-malaysians-to-work-at-home-hr-in-asia-AYMYqt-clip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56" y="196850"/>
            <a:ext cx="2165350" cy="21653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084" y="2628034"/>
            <a:ext cx="4348977" cy="31756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8" name="Group 7"/>
          <p:cNvGrpSpPr/>
          <p:nvPr/>
        </p:nvGrpSpPr>
        <p:grpSpPr>
          <a:xfrm>
            <a:off x="587396" y="2788107"/>
            <a:ext cx="6575340" cy="3517335"/>
            <a:chOff x="587396" y="2788107"/>
            <a:chExt cx="6575340" cy="3517335"/>
          </a:xfrm>
        </p:grpSpPr>
        <p:sp>
          <p:nvSpPr>
            <p:cNvPr id="7" name="Folded Corner 6"/>
            <p:cNvSpPr/>
            <p:nvPr/>
          </p:nvSpPr>
          <p:spPr>
            <a:xfrm>
              <a:off x="587396" y="2788107"/>
              <a:ext cx="6575340" cy="3517335"/>
            </a:xfrm>
            <a:prstGeom prst="foldedCorner">
              <a:avLst/>
            </a:prstGeom>
            <a:solidFill>
              <a:srgbClr val="DAE3F3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789774" y="3457951"/>
              <a:ext cx="6170584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0" indent="-571500" algn="ctr">
                <a:buClr>
                  <a:srgbClr val="C00000"/>
                </a:buClr>
                <a:buFont typeface="Wingdings" panose="05000000000000000000" pitchFamily="2" charset="2"/>
                <a:buChar char="v"/>
              </a:pPr>
              <a:r>
                <a:rPr lang="bn-BD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দেশের জন্য যারা শহিদ তাদের</a:t>
              </a:r>
            </a:p>
            <a:p>
              <a:r>
                <a:rPr lang="bn-BD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শ্রদ্ধা প্রদর্শণে আমরা কী কী করতে পারি তোমার মতামত লিখ।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3053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3607137"/>
              </p:ext>
            </p:extLst>
          </p:nvPr>
        </p:nvGraphicFramePr>
        <p:xfrm>
          <a:off x="-9616" y="0"/>
          <a:ext cx="8642628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Image" r:id="rId4" imgW="9053640" imgH="7174440" progId="Photoshop.Image.7">
                  <p:embed/>
                </p:oleObj>
              </mc:Choice>
              <mc:Fallback>
                <p:oleObj name="Image" r:id="rId4" imgW="9053640" imgH="7174440" progId="Photoshop.Image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-9616" y="0"/>
                        <a:ext cx="8642628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-36509" y="3308093"/>
            <a:ext cx="361030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“সবার উপরে দেশ”</a:t>
            </a:r>
            <a:endParaRPr lang="en-US" sz="4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62" y="174756"/>
            <a:ext cx="2396356" cy="31951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rapezoid 10"/>
          <p:cNvSpPr/>
          <p:nvPr/>
        </p:nvSpPr>
        <p:spPr>
          <a:xfrm>
            <a:off x="2662517" y="-25951"/>
            <a:ext cx="9583271" cy="6873765"/>
          </a:xfrm>
          <a:custGeom>
            <a:avLst/>
            <a:gdLst>
              <a:gd name="connsiteX0" fmla="*/ 0 w 7667297"/>
              <a:gd name="connsiteY0" fmla="*/ 6858000 h 6858000"/>
              <a:gd name="connsiteX1" fmla="*/ 1714500 w 7667297"/>
              <a:gd name="connsiteY1" fmla="*/ 0 h 6858000"/>
              <a:gd name="connsiteX2" fmla="*/ 5952797 w 7667297"/>
              <a:gd name="connsiteY2" fmla="*/ 0 h 6858000"/>
              <a:gd name="connsiteX3" fmla="*/ 7667297 w 7667297"/>
              <a:gd name="connsiteY3" fmla="*/ 6858000 h 6858000"/>
              <a:gd name="connsiteX4" fmla="*/ 0 w 7667297"/>
              <a:gd name="connsiteY4" fmla="*/ 6858000 h 6858000"/>
              <a:gd name="connsiteX0" fmla="*/ 0 w 7702770"/>
              <a:gd name="connsiteY0" fmla="*/ 6873765 h 6873765"/>
              <a:gd name="connsiteX1" fmla="*/ 1714500 w 7702770"/>
              <a:gd name="connsiteY1" fmla="*/ 15765 h 6873765"/>
              <a:gd name="connsiteX2" fmla="*/ 7702770 w 7702770"/>
              <a:gd name="connsiteY2" fmla="*/ 0 h 6873765"/>
              <a:gd name="connsiteX3" fmla="*/ 7667297 w 7702770"/>
              <a:gd name="connsiteY3" fmla="*/ 6873765 h 6873765"/>
              <a:gd name="connsiteX4" fmla="*/ 0 w 7702770"/>
              <a:gd name="connsiteY4" fmla="*/ 6873765 h 6873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02770" h="6873765">
                <a:moveTo>
                  <a:pt x="0" y="6873765"/>
                </a:moveTo>
                <a:lnTo>
                  <a:pt x="1714500" y="15765"/>
                </a:lnTo>
                <a:lnTo>
                  <a:pt x="7702770" y="0"/>
                </a:lnTo>
                <a:lnTo>
                  <a:pt x="7667297" y="6873765"/>
                </a:lnTo>
                <a:lnTo>
                  <a:pt x="0" y="6873765"/>
                </a:lnTo>
                <a:close/>
              </a:path>
            </a:pathLst>
          </a:custGeom>
          <a:blipFill dpi="0" rotWithShape="1">
            <a:blip r:embed="rId7"/>
            <a:srcRect/>
            <a:tile tx="-133350" ty="-27940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089479" y="583249"/>
            <a:ext cx="6453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Action Button: End 3">
            <a:hlinkClick r:id="" action="ppaction://hlinkshowjump?jump=endshow" highlightClick="1"/>
          </p:cNvPr>
          <p:cNvSpPr/>
          <p:nvPr/>
        </p:nvSpPr>
        <p:spPr>
          <a:xfrm>
            <a:off x="11198754" y="6336072"/>
            <a:ext cx="689113" cy="344557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994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0" y="928049"/>
            <a:ext cx="12192000" cy="592995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4" name="Straight Arrow Connector 13"/>
          <p:cNvCxnSpPr>
            <a:stCxn id="5" idx="0"/>
            <a:endCxn id="5" idx="2"/>
          </p:cNvCxnSpPr>
          <p:nvPr/>
        </p:nvCxnSpPr>
        <p:spPr>
          <a:xfrm>
            <a:off x="6096000" y="928049"/>
            <a:ext cx="0" cy="592995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 Same Side Corner Rectangle 3"/>
          <p:cNvSpPr/>
          <p:nvPr/>
        </p:nvSpPr>
        <p:spPr>
          <a:xfrm>
            <a:off x="0" y="0"/>
            <a:ext cx="12192000" cy="928048"/>
          </a:xfrm>
          <a:prstGeom prst="round2SameRect">
            <a:avLst/>
          </a:prstGeom>
          <a:solidFill>
            <a:srgbClr val="DA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18663" y="1323835"/>
            <a:ext cx="177421" cy="522709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০</a:t>
            </a:r>
            <a:endParaRPr lang="en-US" dirty="0"/>
          </a:p>
        </p:txBody>
      </p:sp>
      <p:pic>
        <p:nvPicPr>
          <p:cNvPr id="9" name="Picture 2" descr="C:\Users\MRK\Desktop\Kamrul P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880" y="1323835"/>
            <a:ext cx="1514763" cy="186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673758" y="3929294"/>
            <a:ext cx="475397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বীরের রক্তে স্বাধীন এ দেশ</a:t>
            </a:r>
            <a:endParaRPr lang="en-US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পাঠ্যাংশ- </a:t>
            </a:r>
            <a:r>
              <a:rPr lang="bn-BD" sz="2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এরকমই আরেক...... সরকার</a:t>
            </a:r>
          </a:p>
          <a:p>
            <a:pPr algn="ctr"/>
            <a:r>
              <a:rPr lang="bn-BD" sz="28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পাঠ- ০২</a:t>
            </a:r>
            <a:endParaRPr lang="bn-BD" sz="28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 নম্বর- ২৭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341192" y="3465269"/>
            <a:ext cx="526803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 কামরুল হাছান</a:t>
            </a:r>
          </a:p>
          <a:p>
            <a:pPr algn="ctr"/>
            <a:r>
              <a:rPr lang="bn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</a:t>
            </a:r>
            <a:r>
              <a:rPr lang="bn-BD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</a:p>
          <a:p>
            <a:pPr algn="ctr"/>
            <a:r>
              <a:rPr lang="bn-BD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দক্ষিণ বরুনাছড়ি</a:t>
            </a:r>
            <a:r>
              <a:rPr lang="bn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সপ্রাবি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বরকল</a:t>
            </a: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রাংগামাটি পাবর্ত্য জেলা।</a:t>
            </a:r>
          </a:p>
          <a:p>
            <a:pPr algn="ctr"/>
            <a:endParaRPr lang="bn-BD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সময়ঃ ৪০ মিনিট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712" y="1532586"/>
            <a:ext cx="1650062" cy="2177166"/>
          </a:xfrm>
          <a:prstGeom prst="rect">
            <a:avLst/>
          </a:prstGeom>
        </p:spPr>
      </p:pic>
      <p:sp>
        <p:nvSpPr>
          <p:cNvPr id="2" name="Action Button: Forward or Next 1">
            <a:hlinkClick r:id="rId4" action="ppaction://hlinksldjump" highlightClick="1"/>
          </p:cNvPr>
          <p:cNvSpPr/>
          <p:nvPr/>
        </p:nvSpPr>
        <p:spPr>
          <a:xfrm>
            <a:off x="5891349" y="6139543"/>
            <a:ext cx="782409" cy="31350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823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0860"/>
          </a:xfrm>
          <a:prstGeom prst="rect">
            <a:avLst/>
          </a:prstGeom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823143685"/>
              </p:ext>
            </p:extLst>
          </p:nvPr>
        </p:nvGraphicFramePr>
        <p:xfrm>
          <a:off x="0" y="-243508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loud Callout 3"/>
          <p:cNvSpPr/>
          <p:nvPr/>
        </p:nvSpPr>
        <p:spPr>
          <a:xfrm>
            <a:off x="4681182" y="163774"/>
            <a:ext cx="2920621" cy="1162508"/>
          </a:xfrm>
          <a:prstGeom prst="cloudCallout">
            <a:avLst/>
          </a:prstGeom>
          <a:solidFill>
            <a:srgbClr val="FF0000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211016" y="1450290"/>
            <a:ext cx="11771718" cy="2772414"/>
          </a:xfrm>
          <a:prstGeom prst="round2DiagRect">
            <a:avLst/>
          </a:prstGeom>
          <a:solidFill>
            <a:srgbClr val="9DC3E6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১.২.১ উচ্চারিত পঠিত বাক্য, কথা মনোযোগ সহকারে শুনবে।</a:t>
            </a:r>
          </a:p>
          <a:p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১.৩.৬ শুদ্ধ উচ্চারণে প্রশ্ন করতে ও উত্তর দিতে পারবে।</a:t>
            </a:r>
          </a:p>
          <a:p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২.২.১ গল্প শুনে মূল বিষয় বুঝতে পারবে।</a:t>
            </a:r>
          </a:p>
          <a:p>
            <a:r>
              <a:rPr lang="bn-BD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২.২.২ গল্প শুনে </a:t>
            </a:r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মূলভাব </a:t>
            </a:r>
            <a:r>
              <a:rPr lang="bn-BD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বুঝতে পারবে।</a:t>
            </a:r>
          </a:p>
          <a:p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211016" y="4310239"/>
            <a:ext cx="11771718" cy="2404459"/>
          </a:xfrm>
          <a:prstGeom prst="round2DiagRect">
            <a:avLst/>
          </a:prstGeom>
          <a:solidFill>
            <a:srgbClr val="FFC000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1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১.১.১ যুক্তবর্ণ সহযোগে তৈরি শব্দ স্পষ্ট ও শুদ্ধভাবে বলতে পারবে।</a:t>
            </a:r>
          </a:p>
          <a:p>
            <a:r>
              <a:rPr lang="bn-BD" sz="31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১.১.২ </a:t>
            </a:r>
            <a:r>
              <a:rPr lang="bn-BD" sz="31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 সহযোগে তৈরি </a:t>
            </a:r>
            <a:r>
              <a:rPr lang="bn-BD" sz="31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শব্দযুক্ত বাক্য স্পষ্ট </a:t>
            </a:r>
            <a:r>
              <a:rPr lang="bn-BD" sz="31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শুদ্ধভাবে বলতে পারবে</a:t>
            </a:r>
            <a:r>
              <a:rPr lang="bn-BD" sz="31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BD" sz="31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২.৪.১ গল্পের মূল বিষয় বলতে পারবে।</a:t>
            </a:r>
          </a:p>
          <a:p>
            <a:r>
              <a:rPr lang="bn-BD" sz="31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৩.১.১ প্রমিত উচ্চারণে কথা বলতে পারবে।</a:t>
            </a:r>
          </a:p>
          <a:p>
            <a:r>
              <a:rPr lang="bn-BD" sz="31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৪.১.২ বিভিন্ন বিষয়ে অনুভূতি প্রকাশ করতে পারবে।</a:t>
            </a:r>
            <a:endParaRPr lang="en-US" sz="31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10358651" y="1555845"/>
            <a:ext cx="1514901" cy="2571326"/>
          </a:xfrm>
          <a:prstGeom prst="round2DiagRect">
            <a:avLst/>
          </a:prstGeom>
          <a:solidFill>
            <a:srgbClr val="9DC3E6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শোনা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10358651" y="4476466"/>
            <a:ext cx="1514902" cy="2129050"/>
          </a:xfrm>
          <a:prstGeom prst="round2DiagRect">
            <a:avLst/>
          </a:prstGeom>
          <a:solidFill>
            <a:srgbClr val="FFC000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467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9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350"/>
                            </p:stCondLst>
                            <p:childTnLst>
                              <p:par>
                                <p:cTn id="3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0860"/>
          </a:xfrm>
          <a:prstGeom prst="rect">
            <a:avLst/>
          </a:prstGeom>
        </p:spPr>
      </p:pic>
      <p:sp>
        <p:nvSpPr>
          <p:cNvPr id="6" name="Round Diagonal Corner Rectangle 5"/>
          <p:cNvSpPr/>
          <p:nvPr/>
        </p:nvSpPr>
        <p:spPr>
          <a:xfrm>
            <a:off x="211016" y="3784211"/>
            <a:ext cx="11771718" cy="3000827"/>
          </a:xfrm>
          <a:prstGeom prst="round2DiagRect">
            <a:avLst/>
          </a:prstGeom>
          <a:solidFill>
            <a:srgbClr val="FFC000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১.৪.১ যুক্তব্যঞ্জন ভেঙে লিখতে পারবে।</a:t>
            </a:r>
          </a:p>
          <a:p>
            <a:r>
              <a:rPr lang="bn-BD" sz="2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১.৪.২ যুক্তব্যঞ্জন ব্যবহার করে নতুন নতুন শব্দ লিখতে পারবে।</a:t>
            </a:r>
          </a:p>
          <a:p>
            <a:r>
              <a:rPr lang="bn-BD" sz="2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১.৪.৩ </a:t>
            </a:r>
            <a:r>
              <a:rPr lang="bn-BD" sz="2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যুক্তব্যঞ্জন সহযোগে গঠিত </a:t>
            </a:r>
            <a:r>
              <a:rPr lang="bn-BD" sz="2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 নতুন শব্দ </a:t>
            </a:r>
            <a:r>
              <a:rPr lang="bn-BD" sz="2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 করে বাক্য লিখতে </a:t>
            </a:r>
            <a:r>
              <a:rPr lang="bn-BD" sz="2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</a:p>
          <a:p>
            <a:r>
              <a:rPr lang="bn-BD" sz="2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১.৫.১ পাঠে ব্যবহৃত শব্দ দিয়ে নতুন নতুন বাক্য লিখতে পারবে।</a:t>
            </a:r>
          </a:p>
          <a:p>
            <a:r>
              <a:rPr lang="bn-BD" sz="2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১.৬.১ বিরামচিহ্ন ব্যবহার করে বাক্য লিখতে পারবে।</a:t>
            </a:r>
          </a:p>
          <a:p>
            <a:r>
              <a:rPr lang="bn-BD" sz="2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২.৩.৬  পাঠ্যবইয়ের নির্দিষ্ট বিষয়ের বর্ণনা পড়ে মূলভাব লিখতে পারবে।</a:t>
            </a:r>
          </a:p>
          <a:p>
            <a:r>
              <a:rPr lang="bn-BD" sz="2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২.৩.১১ </a:t>
            </a:r>
            <a:r>
              <a:rPr lang="bn-BD" sz="2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সমমানের নির্দিষ্ট বিষয়ের বর্ণনা পড়ে মূলভাব লিখতে পারবে।</a:t>
            </a:r>
          </a:p>
          <a:p>
            <a:r>
              <a:rPr lang="bn-BD" sz="2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২.৩.১২ পাঠসংশ্লিষ্ট প্রশ্নের উত্তর লিখতে পারবে।</a:t>
            </a:r>
          </a:p>
        </p:txBody>
      </p:sp>
      <p:sp>
        <p:nvSpPr>
          <p:cNvPr id="8" name="Round Diagonal Corner Rectangle 7"/>
          <p:cNvSpPr/>
          <p:nvPr/>
        </p:nvSpPr>
        <p:spPr>
          <a:xfrm>
            <a:off x="10358651" y="3907235"/>
            <a:ext cx="1514902" cy="2768622"/>
          </a:xfrm>
          <a:prstGeom prst="round2DiagRect">
            <a:avLst/>
          </a:prstGeom>
          <a:solidFill>
            <a:srgbClr val="FFC000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211016" y="154538"/>
            <a:ext cx="11771718" cy="3531197"/>
          </a:xfrm>
          <a:prstGeom prst="round2DiagRect">
            <a:avLst/>
          </a:prstGeom>
          <a:solidFill>
            <a:srgbClr val="9DC3E6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0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১.৩.১ </a:t>
            </a:r>
            <a:r>
              <a:rPr lang="bn-BD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 ব্যবহৃত যুক্তব্যাঞ্জন সংবলিত শব্দ শুদ্ধ উচ্চারণে পড়তে পারবে।</a:t>
            </a:r>
          </a:p>
          <a:p>
            <a:r>
              <a:rPr lang="bn-BD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১.৩.২ পাঠে ব্যবহৃত যুক্তব্যাঞ্জন সংবলিত শব্দ যোগে গঠিত বাক্য সাবলীলভাবে পড়তে পারবে। </a:t>
            </a:r>
          </a:p>
          <a:p>
            <a:r>
              <a:rPr lang="bn-BD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১.৩.৩ সমমানের বইয়ে ব্যবহৃত যুক্তব্যাঞ্জন সংবলিত শব্দ শুদ্ধ উচ্চারণে পড়তে পারবে।</a:t>
            </a:r>
          </a:p>
          <a:p>
            <a:r>
              <a:rPr lang="bn-BD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১.৩.৪ সমমানের বইয়ে ব্যবহৃত যুক্তব্যাঞ্জন সংবলিত শব্দ যোগে গঠিত বাক্য সাবলীলভাবে পড়তে পারবে। </a:t>
            </a:r>
          </a:p>
          <a:p>
            <a:r>
              <a:rPr lang="bn-BD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১.৪.১ পাঠ্যপুস্তকের পাঠ শ্রবণযোগ্য ও স্পষ্ট স্বরে ও প্রমিত উচ্চারণে সাবলীলভাবে পড়তে পারবে।</a:t>
            </a:r>
          </a:p>
          <a:p>
            <a:r>
              <a:rPr lang="bn-BD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১.৪.২ সমমানের বইয়ে পাঠ শ্রবণযোগ্য ও স্পষ্ট স্বরে ও প্রমিত উচ্চারণে সাবলীলভাবে পড়তে পারবে।</a:t>
            </a:r>
          </a:p>
          <a:p>
            <a:r>
              <a:rPr lang="bn-BD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১.৫.১ বিরামচিহ্ন দেখে অর্থযতি ও শ্বাসযতি বজায় রেখে স্তবক সাবলীলভাবে পড়তে পারবে।</a:t>
            </a:r>
          </a:p>
          <a:p>
            <a:r>
              <a:rPr lang="bn-BD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১.৫.২ বিরামচিহ্ন দেখে অর্থযতি ও শ্বাসযতি বজায় রেখে অনুচ্ছেদ সাবলীলভাবে পড়তে পারবে।</a:t>
            </a:r>
          </a:p>
          <a:p>
            <a:r>
              <a:rPr lang="bn-BD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২.৪.১ গল্প পড়ে মূল বিষয় বুঝতে পারবে। </a:t>
            </a:r>
          </a:p>
          <a:p>
            <a:r>
              <a:rPr lang="bn-BD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২.৪.২ গল্প পড়ে মূলভাব বুঝতে পারবে।</a:t>
            </a:r>
          </a:p>
          <a:p>
            <a:r>
              <a:rPr lang="bn-BD" sz="2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৩.৩.১ পাঠ্যপুস্তকের সমমান সম্পন্ন শিক্ষার্থীতোষ বই পড়ে বুঝতে পারবে।</a:t>
            </a:r>
            <a:endParaRPr lang="en-US" sz="2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1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 Diagonal Corner Rectangle 10"/>
          <p:cNvSpPr/>
          <p:nvPr/>
        </p:nvSpPr>
        <p:spPr>
          <a:xfrm>
            <a:off x="10358651" y="261616"/>
            <a:ext cx="1514901" cy="3314937"/>
          </a:xfrm>
          <a:prstGeom prst="round2DiagRect">
            <a:avLst/>
          </a:prstGeom>
          <a:solidFill>
            <a:srgbClr val="9DC3E6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97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1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9850"/>
                            </p:stCondLst>
                            <p:childTnLst>
                              <p:par>
                                <p:cTn id="3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886" y="1161309"/>
            <a:ext cx="2827607" cy="3770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491576" y="774308"/>
            <a:ext cx="6194324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bn-BD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যাঁরা বুকের তাজা রক্ত ঢেলে দিয়ে</a:t>
            </a:r>
          </a:p>
          <a:p>
            <a:pPr algn="ctr"/>
            <a:r>
              <a:rPr lang="bn-BD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দেশকে শত্রুমুক্ত করেছেন তাঁরা বীর।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1204912" y="2276940"/>
            <a:ext cx="4767652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bn-BD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বীরের রক্তে স্বাধীন এ দেশ 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758" y="3682882"/>
            <a:ext cx="7083380" cy="321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7196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060"/>
            <a:ext cx="12191999" cy="6846570"/>
          </a:xfrm>
          <a:prstGeom prst="rect">
            <a:avLst/>
          </a:prstGeom>
        </p:spPr>
      </p:pic>
      <p:sp>
        <p:nvSpPr>
          <p:cNvPr id="8" name="Round Same Side Corner Rectangle 7"/>
          <p:cNvSpPr/>
          <p:nvPr/>
        </p:nvSpPr>
        <p:spPr>
          <a:xfrm rot="16200000">
            <a:off x="7179873" y="1845872"/>
            <a:ext cx="6855937" cy="3168314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D9D9D9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023685" y="1537203"/>
            <a:ext cx="316831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হ্রদ পাহাড়ে ঘেরা রাঙামাটি শহরের অদূরে একজন বীরশ্রেষ্ঠের সমাধী রয়েছে তোমরা কি জানো তিনি কে?</a:t>
            </a:r>
            <a:endParaRPr lang="en-US" sz="40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166" y="190638"/>
            <a:ext cx="5299390" cy="27821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83" y="144920"/>
            <a:ext cx="2383423" cy="2906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406383" y="3622327"/>
            <a:ext cx="809050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ল্যান্সনায়েক </a:t>
            </a:r>
            <a:r>
              <a:rPr lang="bn-BD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মুন্সী আবদুর রউফ 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06383" y="2989213"/>
            <a:ext cx="809050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 আমরা জানবো এমনই একজন </a:t>
            </a:r>
            <a:r>
              <a:rPr lang="bn-BD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বীরশ্রেষ্ঠ</a:t>
            </a:r>
            <a:r>
              <a:rPr lang="bn-BD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কে 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77458" y="4902711"/>
            <a:ext cx="8348351" cy="1828800"/>
            <a:chOff x="86205" y="2489871"/>
            <a:chExt cx="8348351" cy="1828800"/>
          </a:xfrm>
        </p:grpSpPr>
        <p:sp>
          <p:nvSpPr>
            <p:cNvPr id="2" name="TextBox 1">
              <a:hlinkClick r:id="rId5"/>
            </p:cNvPr>
            <p:cNvSpPr txBox="1"/>
            <p:nvPr/>
          </p:nvSpPr>
          <p:spPr>
            <a:xfrm>
              <a:off x="3347401" y="3237036"/>
              <a:ext cx="5087155" cy="36933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D9D9D9"/>
                  </a:solidFill>
                </a:rPr>
                <a:t>https://www.youtube.com/watch?v=6M1UkWt84ks</a:t>
              </a: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86205" y="2489871"/>
              <a:ext cx="3557603" cy="1828800"/>
              <a:chOff x="-132734" y="2515629"/>
              <a:chExt cx="3557603" cy="1828800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-132734" y="3258615"/>
                <a:ext cx="3267899" cy="36933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bn-BD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এসো আবৃত্তি শুনি</a:t>
                </a:r>
                <a:endParaRPr lang="en-US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96069" y="2515629"/>
                <a:ext cx="1828800" cy="18288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2366213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7" grpId="0"/>
      <p:bldP spid="7" grpId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35117" y="1447801"/>
            <a:ext cx="320828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/>
            <a:r>
              <a:rPr lang="bn-BD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 বাংলা পাঠ্যবইয়ের </a:t>
            </a:r>
            <a:r>
              <a:rPr lang="en-US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২৭ পৃষ্ঠা খুলে </a:t>
            </a:r>
            <a:r>
              <a:rPr lang="bn-BD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আঙুল দিয়ে পড়া ধরি ও </a:t>
            </a:r>
            <a:r>
              <a:rPr lang="bn-BD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উচ্চারণগুলো </a:t>
            </a:r>
            <a:r>
              <a:rPr lang="bn-BD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ভালোভাবে খেয়াল করি...</a:t>
            </a:r>
          </a:p>
        </p:txBody>
      </p:sp>
      <p:pic>
        <p:nvPicPr>
          <p:cNvPr id="7" name="Picture 2" descr="C:\Users\MRK\Desktop\primary-school-education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244" y="1560786"/>
            <a:ext cx="5781756" cy="4088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5798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5635" y="763678"/>
            <a:ext cx="109447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/>
            <a:r>
              <a:rPr lang="bn-BD" sz="4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 বাংলা পাঠ্যবইয়ের </a:t>
            </a:r>
            <a:r>
              <a:rPr lang="en-US" sz="4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২৭ পৃষ্ঠা </a:t>
            </a:r>
            <a:r>
              <a:rPr lang="bn-BD" sz="4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খুলে নীরবে দ্রুত পড়ে নাও</a:t>
            </a:r>
            <a:endParaRPr lang="bn-BD" sz="4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567543" y="2246811"/>
            <a:ext cx="5917474" cy="3683726"/>
            <a:chOff x="1031965" y="2246811"/>
            <a:chExt cx="5917474" cy="3683726"/>
          </a:xfrm>
        </p:grpSpPr>
        <p:sp>
          <p:nvSpPr>
            <p:cNvPr id="7" name="8-Point Star 6"/>
            <p:cNvSpPr/>
            <p:nvPr/>
          </p:nvSpPr>
          <p:spPr>
            <a:xfrm>
              <a:off x="1031965" y="2246811"/>
              <a:ext cx="5917474" cy="3683726"/>
            </a:xfrm>
            <a:prstGeom prst="star8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/>
            <p:cNvSpPr/>
            <p:nvPr/>
          </p:nvSpPr>
          <p:spPr>
            <a:xfrm>
              <a:off x="1690372" y="3067821"/>
              <a:ext cx="4409981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36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এরকমই </a:t>
              </a:r>
              <a:r>
                <a:rPr lang="bn-BD" sz="3600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আরেক যোদ্ধা ........................... রূপান্তরিত করে সরকার।</a:t>
              </a:r>
              <a:endParaRPr lang="bn-BD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809590" y="3398296"/>
            <a:ext cx="2385277" cy="1423851"/>
            <a:chOff x="7385738" y="3398296"/>
            <a:chExt cx="2385277" cy="1423851"/>
          </a:xfrm>
        </p:grpSpPr>
        <p:sp>
          <p:nvSpPr>
            <p:cNvPr id="6" name="Cloud 5"/>
            <p:cNvSpPr/>
            <p:nvPr/>
          </p:nvSpPr>
          <p:spPr>
            <a:xfrm>
              <a:off x="7385738" y="3398296"/>
              <a:ext cx="2385277" cy="1423851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7867914" y="3679703"/>
              <a:ext cx="147317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 err="1" smtClean="0">
                  <a:solidFill>
                    <a:srgbClr val="FFFF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সময়</a:t>
              </a:r>
              <a:endParaRPr lang="en-US" sz="2400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BD" sz="2400" dirty="0" smtClean="0">
                  <a:solidFill>
                    <a:srgbClr val="FFFF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০২ মিনিট</a:t>
              </a:r>
              <a:endParaRPr lang="bn-BD" sz="2400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48739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35564" y="754084"/>
            <a:ext cx="250671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/>
            <a:r>
              <a:rPr lang="bn-BD" sz="3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দ্বৈবক্রমে নির্বাচিত শিক্ষার্থীরা নির্দেশিত অংশ পাঠ করে শোনাবে</a:t>
            </a:r>
            <a:r>
              <a:rPr lang="bn-BD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...</a:t>
            </a:r>
          </a:p>
          <a:p>
            <a:pPr marL="182880"/>
            <a:r>
              <a:rPr lang="bn-BD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প্রয়োজনে সহযোগিতা করব...</a:t>
            </a:r>
            <a:endParaRPr lang="bn-BD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2" descr="C:\Users\MRK\Desktop\Untitled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466" y="898180"/>
            <a:ext cx="7739051" cy="493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5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1376</TotalTime>
  <Words>669</Words>
  <Application>Microsoft Office PowerPoint</Application>
  <PresentationFormat>Widescreen</PresentationFormat>
  <Paragraphs>140</Paragraphs>
  <Slides>17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97</cp:revision>
  <dcterms:created xsi:type="dcterms:W3CDTF">2019-08-04T08:07:52Z</dcterms:created>
  <dcterms:modified xsi:type="dcterms:W3CDTF">2019-08-23T06:19:36Z</dcterms:modified>
</cp:coreProperties>
</file>