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2" r:id="rId7"/>
    <p:sldId id="267" r:id="rId8"/>
    <p:sldId id="307" r:id="rId9"/>
    <p:sldId id="268" r:id="rId10"/>
    <p:sldId id="305" r:id="rId11"/>
    <p:sldId id="306" r:id="rId12"/>
    <p:sldId id="300" r:id="rId13"/>
    <p:sldId id="302" r:id="rId14"/>
    <p:sldId id="303" r:id="rId15"/>
    <p:sldId id="304" r:id="rId16"/>
    <p:sldId id="266" r:id="rId17"/>
    <p:sldId id="269" r:id="rId18"/>
    <p:sldId id="283" r:id="rId19"/>
    <p:sldId id="273" r:id="rId20"/>
    <p:sldId id="284" r:id="rId21"/>
    <p:sldId id="287" r:id="rId22"/>
    <p:sldId id="285" r:id="rId23"/>
    <p:sldId id="288" r:id="rId24"/>
    <p:sldId id="279" r:id="rId25"/>
    <p:sldId id="292" r:id="rId26"/>
    <p:sldId id="278" r:id="rId27"/>
    <p:sldId id="261" r:id="rId28"/>
    <p:sldId id="30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FF"/>
    <a:srgbClr val="DEC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138072-B778-4D91-8DA5-E3A014A3EFD6}" type="datetimeFigureOut">
              <a:rPr lang="en-US" smtClean="0"/>
              <a:t>03-Mar-16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C57E96-7EFA-46A4-83F3-48F8DDF96A18}" type="slidenum">
              <a:rPr lang="en-US" smtClean="0"/>
              <a:t>‹#›</a:t>
            </a:fld>
            <a:endParaRPr lang="en-US"/>
          </a:p>
        </p:txBody>
      </p:sp>
    </p:spTree>
    <p:extLst>
      <p:ext uri="{BB962C8B-B14F-4D97-AF65-F5344CB8AC3E}">
        <p14:creationId xmlns:p14="http://schemas.microsoft.com/office/powerpoint/2010/main" val="3781984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শিক্ষার্থীদের শুভেচ্ছা জানাবেন</a:t>
            </a:r>
            <a:r>
              <a:rPr lang="bn-BD" sz="1200" baseline="0" dirty="0" smtClean="0">
                <a:latin typeface="NikoshBAN" pitchFamily="2" charset="0"/>
                <a:cs typeface="NikoshBAN" pitchFamily="2" charset="0"/>
              </a:rPr>
              <a:t>। আপনাদের নিজস্ব কলাকৌশল প্রয়োগ করে সুন্দর ভাবে ক্লাসটি উপস্থাপন করতে পারেন</a:t>
            </a:r>
            <a:r>
              <a:rPr lang="en-US" sz="1200" baseline="0" dirty="0" smtClean="0">
                <a:latin typeface="NikoshBAN" pitchFamily="2" charset="0"/>
                <a:cs typeface="NikoshBAN" pitchFamily="2" charset="0"/>
              </a:rPr>
              <a:t> </a:t>
            </a:r>
            <a:r>
              <a:rPr lang="bn-BD" sz="1200" baseline="0" dirty="0" smtClean="0">
                <a:latin typeface="NikoshBAN" pitchFamily="2" charset="0"/>
                <a:cs typeface="NikoshBAN" pitchFamily="2" charset="0"/>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2</a:t>
            </a:fld>
            <a:endParaRPr lang="en-US"/>
          </a:p>
        </p:txBody>
      </p:sp>
    </p:spTree>
    <p:extLst>
      <p:ext uri="{BB962C8B-B14F-4D97-AF65-F5344CB8AC3E}">
        <p14:creationId xmlns:p14="http://schemas.microsoft.com/office/powerpoint/2010/main" val="2624645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  রচনাটিতে  উনিশ  শতকে বাঙালি  মুসলমান নারীদের   অবস্থান    সম্পর্কে শিক্ষক শ্রেণিতে বলবেন।  ,যাতে শিক্ষার্থীদের পাঠটি বোধগম্য সহজ হবে এবং শিক্ষার্থীরা নারী ও পুরুষের সমান অধিকারে আস্থাবান হবে।</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13</a:t>
            </a:fld>
            <a:endParaRPr lang="en-US"/>
          </a:p>
        </p:txBody>
      </p:sp>
    </p:spTree>
    <p:extLst>
      <p:ext uri="{BB962C8B-B14F-4D97-AF65-F5344CB8AC3E}">
        <p14:creationId xmlns:p14="http://schemas.microsoft.com/office/powerpoint/2010/main" val="3294400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বাংলাদেশের নারী আন্দোলনের অগ্রদূত। এই   রচনাটিতে  জাতির উন্নতির লক্ষ্যে         নারী শিক্ষার গুরুত্ব        সম্পর্কে শিক্ষক শ্রেণিতে বলবেন।  ,যাতে শিক্ষার্থীদের পাঠটি বোধগম্য সহজ হবে এবং   শিক্ষার্থীরা সমাজে     নারীদের অবদানে    আস্থাবান হবে।</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14</a:t>
            </a:fld>
            <a:endParaRPr lang="en-US"/>
          </a:p>
        </p:txBody>
      </p:sp>
    </p:spTree>
    <p:extLst>
      <p:ext uri="{BB962C8B-B14F-4D97-AF65-F5344CB8AC3E}">
        <p14:creationId xmlns:p14="http://schemas.microsoft.com/office/powerpoint/2010/main" val="3498844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বাংলাদেশের নারী আন্দোলনের অগ্রদূত। এই   রচনাটিতে  উনিশ  শতকে বাঙালি  মুসলমান  নারীদের  অবস্থান    সম্পর্কে শিক্ষক শ্রেণিতে বলবেন।  ,যাতে শিক্ষার্থীদের পাঠটি বোধগম্য সহজ হবে এবং শিক্ষার্থীরা নারী   মুক্তির অবস্থানে      আস্থাবান হবে।</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15</a:t>
            </a:fld>
            <a:endParaRPr lang="en-US"/>
          </a:p>
        </p:txBody>
      </p:sp>
    </p:spTree>
    <p:extLst>
      <p:ext uri="{BB962C8B-B14F-4D97-AF65-F5344CB8AC3E}">
        <p14:creationId xmlns:p14="http://schemas.microsoft.com/office/powerpoint/2010/main" val="2565752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রচনাটিতে  রোকেয়ার পরিচয়          সম্পর্কে শিক্ষক শ্রেণিতে বলবেন।  ,যাতে শিক্ষার্থীদের পাঠটি বোধগম্য সহজ হবে এবং শিক্ষার্থীরা  বেগম রোকেয়ার পরিবার সম্পর্কে বলতে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16</a:t>
            </a:fld>
            <a:endParaRPr lang="en-US"/>
          </a:p>
        </p:txBody>
      </p:sp>
    </p:spTree>
    <p:extLst>
      <p:ext uri="{BB962C8B-B14F-4D97-AF65-F5344CB8AC3E}">
        <p14:creationId xmlns:p14="http://schemas.microsoft.com/office/powerpoint/2010/main" val="4274320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a:t>
            </a:r>
            <a:endParaRPr lang="en-US" dirty="0" smtClean="0"/>
          </a:p>
          <a:p>
            <a:r>
              <a:rPr lang="bn-BD" baseline="0" dirty="0" smtClean="0">
                <a:latin typeface="NikoshBAN" pitchFamily="2" charset="0"/>
                <a:cs typeface="NikoshBAN" pitchFamily="2" charset="0"/>
              </a:rPr>
              <a:t>রোকেয়া সাখাওয়াত হোসেন  রচনাটিতে  রোকেয়ার পরিচয়          সম্পর্কে শিক্ষক শ্রেণিতে বলবেন।  ,যাতে শিক্ষার্থীদের পাঠটি বোধগম্য সহজ হবে এবং শিক্ষার্থীরা  বেগম রোকেয়ার পরিবার সম্পর্কে বলতে পারবে</a:t>
            </a:r>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17</a:t>
            </a:fld>
            <a:endParaRPr lang="en-US"/>
          </a:p>
        </p:txBody>
      </p:sp>
    </p:spTree>
    <p:extLst>
      <p:ext uri="{BB962C8B-B14F-4D97-AF65-F5344CB8AC3E}">
        <p14:creationId xmlns:p14="http://schemas.microsoft.com/office/powerpoint/2010/main" val="3677057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latin typeface="NikoshBAN" pitchFamily="2" charset="0"/>
                <a:cs typeface="NikoshBAN" pitchFamily="2" charset="0"/>
              </a:rPr>
              <a:t>রোকেয়া সাখাওয়াত হোসেন  রচনাটিতে  রোকেয়ার পরিচয়          সম্পর্কে শিক্ষক শ্রেণিতে বলবেন।  ,যাতে শিক্ষার্থীদের পাঠটি বোধগম্য সহজ হবে এবং শিক্ষার্থীরা  বেগম রোকেয়ার  প্রতিভা     সম্পর্কে বলতে পারবে</a:t>
            </a:r>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18</a:t>
            </a:fld>
            <a:endParaRPr lang="en-US"/>
          </a:p>
        </p:txBody>
      </p:sp>
    </p:spTree>
    <p:extLst>
      <p:ext uri="{BB962C8B-B14F-4D97-AF65-F5344CB8AC3E}">
        <p14:creationId xmlns:p14="http://schemas.microsoft.com/office/powerpoint/2010/main" val="2764522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latin typeface="NikoshBAN" pitchFamily="2" charset="0"/>
                <a:cs typeface="NikoshBAN" pitchFamily="2" charset="0"/>
              </a:rPr>
              <a:t>রোকেয়া সাখাওয়াত হোসেন  রচনাটিতে  রোকেয়ার পরিচয়          সম্পর্কে শিক্ষক শ্রেণিতে বলবেন।  ,যাতে শিক্ষার্থীদের পাঠটি বোধগম্য সহজ হবে এবং শিক্ষার্থীরা  বেগম রোকেয়ার প্রতিভা     সম্পর্কে বলতে পারবে</a:t>
            </a:r>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19</a:t>
            </a:fld>
            <a:endParaRPr lang="en-US"/>
          </a:p>
        </p:txBody>
      </p:sp>
    </p:spTree>
    <p:extLst>
      <p:ext uri="{BB962C8B-B14F-4D97-AF65-F5344CB8AC3E}">
        <p14:creationId xmlns:p14="http://schemas.microsoft.com/office/powerpoint/2010/main" val="1730177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bn-BD" baseline="0" dirty="0" smtClean="0">
                <a:latin typeface="NikoshBAN" pitchFamily="2" charset="0"/>
                <a:cs typeface="NikoshBAN" pitchFamily="2" charset="0"/>
              </a:rPr>
              <a:t>রোকেয়া সাখাওয়াত হোসেন  রচনাটিতে  রোকেয়ার পরিচয়          সম্পর্কে শিক্ষক শ্রেণিতে বলবেন।  ,যাতে শিক্ষার্থীদের পাঠটি বোধগম্য সহজ হবে এবং শিক্ষার্থীরা  বেগম রোকেয়ার পরিবার সম্পর্কে বলতে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20</a:t>
            </a:fld>
            <a:endParaRPr lang="en-US"/>
          </a:p>
        </p:txBody>
      </p:sp>
    </p:spTree>
    <p:extLst>
      <p:ext uri="{BB962C8B-B14F-4D97-AF65-F5344CB8AC3E}">
        <p14:creationId xmlns:p14="http://schemas.microsoft.com/office/powerpoint/2010/main" val="3835057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জোড়ায়   প্রশ্ন করে </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উত্তর আদায় করার মধ্য দিয়ে পাঠটি কতটুকু শিখতে পারলো এবং তাদের চিন্তন দক্ষতা কতটুকু বৃদ্ধি পেল তা যাচাই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21</a:t>
            </a:fld>
            <a:endParaRPr lang="en-US"/>
          </a:p>
        </p:txBody>
      </p:sp>
    </p:spTree>
    <p:extLst>
      <p:ext uri="{BB962C8B-B14F-4D97-AF65-F5344CB8AC3E}">
        <p14:creationId xmlns:p14="http://schemas.microsoft.com/office/powerpoint/2010/main" val="901263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রচনাটিতে  রোকেয়ার পরিচয়          সম্পর্কে শিক্ষক শ্রেণিতে বলবেন।  ,যাতে শিক্ষার্থীদের পাঠটি বোধগম্য সহজ হবে এবং শিক্ষার্থীরা  বেগম রোকেয়ার প্রতিভা     সম্পর্কে বলতে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22</a:t>
            </a:fld>
            <a:endParaRPr lang="en-US"/>
          </a:p>
        </p:txBody>
      </p:sp>
    </p:spTree>
    <p:extLst>
      <p:ext uri="{BB962C8B-B14F-4D97-AF65-F5344CB8AC3E}">
        <p14:creationId xmlns:p14="http://schemas.microsoft.com/office/powerpoint/2010/main" val="896489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মানসিক</a:t>
            </a:r>
            <a:r>
              <a:rPr lang="bn-BD" baseline="0" dirty="0" smtClean="0">
                <a:latin typeface="NikoshBAN" pitchFamily="2" charset="0"/>
                <a:cs typeface="NikoshBAN" pitchFamily="2" charset="0"/>
              </a:rPr>
              <a:t> পরিবেশ সৃষ্টি করতে শিক্ষক মন্ডলী অন্য উপকরণ বা ছবি ও ব্যবহার করতে পারবেন</a:t>
            </a:r>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4</a:t>
            </a:fld>
            <a:endParaRPr lang="en-US"/>
          </a:p>
        </p:txBody>
      </p:sp>
    </p:spTree>
    <p:extLst>
      <p:ext uri="{BB962C8B-B14F-4D97-AF65-F5344CB8AC3E}">
        <p14:creationId xmlns:p14="http://schemas.microsoft.com/office/powerpoint/2010/main" val="1098277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একের অধিক দলে বিভক্ত করে প্রশ্ন দিয়ে উত্তর আদায় করার মধ্য দিয়ে পাঠটি কতটুকু শিখতে পারলো এবং তাদের চিন্তন দক্ষতা কতটুকু বৃদ্ধি পেল তা যাচাই করা যেতে পারে</a:t>
            </a:r>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23</a:t>
            </a:fld>
            <a:endParaRPr lang="en-US"/>
          </a:p>
        </p:txBody>
      </p:sp>
    </p:spTree>
    <p:extLst>
      <p:ext uri="{BB962C8B-B14F-4D97-AF65-F5344CB8AC3E}">
        <p14:creationId xmlns:p14="http://schemas.microsoft.com/office/powerpoint/2010/main" val="1382391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a:t>
            </a:r>
            <a:r>
              <a:rPr lang="bn-IN" baseline="0" dirty="0" smtClean="0">
                <a:latin typeface="NikoshBAN" pitchFamily="2" charset="0"/>
                <a:cs typeface="NikoshBAN" pitchFamily="2" charset="0"/>
              </a:rPr>
              <a:t>ককভাবে</a:t>
            </a:r>
            <a:r>
              <a:rPr lang="bn-BD" baseline="0" dirty="0" smtClean="0">
                <a:latin typeface="NikoshBAN" pitchFamily="2" charset="0"/>
                <a:cs typeface="NikoshBAN" pitchFamily="2" charset="0"/>
              </a:rPr>
              <a:t> প্রশ্ন দিয়ে উত্তর আদায় করার মধ্য দিয়ে পাঠটি কতটুকু শিখতে পারলো এবং তাদের চিন্তন দক্ষতা কতটুকু বৃদ্ধি পেল তা যাচাই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24</a:t>
            </a:fld>
            <a:endParaRPr lang="en-US"/>
          </a:p>
        </p:txBody>
      </p:sp>
    </p:spTree>
    <p:extLst>
      <p:ext uri="{BB962C8B-B14F-4D97-AF65-F5344CB8AC3E}">
        <p14:creationId xmlns:p14="http://schemas.microsoft.com/office/powerpoint/2010/main" val="3637556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a:t>
            </a:r>
            <a:r>
              <a:rPr lang="bn-IN" baseline="0" dirty="0" smtClean="0">
                <a:latin typeface="NikoshBAN" pitchFamily="2" charset="0"/>
                <a:cs typeface="NikoshBAN" pitchFamily="2" charset="0"/>
              </a:rPr>
              <a:t>ককভাবে</a:t>
            </a:r>
            <a:r>
              <a:rPr lang="bn-BD" baseline="0" dirty="0" smtClean="0">
                <a:latin typeface="NikoshBAN" pitchFamily="2" charset="0"/>
                <a:cs typeface="NikoshBAN" pitchFamily="2" charset="0"/>
              </a:rPr>
              <a:t> প্রশ্ন দিয়ে উত্তর আদায় করার মধ্য দিয়ে পাঠটি কতটুকু শিখতে পারলো এবং তাদের চিন্তন দক্ষতা কতটুকু বৃদ্ধি পেল তা যাচাই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25</a:t>
            </a:fld>
            <a:endParaRPr lang="en-US"/>
          </a:p>
        </p:txBody>
      </p:sp>
    </p:spTree>
    <p:extLst>
      <p:ext uri="{BB962C8B-B14F-4D97-AF65-F5344CB8AC3E}">
        <p14:creationId xmlns:p14="http://schemas.microsoft.com/office/powerpoint/2010/main" val="1093972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২০</a:t>
            </a:r>
            <a:r>
              <a:rPr lang="en-US" dirty="0" smtClean="0">
                <a:latin typeface="NikoshBAN" pitchFamily="2" charset="0"/>
                <a:cs typeface="NikoshBAN" pitchFamily="2" charset="0"/>
              </a:rPr>
              <a:t>-</a:t>
            </a:r>
            <a:r>
              <a:rPr lang="bn-BD" dirty="0" smtClean="0">
                <a:latin typeface="NikoshBAN" pitchFamily="2" charset="0"/>
                <a:cs typeface="NikoshBAN" pitchFamily="2" charset="0"/>
              </a:rPr>
              <a:t>২৫</a:t>
            </a:r>
            <a:r>
              <a:rPr lang="en-US" baseline="0" dirty="0" smtClean="0">
                <a:latin typeface="NikoshBAN" pitchFamily="2" charset="0"/>
                <a:cs typeface="NikoshBAN" pitchFamily="2" charset="0"/>
              </a:rPr>
              <a:t> </a:t>
            </a:r>
            <a:r>
              <a:rPr lang="bn-BD" dirty="0" smtClean="0">
                <a:latin typeface="NikoshBAN" pitchFamily="2" charset="0"/>
                <a:cs typeface="NikoshBAN" pitchFamily="2" charset="0"/>
              </a:rPr>
              <a:t>মিনিটের মধ্যে</a:t>
            </a:r>
            <a:r>
              <a:rPr lang="bn-BD" baseline="0" dirty="0" smtClean="0">
                <a:latin typeface="NikoshBAN" pitchFamily="2" charset="0"/>
                <a:cs typeface="NikoshBAN" pitchFamily="2" charset="0"/>
              </a:rPr>
              <a:t> লেখা শেষ করতে পারবে এমন একটি বাড়ির কাজের মধ্য দিয়ে পাঠটি শিক্ষার্থীদের স্মৃতিতে ধারন করে রাখার ক্ষমতা আদায় করা যেতে পারে</a:t>
            </a:r>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26</a:t>
            </a:fld>
            <a:endParaRPr lang="en-US"/>
          </a:p>
        </p:txBody>
      </p:sp>
    </p:spTree>
    <p:extLst>
      <p:ext uri="{BB962C8B-B14F-4D97-AF65-F5344CB8AC3E}">
        <p14:creationId xmlns:p14="http://schemas.microsoft.com/office/powerpoint/2010/main" val="3808209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শিক্ষার্থীদের </a:t>
            </a:r>
            <a:r>
              <a:rPr lang="bn-BD" sz="1200" baseline="0" dirty="0" smtClean="0">
                <a:latin typeface="NikoshBAN" pitchFamily="2" charset="0"/>
                <a:cs typeface="NikoshBAN" pitchFamily="2" charset="0"/>
              </a:rPr>
              <a:t>ধন্যবাদ জানিয়ে শ্রেণিকক্ষ ত্যাগ করবেন।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27</a:t>
            </a:fld>
            <a:endParaRPr lang="en-US"/>
          </a:p>
        </p:txBody>
      </p:sp>
    </p:spTree>
    <p:extLst>
      <p:ext uri="{BB962C8B-B14F-4D97-AF65-F5344CB8AC3E}">
        <p14:creationId xmlns:p14="http://schemas.microsoft.com/office/powerpoint/2010/main" val="2373658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28</a:t>
            </a:fld>
            <a:endParaRPr lang="en-US"/>
          </a:p>
        </p:txBody>
      </p:sp>
    </p:spTree>
    <p:extLst>
      <p:ext uri="{BB962C8B-B14F-4D97-AF65-F5344CB8AC3E}">
        <p14:creationId xmlns:p14="http://schemas.microsoft.com/office/powerpoint/2010/main" val="2373658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পাঠ ঘোষনা । </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5</a:t>
            </a:fld>
            <a:endParaRPr lang="en-US"/>
          </a:p>
        </p:txBody>
      </p:sp>
    </p:spTree>
    <p:extLst>
      <p:ext uri="{BB962C8B-B14F-4D97-AF65-F5344CB8AC3E}">
        <p14:creationId xmlns:p14="http://schemas.microsoft.com/office/powerpoint/2010/main" val="2820330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একটি ক্লিক করলে প্রশ্ন</a:t>
            </a:r>
            <a:r>
              <a:rPr lang="bn-BD" sz="1200" baseline="0" dirty="0" smtClean="0">
                <a:latin typeface="NikoshBAN" pitchFamily="2" charset="0"/>
                <a:cs typeface="NikoshBAN" pitchFamily="2" charset="0"/>
              </a:rPr>
              <a:t> এবং পরবর্তী ক্লিক করলে উত্তর আসবে,এই ভাবে পর্যায়ক্রমে প্রশ্ন করে ও উত্তর আদায় করার মধ্য দিয়ে   সেলিনা হোসেন এর  সংক্ষিপ্ত জীবন  শিক্ষার্থীদের বোধগম্য হবে।</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7</a:t>
            </a:fld>
            <a:endParaRPr lang="en-US"/>
          </a:p>
        </p:txBody>
      </p:sp>
    </p:spTree>
    <p:extLst>
      <p:ext uri="{BB962C8B-B14F-4D97-AF65-F5344CB8AC3E}">
        <p14:creationId xmlns:p14="http://schemas.microsoft.com/office/powerpoint/2010/main" val="1170711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এককভাবে   প্রশ্ন করে </a:t>
            </a:r>
            <a:r>
              <a:rPr lang="en-US" baseline="0" dirty="0" smtClean="0">
                <a:latin typeface="NikoshBAN" pitchFamily="2" charset="0"/>
                <a:cs typeface="NikoshBAN" pitchFamily="2" charset="0"/>
              </a:rPr>
              <a:t> </a:t>
            </a:r>
            <a:r>
              <a:rPr lang="bn-BD" baseline="0" smtClean="0">
                <a:latin typeface="NikoshBAN" pitchFamily="2" charset="0"/>
                <a:cs typeface="NikoshBAN" pitchFamily="2" charset="0"/>
              </a:rPr>
              <a:t>উত্তর আদায় করার মধ্য দিয়ে পাঠটি কতটুকু শিখতে পারলো এবং তাদের চিন্তন দক্ষতা কতটুকু বৃদ্ধি পেল তা যাচাই করা যেতে পারে</a:t>
            </a:r>
            <a:endParaRPr lang="en-US"/>
          </a:p>
        </p:txBody>
      </p:sp>
      <p:sp>
        <p:nvSpPr>
          <p:cNvPr id="4" name="Slide Number Placeholder 3"/>
          <p:cNvSpPr>
            <a:spLocks noGrp="1"/>
          </p:cNvSpPr>
          <p:nvPr>
            <p:ph type="sldNum" sz="quarter" idx="10"/>
          </p:nvPr>
        </p:nvSpPr>
        <p:spPr/>
        <p:txBody>
          <a:bodyPr/>
          <a:lstStyle/>
          <a:p>
            <a:fld id="{1AC57E96-7EFA-46A4-83F3-48F8DDF96A18}" type="slidenum">
              <a:rPr lang="en-US" smtClean="0"/>
              <a:t>8</a:t>
            </a:fld>
            <a:endParaRPr lang="en-US"/>
          </a:p>
        </p:txBody>
      </p:sp>
    </p:spTree>
    <p:extLst>
      <p:ext uri="{BB962C8B-B14F-4D97-AF65-F5344CB8AC3E}">
        <p14:creationId xmlns:p14="http://schemas.microsoft.com/office/powerpoint/2010/main" val="117071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শিক্ষক </a:t>
            </a:r>
            <a:r>
              <a:rPr lang="bn-BD" baseline="0" dirty="0" smtClean="0">
                <a:latin typeface="NikoshBAN" pitchFamily="2" charset="0"/>
                <a:cs typeface="NikoshBAN" pitchFamily="2" charset="0"/>
              </a:rPr>
              <a:t>শুদ্ধউচ্চারণে পঠিত অংশটুকু পড়ে  </a:t>
            </a:r>
            <a:r>
              <a:rPr lang="bn-IN" baseline="0" dirty="0" smtClean="0">
                <a:latin typeface="NikoshBAN" pitchFamily="2" charset="0"/>
                <a:cs typeface="NikoshBAN" pitchFamily="2" charset="0"/>
              </a:rPr>
              <a:t> </a:t>
            </a:r>
            <a:r>
              <a:rPr lang="bn-BD" baseline="0" dirty="0" smtClean="0">
                <a:latin typeface="NikoshBAN" pitchFamily="2" charset="0"/>
                <a:cs typeface="NikoshBAN" pitchFamily="2" charset="0"/>
              </a:rPr>
              <a:t>শিক্ষার্থীদের</a:t>
            </a:r>
            <a:r>
              <a:rPr lang="bn-IN" baseline="0" dirty="0" smtClean="0">
                <a:latin typeface="NikoshBAN" pitchFamily="2" charset="0"/>
                <a:cs typeface="NikoshBAN" pitchFamily="2" charset="0"/>
              </a:rPr>
              <a:t> শোনাবেন এবং শিক্ষার্থীদের মনোযোগ দিয়ে শুনতে বলবেন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9</a:t>
            </a:fld>
            <a:endParaRPr lang="en-US"/>
          </a:p>
        </p:txBody>
      </p:sp>
    </p:spTree>
    <p:extLst>
      <p:ext uri="{BB962C8B-B14F-4D97-AF65-F5344CB8AC3E}">
        <p14:creationId xmlns:p14="http://schemas.microsoft.com/office/powerpoint/2010/main" val="424963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দুই বা তিনজন শিক্ষার্থী দিয়ে </a:t>
            </a:r>
            <a:r>
              <a:rPr lang="bn-BD" sz="1200" baseline="0" dirty="0" smtClean="0">
                <a:latin typeface="NikoshBAN" pitchFamily="2" charset="0"/>
                <a:cs typeface="NikoshBAN" pitchFamily="2" charset="0"/>
              </a:rPr>
              <a:t>  অংশ থেকে</a:t>
            </a:r>
            <a:r>
              <a:rPr lang="bn-IN" sz="1200" baseline="0" dirty="0" smtClean="0">
                <a:latin typeface="NikoshBAN" pitchFamily="2" charset="0"/>
                <a:cs typeface="NikoshBAN" pitchFamily="2" charset="0"/>
              </a:rPr>
              <a:t> সঠিক </a:t>
            </a:r>
            <a:r>
              <a:rPr lang="bn-BD" sz="1200" baseline="0" dirty="0" smtClean="0">
                <a:latin typeface="NikoshBAN" pitchFamily="2" charset="0"/>
                <a:cs typeface="NikoshBAN" pitchFamily="2" charset="0"/>
              </a:rPr>
              <a:t>উচ্চারণে</a:t>
            </a:r>
            <a:r>
              <a:rPr lang="bn-IN" sz="1200" baseline="0" dirty="0" smtClean="0">
                <a:latin typeface="NikoshBAN" pitchFamily="2" charset="0"/>
                <a:cs typeface="NikoshBAN" pitchFamily="2" charset="0"/>
              </a:rPr>
              <a:t> পড়তে দিবেন</a:t>
            </a:r>
            <a:r>
              <a:rPr lang="en-US" sz="1200" baseline="0" dirty="0" smtClean="0">
                <a:latin typeface="NikoshBAN" pitchFamily="2" charset="0"/>
                <a:cs typeface="NikoshBAN" pitchFamily="2" charset="0"/>
              </a:rPr>
              <a:t>   </a:t>
            </a:r>
            <a:r>
              <a:rPr lang="bn-IN" baseline="0" dirty="0" smtClean="0">
                <a:latin typeface="NikoshBAN" pitchFamily="2" charset="0"/>
                <a:cs typeface="NikoshBAN" pitchFamily="2" charset="0"/>
              </a:rPr>
              <a:t> এবং</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 অন্য</a:t>
            </a:r>
            <a:r>
              <a:rPr lang="bn-IN" baseline="0" dirty="0" smtClean="0">
                <a:latin typeface="NikoshBAN" pitchFamily="2" charset="0"/>
                <a:cs typeface="NikoshBAN" pitchFamily="2" charset="0"/>
              </a:rPr>
              <a:t> শিক্ষার্থীদের মনোযোগ দিয়ে শুনতে বলবেন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10</a:t>
            </a:fld>
            <a:endParaRPr lang="en-US"/>
          </a:p>
        </p:txBody>
      </p:sp>
    </p:spTree>
    <p:extLst>
      <p:ext uri="{BB962C8B-B14F-4D97-AF65-F5344CB8AC3E}">
        <p14:creationId xmlns:p14="http://schemas.microsoft.com/office/powerpoint/2010/main" val="249436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বাংলাদেশের নারী আন্দোলনের অগ্রদূত। এই   রচনাটিতে  উনিশ  শতকে বাঙালি মুসলমানদের অবস্থান    সম্পর্কে শিক্ষক শ্রেণিতে বলবেন।  ,যাতে শিক্ষার্থীদের পাঠটি বোধগম্য সহজ হবে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11</a:t>
            </a:fld>
            <a:endParaRPr lang="en-US"/>
          </a:p>
        </p:txBody>
      </p:sp>
    </p:spTree>
    <p:extLst>
      <p:ext uri="{BB962C8B-B14F-4D97-AF65-F5344CB8AC3E}">
        <p14:creationId xmlns:p14="http://schemas.microsoft.com/office/powerpoint/2010/main" val="332014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বাংলাদেশের নারী আন্দোলনের অগ্রদূত। এই   রচনাটিতে  উনিশ  শতকে বাঙালি  মুসলমান  নারীদের  অবস্থান    সম্পর্কে শিক্ষক শ্রেণিতে বলবেন।  ,যাতে শিক্ষার্থীদের পাঠটি বোধগম্য সহজ হবে এবং শিক্ষার্থীরা নারী ও পুরুষের সমান অধিকারে আস্থাবান হবে।</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12</a:t>
            </a:fld>
            <a:endParaRPr lang="en-US"/>
          </a:p>
        </p:txBody>
      </p:sp>
    </p:spTree>
    <p:extLst>
      <p:ext uri="{BB962C8B-B14F-4D97-AF65-F5344CB8AC3E}">
        <p14:creationId xmlns:p14="http://schemas.microsoft.com/office/powerpoint/2010/main" val="4108672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99FF"/>
        </a:solidFill>
        <a:effectLst/>
      </p:bgPr>
    </p:bg>
    <p:spTree>
      <p:nvGrpSpPr>
        <p:cNvPr id="1" name=""/>
        <p:cNvGrpSpPr/>
        <p:nvPr/>
      </p:nvGrpSpPr>
      <p:grpSpPr>
        <a:xfrm>
          <a:off x="0" y="0"/>
          <a:ext cx="0" cy="0"/>
          <a:chOff x="0" y="0"/>
          <a:chExt cx="0" cy="0"/>
        </a:xfrm>
      </p:grpSpPr>
      <p:sp>
        <p:nvSpPr>
          <p:cNvPr id="7" name="Rectangle 6"/>
          <p:cNvSpPr/>
          <p:nvPr userDrawn="1"/>
        </p:nvSpPr>
        <p:spPr>
          <a:xfrm>
            <a:off x="76200" y="76200"/>
            <a:ext cx="8991600" cy="6705600"/>
          </a:xfrm>
          <a:prstGeom prst="rect">
            <a:avLst/>
          </a:prstGeom>
          <a:solidFill>
            <a:schemeClr val="bg1"/>
          </a:solidFill>
          <a:ln w="571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03-Mar-16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03-Mar-16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03-Mar-16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03-Mar-16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03-Mar-16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03-Mar-16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03-Mar-16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03-Mar-16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03-Mar-16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03-Mar-16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03-Mar-16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11.jp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0487" y="911952"/>
            <a:ext cx="6484467" cy="707886"/>
          </a:xfrm>
          <a:prstGeom prst="rect">
            <a:avLst/>
          </a:prstGeom>
          <a:solidFill>
            <a:srgbClr val="FBDDF5"/>
          </a:solidFill>
          <a:ln>
            <a:solidFill>
              <a:srgbClr val="7030A0"/>
            </a:solidFill>
          </a:ln>
        </p:spPr>
        <p:txBody>
          <a:bodyPr wrap="none">
            <a:spAutoFit/>
          </a:bodyPr>
          <a:lstStyle/>
          <a:p>
            <a:r>
              <a:rPr lang="bn-BD" sz="4000" dirty="0">
                <a:latin typeface="NikoshBAN" pitchFamily="2" charset="0"/>
                <a:cs typeface="NikoshBAN" pitchFamily="2" charset="0"/>
              </a:rPr>
              <a:t>এই স্লাইডটি সম্মানিত শিক্ষকবৃন্দের </a:t>
            </a:r>
            <a:r>
              <a:rPr lang="bn-BD" sz="4000" dirty="0" smtClean="0">
                <a:latin typeface="NikoshBAN" pitchFamily="2" charset="0"/>
                <a:cs typeface="NikoshBAN" pitchFamily="2" charset="0"/>
              </a:rPr>
              <a:t>জন্য</a:t>
            </a:r>
            <a:endParaRPr lang="en-US" sz="4000" dirty="0"/>
          </a:p>
        </p:txBody>
      </p:sp>
      <p:sp>
        <p:nvSpPr>
          <p:cNvPr id="5" name="Oval 4"/>
          <p:cNvSpPr/>
          <p:nvPr/>
        </p:nvSpPr>
        <p:spPr>
          <a:xfrm>
            <a:off x="929631" y="1812244"/>
            <a:ext cx="7137779" cy="4027719"/>
          </a:xfrm>
          <a:prstGeom prst="ellipse">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2800" dirty="0" smtClean="0">
              <a:solidFill>
                <a:schemeClr val="tx1"/>
              </a:solidFill>
              <a:latin typeface="NikoshBAN" panose="02000000000000000000" pitchFamily="2" charset="0"/>
              <a:cs typeface="NikoshBAN" panose="02000000000000000000" pitchFamily="2" charset="0"/>
            </a:endParaRPr>
          </a:p>
          <a:p>
            <a:pPr algn="ctr"/>
            <a:r>
              <a:rPr lang="en-US" sz="2800" dirty="0" err="1" smtClean="0">
                <a:solidFill>
                  <a:schemeClr val="tx1"/>
                </a:solidFill>
                <a:latin typeface="NikoshBAN" panose="02000000000000000000" pitchFamily="2" charset="0"/>
                <a:cs typeface="NikoshBAN" panose="02000000000000000000" pitchFamily="2" charset="0"/>
              </a:rPr>
              <a:t>এই</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পাঠটি</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শ্রে</a:t>
            </a:r>
            <a:r>
              <a:rPr lang="bn-BD" sz="2800" dirty="0" smtClean="0">
                <a:solidFill>
                  <a:schemeClr val="tx1"/>
                </a:solidFill>
                <a:latin typeface="NikoshBAN" panose="02000000000000000000" pitchFamily="2" charset="0"/>
                <a:cs typeface="NikoshBAN" panose="02000000000000000000" pitchFamily="2" charset="0"/>
              </a:rPr>
              <a:t>ণি</a:t>
            </a:r>
            <a:r>
              <a:rPr lang="en-US" sz="2800" dirty="0" err="1" smtClean="0">
                <a:solidFill>
                  <a:schemeClr val="tx1"/>
                </a:solidFill>
                <a:latin typeface="NikoshBAN" panose="02000000000000000000" pitchFamily="2" charset="0"/>
                <a:cs typeface="NikoshBAN" panose="02000000000000000000" pitchFamily="2" charset="0"/>
              </a:rPr>
              <a:t>কক্ষে</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উপস্থাপনের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প্রয়োজনীয়</a:t>
            </a:r>
            <a:r>
              <a:rPr lang="en-US" sz="2800" dirty="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নির্দেশনা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প্রতিটি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স্লাইডের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নিচে</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অর্থা</a:t>
            </a:r>
            <a:r>
              <a:rPr lang="en-US" sz="2800" dirty="0">
                <a:solidFill>
                  <a:schemeClr val="tx1"/>
                </a:solidFill>
                <a:latin typeface="NikoshBAN" panose="02000000000000000000" pitchFamily="2" charset="0"/>
                <a:cs typeface="NikoshBAN" panose="02000000000000000000" pitchFamily="2" charset="0"/>
              </a:rPr>
              <a:t>ৎ </a:t>
            </a:r>
            <a:r>
              <a:rPr lang="en-US" sz="2800" dirty="0" smtClean="0">
                <a:solidFill>
                  <a:schemeClr val="tx1"/>
                </a:solidFill>
                <a:latin typeface="NikoshBAN" panose="02000000000000000000" pitchFamily="2" charset="0"/>
                <a:cs typeface="NikoshBAN" panose="02000000000000000000" pitchFamily="2" charset="0"/>
              </a:rPr>
              <a:t>Slide</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Note </a:t>
            </a:r>
            <a:r>
              <a:rPr lang="bn-BD"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এ </a:t>
            </a:r>
            <a:r>
              <a:rPr lang="en-US" sz="2800" dirty="0" err="1">
                <a:solidFill>
                  <a:schemeClr val="tx1"/>
                </a:solidFill>
                <a:latin typeface="NikoshBAN" panose="02000000000000000000" pitchFamily="2" charset="0"/>
                <a:cs typeface="NikoshBAN" panose="02000000000000000000" pitchFamily="2" charset="0"/>
              </a:rPr>
              <a:t>সংযোজন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হয়েছে</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আশা</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সম্মানিত</a:t>
            </a:r>
            <a:r>
              <a:rPr lang="bn-BD"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শিক্ষকগণ</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অনুগ্রহপূর্বক </a:t>
            </a:r>
            <a:r>
              <a:rPr lang="en-US" sz="2800" dirty="0" err="1" smtClean="0">
                <a:solidFill>
                  <a:schemeClr val="tx1"/>
                </a:solidFill>
                <a:latin typeface="NikoshBAN" panose="02000000000000000000" pitchFamily="2" charset="0"/>
                <a:cs typeface="NikoshBAN" panose="02000000000000000000" pitchFamily="2" charset="0"/>
              </a:rPr>
              <a:t>পাঠটি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উপস্থাপনের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পূর্বে</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উল্লেখিত</a:t>
            </a:r>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Note</a:t>
            </a:r>
            <a:r>
              <a:rPr lang="bn-BD"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দেখে</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নিবেন</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 এছাড়াও শিক্ষকগণ</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প্রয়োজনবোধে তার নিজস্ব কলাকৌশল প্রয়োগ করতে পারবেন।</a:t>
            </a:r>
            <a:endParaRPr lang="en-US" sz="2800" dirty="0">
              <a:solidFill>
                <a:schemeClr val="tx1"/>
              </a:solidFill>
              <a:latin typeface="NikoshBAN" panose="02000000000000000000" pitchFamily="2" charset="0"/>
              <a:cs typeface="NikoshBAN" panose="02000000000000000000" pitchFamily="2" charset="0"/>
            </a:endParaRPr>
          </a:p>
          <a:p>
            <a:pPr algn="ctr"/>
            <a:endParaRPr lang="en-US" sz="2800" dirty="0"/>
          </a:p>
        </p:txBody>
      </p:sp>
    </p:spTree>
    <p:extLst>
      <p:ext uri="{BB962C8B-B14F-4D97-AF65-F5344CB8AC3E}">
        <p14:creationId xmlns:p14="http://schemas.microsoft.com/office/powerpoint/2010/main" val="3443621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2800" y="177511"/>
            <a:ext cx="2209800" cy="83099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8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সরব পাঠ</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144872"/>
            <a:ext cx="7467600" cy="5183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4358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94854"/>
            <a:ext cx="8035637" cy="4114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94458" y="4876798"/>
            <a:ext cx="7713520" cy="138499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IN"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বেগম রোকেয়া সাখাওয়াত হোসেন ১৮৮০ সালে রংপুর জেলার পায়রাবন্দ গ্রামে জন্মগ্রহণ করেন। </a:t>
            </a:r>
            <a:r>
              <a:rPr lang="bn-BD"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ঐ সময়ে বাঙালি মুসলমানরা শিক্ষা-দীক্ষা, চাকরি, সামাজিক প্রতিষ্ঠার দিক থেকে পিছিয়ে ছিল</a:t>
            </a:r>
            <a:r>
              <a:rPr lang="bn-IN"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a:t>
            </a:r>
            <a:endParaRPr lang="en-US"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22141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6027" y="5105400"/>
            <a:ext cx="8305799" cy="1569660"/>
          </a:xfrm>
          <a:prstGeom prst="rect">
            <a:avLst/>
          </a:prstGeom>
          <a:ln>
            <a:solidFill>
              <a:srgbClr val="7030A0"/>
            </a:solidFill>
          </a:ln>
        </p:spPr>
        <p:txBody>
          <a:bodyPr wrap="square">
            <a:spAutoFit/>
            <a:scene3d>
              <a:camera prst="perspectiveFront"/>
              <a:lightRig rig="threePt" dir="t"/>
            </a:scene3d>
            <a:sp3d extrusionH="57150">
              <a:bevelT w="38100" h="38100" prst="angle"/>
            </a:sp3d>
          </a:bodyPr>
          <a:lstStyle/>
          <a:p>
            <a:pPr algn="just"/>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তৎকালীন নারীর কাজ ছিল স্বামীর সেবা, সন্তান লালন-পালন, রান্না ও ঘর গোছানো।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বাঙালি মুসলিম নারীসমাজের কোনো মর্যাদা ও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স্বাধীনতা ছিল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নারীদের পরাধীন ও পুরুষের ওপর নির্ভরশীল মনে করে পুরুষরা নারীদের প্রতি দয়া-অনুগ্রহ করত।</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just"/>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96938"/>
            <a:ext cx="5778260" cy="45937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239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2227" y="5181600"/>
            <a:ext cx="8077200" cy="1200329"/>
          </a:xfrm>
          <a:prstGeom prst="rect">
            <a:avLst/>
          </a:prstGeom>
          <a:ln>
            <a:solidFill>
              <a:srgbClr val="7030A0"/>
            </a:solidFill>
          </a:ln>
        </p:spPr>
        <p:txBody>
          <a:bodyPr wrap="square">
            <a:spAutoFit/>
            <a:scene3d>
              <a:camera prst="perspectiveFront"/>
              <a:lightRig rig="threePt" dir="t"/>
            </a:scene3d>
            <a:sp3d extrusionH="57150">
              <a:bevelT w="38100" h="38100" prst="angle"/>
            </a:sp3d>
          </a:bodyPr>
          <a:lstStyle/>
          <a:p>
            <a:pPr algn="just"/>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তৎকালীন মেয়েদের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শিক্ষার মাধ্যমে জ্ঞান ও প্রতিভা বিকাশের পথ রুদ্ধ করে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পর্দা-প্রথার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মধ্যে আবদ্ধ করে রাখা হত</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আশঙ্কা করা হতো নারীরা শিক্ষিত হলে উচ্ছৃঙ্খল হবে, তাদের পতিভক্তি কমে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যাবে, তারা ইসলামবিরোধী হবে। </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109" y="332076"/>
            <a:ext cx="7287491" cy="4620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6408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953000"/>
            <a:ext cx="8347364" cy="1645860"/>
          </a:xfrm>
          <a:prstGeom prst="rect">
            <a:avLst/>
          </a:prstGeom>
          <a:ln>
            <a:solidFill>
              <a:srgbClr val="7030A0"/>
            </a:solidFill>
          </a:ln>
        </p:spPr>
        <p:txBody>
          <a:bodyPr wrap="square">
            <a:prstTxWarp prst="textPlain">
              <a:avLst/>
            </a:prstTxWarp>
            <a:spAutoFit/>
            <a:scene3d>
              <a:camera prst="perspectiveFront"/>
              <a:lightRig rig="threePt" dir="t"/>
            </a:scene3d>
            <a:sp3d extrusionH="57150">
              <a:bevelT w="38100" h="38100" prst="angle"/>
            </a:sp3d>
          </a:bodyPr>
          <a:lstStyle/>
          <a:p>
            <a:pPr algn="just"/>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নারী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শিক্ষিত না হলে জাতি বা সমাজের উন্নয়ন সম্ভব নয়। তাই সমাজের ও জাতির উন্নতির লক্ষ্যে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বেগম রোকেয়া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নারীশিক্ষার গুরুত্ব উল্লেখ করে ১৯০৪ সালে নবনূর পত্রিকায় প্রকাশিত প্রবন্ধে লিখেন,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“আমরা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উচ্চশিক্ষা প্রাপ্ত না হইলে সমাজও উন্নত হইবে না</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2400" b="1"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just"/>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04800"/>
            <a:ext cx="6629400" cy="4476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6619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038" y="4724400"/>
            <a:ext cx="7575841" cy="1815882"/>
          </a:xfrm>
          <a:prstGeom prst="rect">
            <a:avLst/>
          </a:prstGeom>
          <a:ln>
            <a:solidFill>
              <a:srgbClr val="7030A0"/>
            </a:solidFill>
          </a:ln>
        </p:spPr>
        <p:txBody>
          <a:bodyPr wrap="square">
            <a:spAutoFit/>
            <a:scene3d>
              <a:camera prst="perspectiveFront"/>
              <a:lightRig rig="threePt" dir="t"/>
            </a:scene3d>
            <a:sp3d extrusionH="57150">
              <a:bevelT w="38100" h="38100" prst="angle"/>
            </a:sp3d>
          </a:bodyPr>
          <a:lstStyle/>
          <a:p>
            <a:pPr algn="just"/>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উপমহাদেশে বেগম রোকেয়া সাখাওয়াত হোসেন ছিলেন প্রথম মুসলিম নারীবাদী। তাঁর নিরলস পরিশ্রম ও অক্লান্ত প্রচেষ্টার ফলে নারীশিক্ষার অগ্রগতি সূচিত হয়। শোচনীয় অবস্থা থেকে নারীরা পায় মুক্তি।</a:t>
            </a:r>
            <a:endParaRPr lang="en-US" sz="2800" b="1"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just"/>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721" y="381001"/>
            <a:ext cx="4788477" cy="4114800"/>
          </a:xfrm>
          <a:prstGeom prst="rect">
            <a:avLst/>
          </a:prstGeom>
        </p:spPr>
      </p:pic>
    </p:spTree>
    <p:extLst>
      <p:ext uri="{BB962C8B-B14F-4D97-AF65-F5344CB8AC3E}">
        <p14:creationId xmlns:p14="http://schemas.microsoft.com/office/powerpoint/2010/main" val="308440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0373" y="5105400"/>
            <a:ext cx="6704879"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পাঁচ সন্তান নিয়ে রোকেয়ার বাবার পরিবার। রোকেয়া ছিলেন তাঁর বাবার পরিবারে চতুর্থতম।</a:t>
            </a:r>
            <a:endParaRPr lang="en-US"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4" name="Straight Connector 3"/>
          <p:cNvCxnSpPr/>
          <p:nvPr/>
        </p:nvCxnSpPr>
        <p:spPr>
          <a:xfrm flipH="1">
            <a:off x="2003570" y="1493079"/>
            <a:ext cx="4977534" cy="1"/>
          </a:xfrm>
          <a:prstGeom prst="line">
            <a:avLst/>
          </a:prstGeom>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1243446" y="1908076"/>
            <a:ext cx="1672648"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পুত্র সন্তান</a:t>
            </a:r>
            <a:endParaRPr lang="en-US"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6" name="Straight Arrow Connector 5"/>
          <p:cNvCxnSpPr/>
          <p:nvPr/>
        </p:nvCxnSpPr>
        <p:spPr>
          <a:xfrm>
            <a:off x="2026081" y="2492851"/>
            <a:ext cx="0" cy="5620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H="1">
            <a:off x="427328" y="3054861"/>
            <a:ext cx="3100242" cy="1"/>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3527570" y="3054862"/>
            <a:ext cx="0" cy="5620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284018" y="3623799"/>
            <a:ext cx="2024351"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ইব্রাহীম সাবের</a:t>
            </a:r>
            <a:endParaRPr lang="en-US"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10" name="Straight Arrow Connector 9"/>
          <p:cNvCxnSpPr/>
          <p:nvPr/>
        </p:nvCxnSpPr>
        <p:spPr>
          <a:xfrm>
            <a:off x="427328" y="3054862"/>
            <a:ext cx="0" cy="5620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2498871" y="3663122"/>
            <a:ext cx="1790700"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খলিল সাবের</a:t>
            </a:r>
            <a:endParaRPr lang="en-US"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3" name="TextBox 12"/>
          <p:cNvSpPr txBox="1"/>
          <p:nvPr/>
        </p:nvSpPr>
        <p:spPr>
          <a:xfrm>
            <a:off x="6141028" y="1908076"/>
            <a:ext cx="1672648"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কন্যা সন্তান</a:t>
            </a:r>
            <a:endParaRPr lang="en-US"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14" name="Straight Connector 13"/>
          <p:cNvCxnSpPr/>
          <p:nvPr/>
        </p:nvCxnSpPr>
        <p:spPr>
          <a:xfrm flipH="1" flipV="1">
            <a:off x="5453352" y="3054862"/>
            <a:ext cx="3048000" cy="28132"/>
          </a:xfrm>
          <a:prstGeom prst="line">
            <a:avLst/>
          </a:prstGeom>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4460876" y="3663122"/>
            <a:ext cx="1508558"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করিমুন্নেসা</a:t>
            </a:r>
            <a:endParaRPr lang="en-US"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6" name="TextBox 15"/>
          <p:cNvSpPr txBox="1"/>
          <p:nvPr/>
        </p:nvSpPr>
        <p:spPr>
          <a:xfrm>
            <a:off x="6118370" y="3663122"/>
            <a:ext cx="1219200"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রোকেয়া</a:t>
            </a:r>
            <a:r>
              <a:rPr lang="bn-BD"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বেগম </a:t>
            </a:r>
            <a:endParaRPr lang="en-US"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7" name="TextBox 16"/>
          <p:cNvSpPr txBox="1"/>
          <p:nvPr/>
        </p:nvSpPr>
        <p:spPr>
          <a:xfrm>
            <a:off x="7413770" y="3663122"/>
            <a:ext cx="1371600"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হোসাফরা</a:t>
            </a:r>
            <a:endParaRPr lang="en-US"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18" name="Straight Arrow Connector 17"/>
          <p:cNvCxnSpPr/>
          <p:nvPr/>
        </p:nvCxnSpPr>
        <p:spPr>
          <a:xfrm>
            <a:off x="6957435" y="2492852"/>
            <a:ext cx="0" cy="5620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8501352" y="3068928"/>
            <a:ext cx="0" cy="5620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5481060" y="3054861"/>
            <a:ext cx="0" cy="5620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a:off x="6880370" y="3101112"/>
            <a:ext cx="0" cy="5620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2235922" y="498694"/>
            <a:ext cx="4339648"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জহীর মোহাম্মদ আবু আলী সাবের</a:t>
            </a:r>
            <a:endParaRPr lang="en-US"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29" name="Straight Arrow Connector 28"/>
          <p:cNvCxnSpPr/>
          <p:nvPr/>
        </p:nvCxnSpPr>
        <p:spPr>
          <a:xfrm flipH="1">
            <a:off x="1996643" y="1493079"/>
            <a:ext cx="13854" cy="4096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flipH="1">
            <a:off x="6947333" y="1493080"/>
            <a:ext cx="13854" cy="4096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flipH="1">
            <a:off x="4264892" y="1083470"/>
            <a:ext cx="13854" cy="4096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4775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par>
                                <p:cTn id="13" presetID="9"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dissolve">
                                      <p:cBhvr>
                                        <p:cTn id="20" dur="500"/>
                                        <p:tgtEl>
                                          <p:spTgt spid="2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par>
                                <p:cTn id="24" presetID="9"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dissolve">
                                      <p:cBhvr>
                                        <p:cTn id="26" dur="500"/>
                                        <p:tgtEl>
                                          <p:spTgt spid="3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ssolve">
                                      <p:cBhvr>
                                        <p:cTn id="34" dur="500"/>
                                        <p:tgtEl>
                                          <p:spTgt spid="6"/>
                                        </p:tgtEl>
                                      </p:cBhvr>
                                    </p:animEffect>
                                  </p:childTnLst>
                                </p:cTn>
                              </p:par>
                              <p:par>
                                <p:cTn id="35" presetID="9"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par>
                                <p:cTn id="38" presetID="9"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ssolve">
                                      <p:cBhvr>
                                        <p:cTn id="40" dur="500"/>
                                        <p:tgtEl>
                                          <p:spTgt spid="8"/>
                                        </p:tgtEl>
                                      </p:cBhvr>
                                    </p:animEffect>
                                  </p:childTnLst>
                                </p:cTn>
                              </p:par>
                              <p:par>
                                <p:cTn id="41" presetID="9"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dissolve">
                                      <p:cBhvr>
                                        <p:cTn id="46" dur="500"/>
                                        <p:tgtEl>
                                          <p:spTgt spid="9"/>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dissolv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dissolve">
                                      <p:cBhvr>
                                        <p:cTn id="54" dur="500"/>
                                        <p:tgtEl>
                                          <p:spTgt spid="18"/>
                                        </p:tgtEl>
                                      </p:cBhvr>
                                    </p:animEffect>
                                  </p:childTnLst>
                                </p:cTn>
                              </p:par>
                              <p:par>
                                <p:cTn id="55" presetID="9"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par>
                                <p:cTn id="58" presetID="9"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dissolve">
                                      <p:cBhvr>
                                        <p:cTn id="60" dur="500"/>
                                        <p:tgtEl>
                                          <p:spTgt spid="19"/>
                                        </p:tgtEl>
                                      </p:cBhvr>
                                    </p:animEffect>
                                  </p:childTnLst>
                                </p:cTn>
                              </p:par>
                              <p:par>
                                <p:cTn id="61" presetID="9"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dissolve">
                                      <p:cBhvr>
                                        <p:cTn id="63" dur="500"/>
                                        <p:tgtEl>
                                          <p:spTgt spid="21"/>
                                        </p:tgtEl>
                                      </p:cBhvr>
                                    </p:animEffect>
                                  </p:childTnLst>
                                </p:cTn>
                              </p:par>
                              <p:par>
                                <p:cTn id="64" presetID="9"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dissolve">
                                      <p:cBhvr>
                                        <p:cTn id="66" dur="500"/>
                                        <p:tgtEl>
                                          <p:spTgt spid="20"/>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dissolve">
                                      <p:cBhvr>
                                        <p:cTn id="69" dur="500"/>
                                        <p:tgtEl>
                                          <p:spTgt spid="15"/>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dissolve">
                                      <p:cBhvr>
                                        <p:cTn id="72" dur="500"/>
                                        <p:tgtEl>
                                          <p:spTgt spid="16"/>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dissolve">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dissolve">
                                      <p:cBhvr>
                                        <p:cTn id="8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P spid="11" grpId="0" animBg="1"/>
      <p:bldP spid="13" grpId="0" animBg="1"/>
      <p:bldP spid="15" grpId="0" animBg="1"/>
      <p:bldP spid="16" grpId="0" animBg="1"/>
      <p:bldP spid="17"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167745"/>
            <a:ext cx="8458199" cy="138499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রোকেয়ার বড় দুই ভাই ইব্রাহীম সাবের ও খলিল সাবের কলকাতার সেন্ট জেভিয়ার্স কলেজে উচ্চ শিক্ষা লাভ করেন</a:t>
            </a:r>
            <a:r>
              <a:rPr lang="bn-IN"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a:t>
            </a:r>
            <a:r>
              <a:rPr lang="bn-BD"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বড় </a:t>
            </a:r>
            <a:r>
              <a:rPr lang="bn-BD"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ভাই ইব্রাহীম সাবেরের </a:t>
            </a:r>
            <a:r>
              <a:rPr lang="bn-BD"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সহযোগিতায় </a:t>
            </a:r>
            <a:r>
              <a:rPr lang="bn-BD"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বোন </a:t>
            </a:r>
            <a:r>
              <a:rPr lang="bn-BD"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করিমুন্নেসা ও রোকেয়া ইংরেজি শিক্ষায় শিক্ষিত হন</a:t>
            </a:r>
            <a:r>
              <a:rPr lang="bn-IN"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a:t>
            </a:r>
            <a:r>
              <a:rPr lang="bn-BD"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a:t>
            </a:r>
            <a:endParaRPr lang="en-US"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6012" y="457199"/>
            <a:ext cx="3608173" cy="4344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166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410200"/>
            <a:ext cx="8153400"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করিমুন্নেসার অনুপ্রেরণায় রোকেয়া বাংলা সাহিত্য রচনা ও চর্চা করেন এবং   তাঁর রচিত ‘মতিচূর’ দ্বিতীয় খন্ড বড় বোন করিমুন্নেসাকে উৎসর্গ করেন। </a:t>
            </a:r>
            <a:endParaRPr lang="en-US"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426" y="457197"/>
            <a:ext cx="3429001" cy="4731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2798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5417127"/>
            <a:ext cx="7315200"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বেগম রোকেয়া উৎসর্গ –পত্রে যা লিখেছিলেন, “আপাজান! আমি শৈশবে তোমারই স্নেহের প্রসাদে বর্ণ পরিচয় পড়িতে শিখি।” </a:t>
            </a:r>
            <a:endParaRPr lang="en-US"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571882"/>
            <a:ext cx="3429000" cy="4603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3262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275" y="196718"/>
            <a:ext cx="8727027" cy="6508881"/>
          </a:xfrm>
          <a:prstGeom prst="rect">
            <a:avLst/>
          </a:prstGeom>
        </p:spPr>
      </p:pic>
      <p:sp>
        <p:nvSpPr>
          <p:cNvPr id="3" name="Rectangle 2"/>
          <p:cNvSpPr/>
          <p:nvPr/>
        </p:nvSpPr>
        <p:spPr>
          <a:xfrm>
            <a:off x="2895600" y="1066800"/>
            <a:ext cx="2971800" cy="3429000"/>
          </a:xfrm>
          <a:prstGeom prst="rect">
            <a:avLst/>
          </a:prstGeom>
          <a:solidFill>
            <a:schemeClr val="bg1"/>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50528" y="1857970"/>
            <a:ext cx="3020379" cy="1569660"/>
          </a:xfrm>
          <a:prstGeom prst="rect">
            <a:avLst/>
          </a:prstGeom>
          <a:noFill/>
        </p:spPr>
        <p:txBody>
          <a:bodyPr wrap="none" lIns="91440" tIns="45720" rIns="91440" bIns="45720">
            <a:prstTxWarp prst="textPlain">
              <a:avLst/>
            </a:prstTxWarp>
            <a:spAutoFit/>
            <a:scene3d>
              <a:camera prst="perspectiveFront"/>
              <a:lightRig rig="threePt" dir="t"/>
            </a:scene3d>
            <a:sp3d extrusionH="57150">
              <a:bevelT w="38100" h="38100"/>
            </a:sp3d>
          </a:bodyPr>
          <a:lstStyle/>
          <a:p>
            <a:pPr algn="ctr"/>
            <a:r>
              <a:rPr lang="bn-IN" sz="9600" b="1" dirty="0" smtClean="0">
                <a:ln w="18000">
                  <a:solidFill>
                    <a:srgbClr val="C00000"/>
                  </a:solidFill>
                  <a:prstDash val="solid"/>
                  <a:miter lim="800000"/>
                </a:ln>
                <a:solidFill>
                  <a:schemeClr val="accent2">
                    <a:lumMod val="40000"/>
                    <a:lumOff val="60000"/>
                  </a:schemeClr>
                </a:solidFill>
                <a:effectLst>
                  <a:outerShdw blurRad="50800" dist="38100" dir="5400000" algn="t" rotWithShape="0">
                    <a:prstClr val="black">
                      <a:alpha val="40000"/>
                    </a:prstClr>
                  </a:outerShdw>
                </a:effectLst>
                <a:latin typeface="NikoshBAN" pitchFamily="2" charset="0"/>
                <a:cs typeface="NikoshBAN" pitchFamily="2" charset="0"/>
              </a:rPr>
              <a:t>স্বাগতম</a:t>
            </a:r>
            <a:endParaRPr lang="en-US" sz="9600" b="1" cap="none" spc="0" dirty="0">
              <a:ln w="18000">
                <a:solidFill>
                  <a:srgbClr val="C00000"/>
                </a:solidFill>
                <a:prstDash val="solid"/>
                <a:miter lim="800000"/>
              </a:ln>
              <a:solidFill>
                <a:schemeClr val="accent2">
                  <a:lumMod val="40000"/>
                  <a:lumOff val="60000"/>
                </a:schemeClr>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41"/>
            <a:ext cx="4724400" cy="6858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2740"/>
            <a:ext cx="4419600" cy="6857999"/>
          </a:xfrm>
          <a:prstGeom prst="rect">
            <a:avLst/>
          </a:prstGeom>
        </p:spPr>
      </p:pic>
    </p:spTree>
    <p:extLst>
      <p:ext uri="{BB962C8B-B14F-4D97-AF65-F5344CB8AC3E}">
        <p14:creationId xmlns:p14="http://schemas.microsoft.com/office/powerpoint/2010/main" val="72103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250"/>
                                        <p:tgtEl>
                                          <p:spTgt spid="5"/>
                                        </p:tgtEl>
                                        <p:attrNameLst>
                                          <p:attrName>ppt_x</p:attrName>
                                        </p:attrNameLst>
                                      </p:cBhvr>
                                      <p:tavLst>
                                        <p:tav tm="0">
                                          <p:val>
                                            <p:strVal val="ppt_x"/>
                                          </p:val>
                                        </p:tav>
                                        <p:tav tm="100000">
                                          <p:val>
                                            <p:strVal val="0-ppt_w/2"/>
                                          </p:val>
                                        </p:tav>
                                      </p:tavLst>
                                    </p:anim>
                                    <p:anim calcmode="lin" valueType="num">
                                      <p:cBhvr additive="base">
                                        <p:cTn id="7" dur="5250"/>
                                        <p:tgtEl>
                                          <p:spTgt spid="5"/>
                                        </p:tgtEl>
                                        <p:attrNameLst>
                                          <p:attrName>ppt_y</p:attrName>
                                        </p:attrNameLst>
                                      </p:cBhvr>
                                      <p:tavLst>
                                        <p:tav tm="0">
                                          <p:val>
                                            <p:strVal val="ppt_y"/>
                                          </p:val>
                                        </p:tav>
                                        <p:tav tm="100000">
                                          <p:val>
                                            <p:strVal val="ppt_y"/>
                                          </p:val>
                                        </p:tav>
                                      </p:tavLst>
                                    </p:anim>
                                    <p:set>
                                      <p:cBhvr>
                                        <p:cTn id="8" dur="1" fill="hold">
                                          <p:stCondLst>
                                            <p:cond delay="5249"/>
                                          </p:stCondLst>
                                        </p:cTn>
                                        <p:tgtEl>
                                          <p:spTgt spid="5"/>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250"/>
                                        <p:tgtEl>
                                          <p:spTgt spid="6"/>
                                        </p:tgtEl>
                                        <p:attrNameLst>
                                          <p:attrName>ppt_x</p:attrName>
                                        </p:attrNameLst>
                                      </p:cBhvr>
                                      <p:tavLst>
                                        <p:tav tm="0">
                                          <p:val>
                                            <p:strVal val="ppt_x"/>
                                          </p:val>
                                        </p:tav>
                                        <p:tav tm="100000">
                                          <p:val>
                                            <p:strVal val="1+ppt_w/2"/>
                                          </p:val>
                                        </p:tav>
                                      </p:tavLst>
                                    </p:anim>
                                    <p:anim calcmode="lin" valueType="num">
                                      <p:cBhvr additive="base">
                                        <p:cTn id="11" dur="5250"/>
                                        <p:tgtEl>
                                          <p:spTgt spid="6"/>
                                        </p:tgtEl>
                                        <p:attrNameLst>
                                          <p:attrName>ppt_y</p:attrName>
                                        </p:attrNameLst>
                                      </p:cBhvr>
                                      <p:tavLst>
                                        <p:tav tm="0">
                                          <p:val>
                                            <p:strVal val="ppt_y"/>
                                          </p:val>
                                        </p:tav>
                                        <p:tav tm="100000">
                                          <p:val>
                                            <p:strVal val="ppt_y"/>
                                          </p:val>
                                        </p:tav>
                                      </p:tavLst>
                                    </p:anim>
                                    <p:set>
                                      <p:cBhvr>
                                        <p:cTn id="12" dur="1" fill="hold">
                                          <p:stCondLst>
                                            <p:cond delay="5249"/>
                                          </p:stCondLst>
                                        </p:cTn>
                                        <p:tgtEl>
                                          <p:spTgt spid="6"/>
                                        </p:tgtEl>
                                        <p:attrNameLst>
                                          <p:attrName>style.visibility</p:attrName>
                                        </p:attrNameLst>
                                      </p:cBhvr>
                                      <p:to>
                                        <p:strVal val="hidden"/>
                                      </p:to>
                                    </p:set>
                                  </p:childTnLst>
                                </p:cTn>
                              </p:par>
                              <p:par>
                                <p:cTn id="13" presetID="41" presetClass="entr" presetSubtype="0" repeatCount="2000" fill="hold" grpId="0" nodeType="with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4"/>
                                        </p:tgtEl>
                                        <p:attrNameLst>
                                          <p:attrName>ppt_y</p:attrName>
                                        </p:attrNameLst>
                                      </p:cBhvr>
                                      <p:tavLst>
                                        <p:tav tm="0">
                                          <p:val>
                                            <p:strVal val="#ppt_y"/>
                                          </p:val>
                                        </p:tav>
                                        <p:tav tm="100000">
                                          <p:val>
                                            <p:strVal val="#ppt_y"/>
                                          </p:val>
                                        </p:tav>
                                      </p:tavLst>
                                    </p:anim>
                                    <p:anim calcmode="lin" valueType="num">
                                      <p:cBhvr>
                                        <p:cTn id="17" dur="2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953000"/>
            <a:ext cx="7543800" cy="138499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১৮৯৮ সালে বিহারের ভাগলপুরে ডিপুটি ম্যাজিস্ট্রেট সৈয়দ সাখাওয়াত হোসেনের সঙ্গে রোকেয়ার বিয়ে হয় এবং স্বামীর সহযোগিতায় তিনি বাংলা, ইংরেজি ও উর্দু ভাষায় পারদর্শী হয়ে ওঠেন।</a:t>
            </a:r>
            <a:endParaRPr lang="en-US"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818" y="450273"/>
            <a:ext cx="6477000" cy="431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202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529771"/>
            <a:ext cx="22098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জোড়ায় কাজ</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518" y="1447800"/>
            <a:ext cx="5818910" cy="3712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478973" y="5334000"/>
            <a:ext cx="6096000"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রোকেয়া সাখাওয়াত হোসেন এর ‘শিক্ষা জীবন’- সম্পর্কে  পাঁচটি বাক্য জোড়ায় আলোচনা করে লেখ । </a:t>
            </a:r>
            <a:endParaRPr lang="en-US" sz="28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62907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873" y="5294293"/>
            <a:ext cx="8458200"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‘নবপ্রভা’ পত্রিকায় রোকেয়ার প্রথম রচনা ‘পিপাসা’ এবং মাদ্রাজ থেকে প্রকাশিত একটি পত্রিকায় তাঁর প্রথম ইংরেজি রচনা ‘সুলতানাজ ড্রিম’ ছাপাহয়।</a:t>
            </a:r>
            <a:endParaRPr lang="en-US"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876" y="325583"/>
            <a:ext cx="6808194"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9695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381000"/>
            <a:ext cx="21336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দল</a:t>
            </a:r>
            <a:r>
              <a:rPr lang="bn-IN"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গত</a:t>
            </a:r>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 </a:t>
            </a:r>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কাজ</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745" y="1385455"/>
            <a:ext cx="4923692" cy="3429000"/>
          </a:xfrm>
          <a:prstGeom prst="ellipse">
            <a:avLst/>
          </a:prstGeom>
          <a:ln>
            <a:noFill/>
          </a:ln>
          <a:effectLst>
            <a:softEdge rad="112500"/>
          </a:effectLst>
        </p:spPr>
      </p:pic>
      <p:sp>
        <p:nvSpPr>
          <p:cNvPr id="5" name="TextBox 4"/>
          <p:cNvSpPr txBox="1"/>
          <p:nvPr/>
        </p:nvSpPr>
        <p:spPr>
          <a:xfrm>
            <a:off x="886691" y="5181599"/>
            <a:ext cx="7543800"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রোকেয়া সাখাওয়াত হোসেনের জন্মের সময়কালে বাঙালি মুসলমানদের অবস্থান সম্পর্কে দলে আলোচনা করে উপস্থাপন কর।</a:t>
            </a:r>
            <a:endPar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89157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249382"/>
            <a:ext cx="16002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মূল্যায়ন</a:t>
            </a:r>
          </a:p>
        </p:txBody>
      </p:sp>
      <p:sp>
        <p:nvSpPr>
          <p:cNvPr id="5" name="Rectangle 4"/>
          <p:cNvSpPr/>
          <p:nvPr/>
        </p:nvSpPr>
        <p:spPr>
          <a:xfrm>
            <a:off x="500496" y="3973573"/>
            <a:ext cx="8077200" cy="6096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 বেগম রোকেয়ার প্রথম ইংরেজি রচনা কোনটি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6" name="Rectangle 5"/>
          <p:cNvSpPr/>
          <p:nvPr/>
        </p:nvSpPr>
        <p:spPr>
          <a:xfrm>
            <a:off x="500496" y="50292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মতিচূর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Rectangle 6"/>
          <p:cNvSpPr/>
          <p:nvPr/>
        </p:nvSpPr>
        <p:spPr>
          <a:xfrm>
            <a:off x="4691496" y="50292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 পদ্মরাগ</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8" name="Rectangle 7"/>
          <p:cNvSpPr/>
          <p:nvPr/>
        </p:nvSpPr>
        <p:spPr>
          <a:xfrm>
            <a:off x="500496" y="56388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সুলতানাজ ড্রিম</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Rectangle 8"/>
          <p:cNvSpPr/>
          <p:nvPr/>
        </p:nvSpPr>
        <p:spPr>
          <a:xfrm>
            <a:off x="4691496" y="56388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অবরোধবাসিনী</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5" name="Rounded Rectangle 14"/>
          <p:cNvSpPr/>
          <p:nvPr/>
        </p:nvSpPr>
        <p:spPr>
          <a:xfrm>
            <a:off x="6220691" y="763304"/>
            <a:ext cx="2292928" cy="47928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bliqueTopLeft"/>
              <a:lightRig rig="threePt" dir="t"/>
            </a:scene3d>
            <a:sp3d extrusionH="57150">
              <a:bevelT w="38100" h="38100" prst="angle"/>
            </a:sp3d>
          </a:bodyPr>
          <a:lstStyle/>
          <a:p>
            <a:pPr algn="ctr"/>
            <a:r>
              <a:rPr lang="bn-BD"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সঠিক উত্তরের জন্য ক্লিক</a:t>
            </a:r>
            <a:endParaRPr lang="en-US"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6" name="Oval 15"/>
          <p:cNvSpPr/>
          <p:nvPr/>
        </p:nvSpPr>
        <p:spPr>
          <a:xfrm>
            <a:off x="529937" y="5638800"/>
            <a:ext cx="488372" cy="457200"/>
          </a:xfrm>
          <a:prstGeom prst="ellipse">
            <a:avLst/>
          </a:prstGeom>
          <a:solidFill>
            <a:schemeClr val="tx1"/>
          </a:solidFill>
          <a:ln>
            <a:no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0496" y="1600200"/>
            <a:ext cx="8077200" cy="5334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৪. সেলিনা হোসেন কোথায় জন্মগ্রহণ করেন  ?</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9" name="Rectangle 18"/>
          <p:cNvSpPr/>
          <p:nvPr/>
        </p:nvSpPr>
        <p:spPr>
          <a:xfrm>
            <a:off x="533401" y="25146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রাজশাহী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0" name="Rectangle 19"/>
          <p:cNvSpPr/>
          <p:nvPr/>
        </p:nvSpPr>
        <p:spPr>
          <a:xfrm>
            <a:off x="4724401" y="25146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 রংপুর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1" name="Rectangle 20"/>
          <p:cNvSpPr/>
          <p:nvPr/>
        </p:nvSpPr>
        <p:spPr>
          <a:xfrm>
            <a:off x="533401" y="31242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বিহার</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2" name="Rectangle 21"/>
          <p:cNvSpPr/>
          <p:nvPr/>
        </p:nvSpPr>
        <p:spPr>
          <a:xfrm>
            <a:off x="4724401" y="31242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পাবনা</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3" name="Oval 22"/>
          <p:cNvSpPr/>
          <p:nvPr/>
        </p:nvSpPr>
        <p:spPr>
          <a:xfrm>
            <a:off x="609599" y="2521527"/>
            <a:ext cx="457200" cy="4572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1174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nextCondLst>
                <p:cond evt="onClick" delay="0">
                  <p:tgtEl>
                    <p:spTgt spid="15"/>
                  </p:tgtEl>
                </p:cond>
              </p:nextCondLst>
            </p:seq>
          </p:childTnLst>
        </p:cTn>
      </p:par>
    </p:tnLst>
    <p:bldLst>
      <p:bldP spid="16"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33800" y="381000"/>
            <a:ext cx="16002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মূল্যায়ন</a:t>
            </a:r>
          </a:p>
        </p:txBody>
      </p:sp>
      <p:sp>
        <p:nvSpPr>
          <p:cNvPr id="5" name="Rounded Rectangle 4"/>
          <p:cNvSpPr/>
          <p:nvPr/>
        </p:nvSpPr>
        <p:spPr>
          <a:xfrm>
            <a:off x="6220691" y="763304"/>
            <a:ext cx="2292928" cy="479286"/>
          </a:xfrm>
          <a:prstGeom prst="roundRect">
            <a:avLst/>
          </a:prstGeom>
          <a:solidFill>
            <a:schemeClr val="accent5">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bliqueTopLeft"/>
              <a:lightRig rig="threePt" dir="t"/>
            </a:scene3d>
            <a:sp3d extrusionH="57150">
              <a:bevelT w="38100" h="38100" prst="angle"/>
            </a:sp3d>
          </a:bodyPr>
          <a:lstStyle/>
          <a:p>
            <a:pPr algn="ctr"/>
            <a:r>
              <a:rPr lang="bn-BD"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সঠিক উত্তরের জন্য ক্লিক</a:t>
            </a:r>
            <a:endParaRPr lang="en-US"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6" name="Rectangle 5"/>
          <p:cNvSpPr/>
          <p:nvPr/>
        </p:nvSpPr>
        <p:spPr>
          <a:xfrm>
            <a:off x="568036" y="1371600"/>
            <a:ext cx="8077200" cy="6096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৩. রোকেয়ার আমলে বাঙালি মুসলমানরা শিক্ষাদীক্ষায় পিছিয়ে ছিল-</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Rectangle 6"/>
          <p:cNvSpPr/>
          <p:nvPr/>
        </p:nvSpPr>
        <p:spPr>
          <a:xfrm>
            <a:off x="568036" y="2133600"/>
            <a:ext cx="5223164"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 </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শিক্ষাপ্রতিষ্ঠান ছিল না বলে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8" name="Rectangle 7"/>
          <p:cNvSpPr/>
          <p:nvPr/>
        </p:nvSpPr>
        <p:spPr>
          <a:xfrm>
            <a:off x="561108" y="2667000"/>
            <a:ext cx="5230092"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ধর্মীয় ও সামাজিক কুসংস্কারের জন্য</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Rectangle 8"/>
          <p:cNvSpPr/>
          <p:nvPr/>
        </p:nvSpPr>
        <p:spPr>
          <a:xfrm>
            <a:off x="568036" y="3200400"/>
            <a:ext cx="5223164"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শিক্ষার ব্যাপক প্রচলন ছিল না বলে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0" name="Rectangle 9"/>
          <p:cNvSpPr/>
          <p:nvPr/>
        </p:nvSpPr>
        <p:spPr>
          <a:xfrm>
            <a:off x="574963" y="3733800"/>
            <a:ext cx="8077200" cy="5334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নিচের কোনটি সঠিক?</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1" name="Rectangle 10"/>
          <p:cNvSpPr/>
          <p:nvPr/>
        </p:nvSpPr>
        <p:spPr>
          <a:xfrm>
            <a:off x="574963" y="4343400"/>
            <a:ext cx="1870364"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2" name="Rectangle 11"/>
          <p:cNvSpPr/>
          <p:nvPr/>
        </p:nvSpPr>
        <p:spPr>
          <a:xfrm>
            <a:off x="4502727" y="4357255"/>
            <a:ext cx="2005446"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3" name="Rectangle 12"/>
          <p:cNvSpPr/>
          <p:nvPr/>
        </p:nvSpPr>
        <p:spPr>
          <a:xfrm>
            <a:off x="2521527" y="4357255"/>
            <a:ext cx="1929246"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4" name="Rectangle 13"/>
          <p:cNvSpPr/>
          <p:nvPr/>
        </p:nvSpPr>
        <p:spPr>
          <a:xfrm>
            <a:off x="6560127" y="4343400"/>
            <a:ext cx="2092036"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 ii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5" name="Oval 14"/>
          <p:cNvSpPr/>
          <p:nvPr/>
        </p:nvSpPr>
        <p:spPr>
          <a:xfrm>
            <a:off x="6573980" y="4357255"/>
            <a:ext cx="457200" cy="4572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4963" y="4876800"/>
            <a:ext cx="8077200" cy="5334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৪. সৈয়দ সাখাওয়াত হোসেন বিহারের কোথায় ডিপুটি ম্যাজিস্ট্রেট ছিলেন ?</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7" name="Rectangle 16"/>
          <p:cNvSpPr/>
          <p:nvPr/>
        </p:nvSpPr>
        <p:spPr>
          <a:xfrm>
            <a:off x="554182" y="54864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ভাগলপুরে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8" name="Rectangle 17"/>
          <p:cNvSpPr/>
          <p:nvPr/>
        </p:nvSpPr>
        <p:spPr>
          <a:xfrm>
            <a:off x="4745182" y="54864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 পায়রাবন্দে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9" name="Rectangle 18"/>
          <p:cNvSpPr/>
          <p:nvPr/>
        </p:nvSpPr>
        <p:spPr>
          <a:xfrm>
            <a:off x="554182" y="60960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কলকাতায়</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0" name="Rectangle 19"/>
          <p:cNvSpPr/>
          <p:nvPr/>
        </p:nvSpPr>
        <p:spPr>
          <a:xfrm>
            <a:off x="4745182" y="60960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রাজশাহীতে</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1" name="Oval 20"/>
          <p:cNvSpPr/>
          <p:nvPr/>
        </p:nvSpPr>
        <p:spPr>
          <a:xfrm>
            <a:off x="630380" y="5493327"/>
            <a:ext cx="457200" cy="4572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0377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childTnLst>
              </p:cTn>
              <p:nextCondLst>
                <p:cond evt="onClick" delay="0">
                  <p:tgtEl>
                    <p:spTgt spid="5"/>
                  </p:tgtEl>
                </p:cond>
              </p:nextCondLst>
            </p:seq>
          </p:childTnLst>
        </p:cTn>
      </p:par>
    </p:tnLst>
    <p:bldLst>
      <p:bldP spid="15"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2827" y="5562600"/>
            <a:ext cx="6172200"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রোকেয়া সাখাওয়াত হোসেনের  জীবনের উপর দশ লাইনের একটি অনুচ্ছেদ লিখে আনবে। </a:t>
            </a:r>
            <a:endParaRPr lang="en-US" sz="28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727" y="147499"/>
            <a:ext cx="2362200" cy="1586611"/>
          </a:xfrm>
          <a:prstGeom prst="ellipse">
            <a:avLst/>
          </a:prstGeom>
          <a:ln>
            <a:noFill/>
          </a:ln>
          <a:effectLst>
            <a:softEdge rad="112500"/>
          </a:effectLst>
        </p:spPr>
      </p:pic>
      <p:sp>
        <p:nvSpPr>
          <p:cNvPr id="5" name="TextBox 4"/>
          <p:cNvSpPr txBox="1"/>
          <p:nvPr/>
        </p:nvSpPr>
        <p:spPr>
          <a:xfrm>
            <a:off x="3467100" y="232919"/>
            <a:ext cx="21336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বাড়ির কাজ</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6227" y="1690254"/>
            <a:ext cx="5105400" cy="36439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879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19" y="228600"/>
            <a:ext cx="8145162" cy="6400800"/>
          </a:xfrm>
          <a:prstGeom prst="ellipse">
            <a:avLst/>
          </a:prstGeom>
          <a:ln>
            <a:noFill/>
          </a:ln>
          <a:effectLst>
            <a:softEdge rad="112500"/>
          </a:effectLst>
        </p:spPr>
      </p:pic>
      <p:sp>
        <p:nvSpPr>
          <p:cNvPr id="3" name="Rectangle 2"/>
          <p:cNvSpPr/>
          <p:nvPr/>
        </p:nvSpPr>
        <p:spPr>
          <a:xfrm>
            <a:off x="1066801" y="4114800"/>
            <a:ext cx="6934200" cy="644236"/>
          </a:xfrm>
          <a:prstGeom prst="rect">
            <a:avLst/>
          </a:prstGeom>
          <a:solidFill>
            <a:schemeClr val="tx1">
              <a:lumMod val="65000"/>
              <a:lumOff val="3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w="38100" h="38100" prst="angle"/>
            </a:sp3d>
          </a:bodyPr>
          <a:lstStyle/>
          <a:p>
            <a:pPr algn="ctr"/>
            <a:r>
              <a:rPr lang="bn-BD" sz="4000" dirty="0" smtClean="0">
                <a:ln>
                  <a:solidFill>
                    <a:srgbClr val="FFC000"/>
                  </a:solidFill>
                </a:ln>
                <a:solidFill>
                  <a:srgbClr val="FFC000"/>
                </a:solidFill>
                <a:effectLst>
                  <a:outerShdw blurRad="50800" dist="38100" dir="5400000" algn="t" rotWithShape="0">
                    <a:prstClr val="black">
                      <a:alpha val="40000"/>
                    </a:prstClr>
                  </a:outerShdw>
                </a:effectLst>
                <a:latin typeface="NikoshBAN" pitchFamily="2" charset="0"/>
                <a:cs typeface="NikoshBAN" pitchFamily="2" charset="0"/>
              </a:rPr>
              <a:t>সবাইকে অনেক অনেক ধন্যবাদ</a:t>
            </a:r>
            <a:endParaRPr lang="en-US" sz="4000" dirty="0">
              <a:ln>
                <a:solidFill>
                  <a:srgbClr val="FFC000"/>
                </a:solidFill>
              </a:ln>
              <a:solidFill>
                <a:srgbClr val="FFC00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0" y="214745"/>
            <a:ext cx="2039642" cy="1447800"/>
          </a:xfrm>
          <a:prstGeom prst="ellipse">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5086" y="187036"/>
            <a:ext cx="2039642" cy="1447800"/>
          </a:xfrm>
          <a:prstGeom prst="ellipse">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068" y="5309755"/>
            <a:ext cx="2039642" cy="1447800"/>
          </a:xfrm>
          <a:prstGeom prst="ellipse">
            <a:avLst/>
          </a:prstGeom>
          <a:ln>
            <a:noFill/>
          </a:ln>
          <a:effectLst>
            <a:softEdge rad="112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25" y="5334000"/>
            <a:ext cx="2039642" cy="1447800"/>
          </a:xfrm>
          <a:prstGeom prst="ellipse">
            <a:avLst/>
          </a:prstGeom>
          <a:ln>
            <a:noFill/>
          </a:ln>
          <a:effectLst>
            <a:softEdge rad="11250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741"/>
            <a:ext cx="4724400" cy="6858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4400" y="-2740"/>
            <a:ext cx="4419600" cy="6857999"/>
          </a:xfrm>
          <a:prstGeom prst="rect">
            <a:avLst/>
          </a:prstGeom>
        </p:spPr>
      </p:pic>
    </p:spTree>
    <p:extLst>
      <p:ext uri="{BB962C8B-B14F-4D97-AF65-F5344CB8AC3E}">
        <p14:creationId xmlns:p14="http://schemas.microsoft.com/office/powerpoint/2010/main" val="186418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250"/>
                                        <p:tgtEl>
                                          <p:spTgt spid="9"/>
                                        </p:tgtEl>
                                        <p:attrNameLst>
                                          <p:attrName>ppt_x</p:attrName>
                                        </p:attrNameLst>
                                      </p:cBhvr>
                                      <p:tavLst>
                                        <p:tav tm="0">
                                          <p:val>
                                            <p:strVal val="ppt_x"/>
                                          </p:val>
                                        </p:tav>
                                        <p:tav tm="100000">
                                          <p:val>
                                            <p:strVal val="0-ppt_w/2"/>
                                          </p:val>
                                        </p:tav>
                                      </p:tavLst>
                                    </p:anim>
                                    <p:anim calcmode="lin" valueType="num">
                                      <p:cBhvr additive="base">
                                        <p:cTn id="7" dur="5250"/>
                                        <p:tgtEl>
                                          <p:spTgt spid="9"/>
                                        </p:tgtEl>
                                        <p:attrNameLst>
                                          <p:attrName>ppt_y</p:attrName>
                                        </p:attrNameLst>
                                      </p:cBhvr>
                                      <p:tavLst>
                                        <p:tav tm="0">
                                          <p:val>
                                            <p:strVal val="ppt_y"/>
                                          </p:val>
                                        </p:tav>
                                        <p:tav tm="100000">
                                          <p:val>
                                            <p:strVal val="ppt_y"/>
                                          </p:val>
                                        </p:tav>
                                      </p:tavLst>
                                    </p:anim>
                                    <p:set>
                                      <p:cBhvr>
                                        <p:cTn id="8" dur="1" fill="hold">
                                          <p:stCondLst>
                                            <p:cond delay="5249"/>
                                          </p:stCondLst>
                                        </p:cTn>
                                        <p:tgtEl>
                                          <p:spTgt spid="9"/>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250"/>
                                        <p:tgtEl>
                                          <p:spTgt spid="10"/>
                                        </p:tgtEl>
                                        <p:attrNameLst>
                                          <p:attrName>ppt_x</p:attrName>
                                        </p:attrNameLst>
                                      </p:cBhvr>
                                      <p:tavLst>
                                        <p:tav tm="0">
                                          <p:val>
                                            <p:strVal val="ppt_x"/>
                                          </p:val>
                                        </p:tav>
                                        <p:tav tm="100000">
                                          <p:val>
                                            <p:strVal val="1+ppt_w/2"/>
                                          </p:val>
                                        </p:tav>
                                      </p:tavLst>
                                    </p:anim>
                                    <p:anim calcmode="lin" valueType="num">
                                      <p:cBhvr additive="base">
                                        <p:cTn id="11" dur="5250"/>
                                        <p:tgtEl>
                                          <p:spTgt spid="10"/>
                                        </p:tgtEl>
                                        <p:attrNameLst>
                                          <p:attrName>ppt_y</p:attrName>
                                        </p:attrNameLst>
                                      </p:cBhvr>
                                      <p:tavLst>
                                        <p:tav tm="0">
                                          <p:val>
                                            <p:strVal val="ppt_y"/>
                                          </p:val>
                                        </p:tav>
                                        <p:tav tm="100000">
                                          <p:val>
                                            <p:strVal val="ppt_y"/>
                                          </p:val>
                                        </p:tav>
                                      </p:tavLst>
                                    </p:anim>
                                    <p:set>
                                      <p:cBhvr>
                                        <p:cTn id="12" dur="1" fill="hold">
                                          <p:stCondLst>
                                            <p:cond delay="5249"/>
                                          </p:stCondLst>
                                        </p:cTn>
                                        <p:tgtEl>
                                          <p:spTgt spid="10"/>
                                        </p:tgtEl>
                                        <p:attrNameLst>
                                          <p:attrName>style.visibility</p:attrName>
                                        </p:attrNameLst>
                                      </p:cBhvr>
                                      <p:to>
                                        <p:strVal val="hidden"/>
                                      </p:to>
                                    </p:set>
                                  </p:childTnLst>
                                </p:cTn>
                              </p:par>
                              <p:par>
                                <p:cTn id="13" presetID="41" presetClass="entr" presetSubtype="0" repeatCount="2000" fill="hold" nodeType="with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2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2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bwMode="auto">
          <a:xfrm>
            <a:off x="2860675" y="955675"/>
            <a:ext cx="3505200" cy="1143000"/>
          </a:xfrm>
          <a:prstGeom prst="ellipse">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prst="angle"/>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dirty="0" err="1">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rPr>
              <a:t>কৃতজ্ঞতা</a:t>
            </a:r>
            <a:r>
              <a:rPr lang="en-US" sz="3600" dirty="0">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rPr>
              <a:t> </a:t>
            </a:r>
            <a:r>
              <a:rPr lang="en-US" sz="3600" dirty="0" err="1">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rPr>
              <a:t>স্বীকার</a:t>
            </a:r>
            <a:endParaRPr lang="en-US" sz="3600" dirty="0">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endParaRPr>
          </a:p>
        </p:txBody>
      </p:sp>
      <p:sp>
        <p:nvSpPr>
          <p:cNvPr id="12" name="TextBox 6"/>
          <p:cNvSpPr txBox="1"/>
          <p:nvPr/>
        </p:nvSpPr>
        <p:spPr bwMode="auto">
          <a:xfrm>
            <a:off x="609600" y="2479675"/>
            <a:ext cx="7924800" cy="523875"/>
          </a:xfrm>
          <a:prstGeom prst="rect">
            <a:avLst/>
          </a:prstGeom>
          <a:solidFill>
            <a:schemeClr val="accent3">
              <a:lumMod val="60000"/>
              <a:lumOff val="40000"/>
            </a:schemeClr>
          </a:solidFill>
          <a:ln>
            <a:solidFill>
              <a:srgbClr val="002060"/>
            </a:solidFill>
          </a:ln>
        </p:spPr>
        <p:txBody>
          <a:bodyPr>
            <a:spAutoFit/>
            <a:scene3d>
              <a:camera prst="orthographicFront"/>
              <a:lightRig rig="threePt" dir="t"/>
            </a:scene3d>
            <a:sp3d extrusionH="57150">
              <a:bevelT w="38100" h="38100" prst="angle"/>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শিক্ষা</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মন্ত্রণালয়</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মাউশি</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এনসিটিবি</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ও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এটুআই</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এর</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সংশ্লিষ্ট</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কর্মকর্তাবৃন্দ</a:t>
            </a:r>
            <a:endPar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endParaRPr>
          </a:p>
        </p:txBody>
      </p:sp>
      <p:sp>
        <p:nvSpPr>
          <p:cNvPr id="13" name="TextBox 22"/>
          <p:cNvSpPr txBox="1">
            <a:spLocks noChangeArrowheads="1"/>
          </p:cNvSpPr>
          <p:nvPr/>
        </p:nvSpPr>
        <p:spPr bwMode="auto">
          <a:xfrm>
            <a:off x="609600" y="3470588"/>
            <a:ext cx="7924800" cy="2431737"/>
          </a:xfrm>
          <a:prstGeom prst="rect">
            <a:avLst/>
          </a:prstGeom>
          <a:solidFill>
            <a:schemeClr val="accent5">
              <a:lumMod val="20000"/>
              <a:lumOff val="80000"/>
            </a:schemeClr>
          </a:solidFill>
          <a:ln>
            <a:solidFill>
              <a:schemeClr val="accent6">
                <a:lumMod val="50000"/>
              </a:schemeClr>
            </a:solidFill>
          </a:ln>
        </p:spPr>
        <p:txBody>
          <a:bodyPr>
            <a:spAutoFit/>
            <a:scene3d>
              <a:camera prst="orthographicFront"/>
              <a:lightRig rig="threePt" dir="t"/>
            </a:scene3d>
            <a:sp3d extrusionH="57150">
              <a:bevelT w="38100" h="38100" prst="angle"/>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এবং</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কন্টেন্ট</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সম্পাদক</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হিসেবে</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যাঁদের</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নির্দেশনা</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পরামর্শ</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ও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তত্ত্বাবধানে</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এই</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মডেল</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কন্টেন্ট</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সমৃদ্ধ</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হয়েছে</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তাঁরা</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হলেন</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a:t>
            </a:r>
          </a:p>
          <a:p>
            <a:pPr algn="ctr"/>
            <a:endPar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a:p>
            <a:pPr algn="just"/>
            <a:r>
              <a:rPr lang="en-US" altLang="en-US" sz="20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জনাব</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ফেরদৌস</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হোসেন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সহযোগি</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অধ্যাপক</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বাংলা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টিটিসি</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খুলনা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p>
          <a:p>
            <a:pPr algn="just"/>
            <a:r>
              <a:rPr lang="en-US" altLang="en-US" sz="20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জনাব</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নিগার</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সুলতানা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সহকারি</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অধ্যাপক</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বাংলা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ফেনী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সরকারি</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কলেজ</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ফেনী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p>
          <a:p>
            <a:pPr algn="just"/>
            <a:r>
              <a:rPr lang="en-US" altLang="en-US" sz="20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জনাব</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জেসমীন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জাহান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খানম</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প্রভাষক</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বাংলা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টিটিসি</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মহিলা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ময়মনসিংহ</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endPar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496473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slim Balika Logo.jpg"/>
          <p:cNvPicPr>
            <a:picLocks noChangeAspect="1"/>
          </p:cNvPicPr>
          <p:nvPr/>
        </p:nvPicPr>
        <p:blipFill>
          <a:blip r:embed="rId2"/>
          <a:stretch>
            <a:fillRect/>
          </a:stretch>
        </p:blipFill>
        <p:spPr>
          <a:xfrm>
            <a:off x="3944071" y="1271154"/>
            <a:ext cx="1255857" cy="158634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541" y="426894"/>
            <a:ext cx="1670165" cy="20877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ound Diagonal Corner Rectangle 3"/>
          <p:cNvSpPr/>
          <p:nvPr/>
        </p:nvSpPr>
        <p:spPr>
          <a:xfrm>
            <a:off x="4454236" y="2895600"/>
            <a:ext cx="4384964" cy="198120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4237" y="3099322"/>
            <a:ext cx="4384963"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2400" b="1" dirty="0" err="1"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শ্রেণি</a:t>
            </a:r>
            <a:r>
              <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 </a:t>
            </a:r>
            <a:r>
              <a:rPr lang="en-US" sz="2400" b="1" dirty="0" err="1"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সপ্তম</a:t>
            </a:r>
            <a:endPar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endParaRPr>
          </a:p>
          <a:p>
            <a:pPr algn="just"/>
            <a:r>
              <a:rPr lang="en-US" sz="2400" b="1" dirty="0" err="1"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বিষয়</a:t>
            </a:r>
            <a:r>
              <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IN"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বাংলা</a:t>
            </a:r>
            <a:r>
              <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১ম</a:t>
            </a:r>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পত্র</a:t>
            </a:r>
          </a:p>
          <a:p>
            <a:pPr algn="just"/>
            <a:r>
              <a:rPr lang="bn-IN"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গদ্য    </a:t>
            </a:r>
            <a:r>
              <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IN"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রোকেয়া সাখাওয়াত হোসেন (পাঠ ১)</a:t>
            </a:r>
            <a:endPar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endParaRPr>
          </a:p>
          <a:p>
            <a:pPr algn="just"/>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সময়</a:t>
            </a:r>
            <a:r>
              <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 </a:t>
            </a:r>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৫০ মিনিট।</a:t>
            </a:r>
            <a:endParaRPr lang="en-US" sz="2400" b="1" dirty="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6" name="Round Diagonal Corner Rectangle 5"/>
          <p:cNvSpPr/>
          <p:nvPr/>
        </p:nvSpPr>
        <p:spPr>
          <a:xfrm>
            <a:off x="304800" y="2895600"/>
            <a:ext cx="3962400" cy="198120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0004" y="254168"/>
            <a:ext cx="1908464" cy="830997"/>
          </a:xfrm>
          <a:prstGeom prst="rect">
            <a:avLst/>
          </a:prstGeom>
          <a:no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8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পরিচিতি</a:t>
            </a:r>
          </a:p>
        </p:txBody>
      </p:sp>
      <p:sp>
        <p:nvSpPr>
          <p:cNvPr id="8" name="TextBox 7"/>
          <p:cNvSpPr txBox="1"/>
          <p:nvPr/>
        </p:nvSpPr>
        <p:spPr>
          <a:xfrm>
            <a:off x="732971" y="5181597"/>
            <a:ext cx="7649029" cy="64633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মুসলিম বালিকা উচ্চ বিদ্যালয় ও কলেজ,</a:t>
            </a:r>
            <a:r>
              <a:rPr lang="en-US"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BD"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ময়মনসিংহ।</a:t>
            </a:r>
          </a:p>
        </p:txBody>
      </p:sp>
      <p:sp>
        <p:nvSpPr>
          <p:cNvPr id="9" name="TextBox 8"/>
          <p:cNvSpPr txBox="1"/>
          <p:nvPr/>
        </p:nvSpPr>
        <p:spPr>
          <a:xfrm>
            <a:off x="387233" y="3101370"/>
            <a:ext cx="2918835"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আনোয়ারা খাতুন</a:t>
            </a:r>
          </a:p>
          <a:p>
            <a:pPr algn="just"/>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সহকারী শিক্ষক</a:t>
            </a:r>
          </a:p>
          <a:p>
            <a:pPr algn="just"/>
            <a:r>
              <a:rPr lang="en-US" sz="2400" b="1" dirty="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a</a:t>
            </a:r>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nwarakhatun</a:t>
            </a:r>
            <a:r>
              <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Miriam" pitchFamily="34" charset="-79"/>
                <a:cs typeface="Miriam" pitchFamily="34" charset="-79"/>
              </a:rPr>
              <a:t>70</a:t>
            </a:r>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a:t>
            </a:r>
          </a:p>
          <a:p>
            <a:pPr algn="just"/>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@gmail.com</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461530"/>
            <a:ext cx="1896322" cy="21878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2253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par>
                                <p:cTn id="14" presetID="9"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355" y="1371600"/>
            <a:ext cx="3933372" cy="4926808"/>
          </a:xfrm>
          <a:prstGeom prst="ellipse">
            <a:avLst/>
          </a:prstGeom>
          <a:ln w="57150" cap="rnd">
            <a:solidFill>
              <a:srgbClr val="FF99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3013363" y="381000"/>
            <a:ext cx="3264065" cy="646331"/>
          </a:xfrm>
          <a:prstGeom prst="rect">
            <a:avLst/>
          </a:prstGeom>
          <a:solidFill>
            <a:srgbClr val="FFCCFF"/>
          </a:solidFill>
          <a:ln>
            <a:solidFill>
              <a:schemeClr val="accent2">
                <a:lumMod val="75000"/>
              </a:schemeClr>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ছবিটি দেখে চিন্তা কর</a:t>
            </a:r>
          </a:p>
        </p:txBody>
      </p:sp>
      <p:sp>
        <p:nvSpPr>
          <p:cNvPr id="10" name="TextBox 9"/>
          <p:cNvSpPr txBox="1"/>
          <p:nvPr/>
        </p:nvSpPr>
        <p:spPr>
          <a:xfrm>
            <a:off x="3013362" y="344269"/>
            <a:ext cx="3264065" cy="646331"/>
          </a:xfrm>
          <a:prstGeom prst="rect">
            <a:avLst/>
          </a:prstGeom>
          <a:solidFill>
            <a:srgbClr val="FFCCFF"/>
          </a:solidFill>
          <a:ln>
            <a:solidFill>
              <a:schemeClr val="accent2">
                <a:lumMod val="75000"/>
              </a:schemeClr>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তিনি কে?</a:t>
            </a:r>
          </a:p>
        </p:txBody>
      </p:sp>
      <p:sp>
        <p:nvSpPr>
          <p:cNvPr id="11" name="TextBox 10"/>
          <p:cNvSpPr txBox="1"/>
          <p:nvPr/>
        </p:nvSpPr>
        <p:spPr>
          <a:xfrm>
            <a:off x="1907442" y="380999"/>
            <a:ext cx="5420487" cy="646331"/>
          </a:xfrm>
          <a:prstGeom prst="rect">
            <a:avLst/>
          </a:prstGeom>
          <a:solidFill>
            <a:srgbClr val="FFCCFF"/>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উপমহাদেশের প্রথম নারীবাদী মহিলা</a:t>
            </a:r>
          </a:p>
        </p:txBody>
      </p:sp>
    </p:spTree>
    <p:extLst>
      <p:ext uri="{BB962C8B-B14F-4D97-AF65-F5344CB8AC3E}">
        <p14:creationId xmlns:p14="http://schemas.microsoft.com/office/powerpoint/2010/main" val="6424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9"/>
                                        </p:tgtEl>
                                        <p:attrNameLst>
                                          <p:attrName>ppt_w</p:attrName>
                                        </p:attrNameLst>
                                      </p:cBhvr>
                                      <p:tavLst>
                                        <p:tav tm="0">
                                          <p:val>
                                            <p:strVal val="ppt_w"/>
                                          </p:val>
                                        </p:tav>
                                        <p:tav tm="100000">
                                          <p:val>
                                            <p:fltVal val="0"/>
                                          </p:val>
                                        </p:tav>
                                      </p:tavLst>
                                    </p:anim>
                                    <p:anim calcmode="lin" valueType="num">
                                      <p:cBhvr>
                                        <p:cTn id="17" dur="500"/>
                                        <p:tgtEl>
                                          <p:spTgt spid="9"/>
                                        </p:tgtEl>
                                        <p:attrNameLst>
                                          <p:attrName>ppt_h</p:attrName>
                                        </p:attrNameLst>
                                      </p:cBhvr>
                                      <p:tavLst>
                                        <p:tav tm="0">
                                          <p:val>
                                            <p:strVal val="ppt_h"/>
                                          </p:val>
                                        </p:tav>
                                        <p:tav tm="100000">
                                          <p:val>
                                            <p:fltVal val="0"/>
                                          </p:val>
                                        </p:tav>
                                      </p:tavLst>
                                    </p:anim>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10"/>
                                        </p:tgtEl>
                                        <p:attrNameLst>
                                          <p:attrName>ppt_w</p:attrName>
                                        </p:attrNameLst>
                                      </p:cBhvr>
                                      <p:tavLst>
                                        <p:tav tm="0">
                                          <p:val>
                                            <p:strVal val="ppt_w"/>
                                          </p:val>
                                        </p:tav>
                                        <p:tav tm="100000">
                                          <p:val>
                                            <p:fltVal val="0"/>
                                          </p:val>
                                        </p:tav>
                                      </p:tavLst>
                                    </p:anim>
                                    <p:anim calcmode="lin" valueType="num">
                                      <p:cBhvr>
                                        <p:cTn id="29" dur="500"/>
                                        <p:tgtEl>
                                          <p:spTgt spid="10"/>
                                        </p:tgtEl>
                                        <p:attrNameLst>
                                          <p:attrName>ppt_h</p:attrName>
                                        </p:attrNameLst>
                                      </p:cBhvr>
                                      <p:tavLst>
                                        <p:tav tm="0">
                                          <p:val>
                                            <p:strVal val="ppt_h"/>
                                          </p:val>
                                        </p:tav>
                                        <p:tav tm="100000">
                                          <p:val>
                                            <p:fltVal val="0"/>
                                          </p:val>
                                        </p:tav>
                                      </p:tavLst>
                                    </p:anim>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28600"/>
            <a:ext cx="4318960" cy="646331"/>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IN"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রোকেয়া সাখাওয়াত হোসেন</a:t>
            </a:r>
            <a:endParaRPr lang="bn-BD"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955" y="2123659"/>
            <a:ext cx="3909571" cy="4469942"/>
          </a:xfrm>
          <a:prstGeom prst="ellipse">
            <a:avLst/>
          </a:prstGeom>
          <a:ln>
            <a:noFill/>
          </a:ln>
          <a:effectLst>
            <a:softEdge rad="112500"/>
          </a:effectLst>
        </p:spPr>
      </p:pic>
      <p:sp>
        <p:nvSpPr>
          <p:cNvPr id="5" name="Rectangle 4"/>
          <p:cNvSpPr/>
          <p:nvPr/>
        </p:nvSpPr>
        <p:spPr>
          <a:xfrm>
            <a:off x="990600" y="0"/>
            <a:ext cx="5410200" cy="2123658"/>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bn-BD"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endParaRPr>
          </a:p>
          <a:p>
            <a:pPr algn="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rPr>
              <a:t>(</a:t>
            </a:r>
            <a:r>
              <a:rPr lang="en-U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rPr>
              <a:t>প্রথম</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rPr>
              <a:t> </a:t>
            </a:r>
            <a:r>
              <a:rPr lang="en-U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rPr>
              <a:t>অংশ</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rPr>
              <a:t>)</a:t>
            </a:r>
          </a:p>
          <a:p>
            <a:pPr algn="ctr"/>
            <a:endParaRPr lang="en-US"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endParaRPr>
          </a:p>
          <a:p>
            <a:pPr algn="just"/>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rPr>
              <a:t>			   </a:t>
            </a:r>
            <a:r>
              <a:rPr lang="en-US" sz="3200" b="1" cap="all" dirty="0" err="1" smtClean="0">
                <a:ln w="0"/>
                <a:solidFill>
                  <a:srgbClr val="002060"/>
                </a:solidFill>
                <a:latin typeface="NikoshBAN" pitchFamily="2" charset="0"/>
                <a:cs typeface="NikoshBAN" pitchFamily="2" charset="0"/>
              </a:rPr>
              <a:t>সেলিনা</a:t>
            </a:r>
            <a:r>
              <a:rPr lang="en-US" sz="3200" b="1" cap="all" dirty="0" smtClean="0">
                <a:ln w="0"/>
                <a:solidFill>
                  <a:srgbClr val="002060"/>
                </a:solidFill>
                <a:latin typeface="NikoshBAN" pitchFamily="2" charset="0"/>
                <a:cs typeface="NikoshBAN" pitchFamily="2" charset="0"/>
              </a:rPr>
              <a:t> </a:t>
            </a:r>
            <a:r>
              <a:rPr lang="en-US" sz="3200" b="1" cap="all" dirty="0" err="1" smtClean="0">
                <a:ln w="0"/>
                <a:solidFill>
                  <a:srgbClr val="002060"/>
                </a:solidFill>
                <a:latin typeface="NikoshBAN" pitchFamily="2" charset="0"/>
                <a:cs typeface="NikoshBAN" pitchFamily="2" charset="0"/>
              </a:rPr>
              <a:t>হোসেন</a:t>
            </a:r>
            <a:endParaRPr lang="en-US" sz="3200" b="1" cap="all" dirty="0">
              <a:ln w="0"/>
              <a:solidFill>
                <a:srgbClr val="002060"/>
              </a:solidFill>
              <a:effectLst/>
              <a:latin typeface="NikoshBAN" pitchFamily="2" charset="0"/>
              <a:cs typeface="NikoshBAN" pitchFamily="2" charset="0"/>
            </a:endParaRPr>
          </a:p>
        </p:txBody>
      </p:sp>
    </p:spTree>
    <p:extLst>
      <p:ext uri="{BB962C8B-B14F-4D97-AF65-F5344CB8AC3E}">
        <p14:creationId xmlns:p14="http://schemas.microsoft.com/office/powerpoint/2010/main" val="234221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261293"/>
            <a:ext cx="1828800" cy="76944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শিখনফল</a:t>
            </a:r>
            <a:endParaRPr lang="en-US" sz="4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4" name="TextBox 3"/>
          <p:cNvSpPr txBox="1"/>
          <p:nvPr/>
        </p:nvSpPr>
        <p:spPr>
          <a:xfrm>
            <a:off x="685800" y="4572000"/>
            <a:ext cx="7924800"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just">
              <a:buFont typeface="Wingdings" pitchFamily="2" charset="2"/>
              <a:buChar char="Ø"/>
            </a:pP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তৎকালীন  বাঙালি মুসলমান সমাজের অবস্থান ব্যাখ্যা করতে পারবে। </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7" name="TextBox 6"/>
          <p:cNvSpPr txBox="1"/>
          <p:nvPr/>
        </p:nvSpPr>
        <p:spPr>
          <a:xfrm>
            <a:off x="2565400" y="1167250"/>
            <a:ext cx="6045200" cy="584775"/>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এই পাঠে শিক্ষার্থীরা....</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8" name="TextBox 7"/>
          <p:cNvSpPr txBox="1"/>
          <p:nvPr/>
        </p:nvSpPr>
        <p:spPr>
          <a:xfrm>
            <a:off x="685800" y="5867400"/>
            <a:ext cx="7924800"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just">
              <a:buFont typeface="Wingdings" pitchFamily="2" charset="2"/>
              <a:buChar char="Ø"/>
            </a:pP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বেগম রোকেয়ার সংক্ষিপ্ত জীব</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নী</a:t>
            </a: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উল্লেখ করতে পারবে।</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9" name="TextBox 8"/>
          <p:cNvSpPr txBox="1"/>
          <p:nvPr/>
        </p:nvSpPr>
        <p:spPr>
          <a:xfrm>
            <a:off x="678426" y="1905000"/>
            <a:ext cx="7924800"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just">
              <a:buFont typeface="Wingdings" pitchFamily="2" charset="2"/>
              <a:buChar char="Ø"/>
            </a:pP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‘লেখক সেলিনা হোসেন’-এর সংক্ষিপ্ত জীবনী উল্লেখ করতে পারবে।</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10" name="TextBox 9"/>
          <p:cNvSpPr txBox="1"/>
          <p:nvPr/>
        </p:nvSpPr>
        <p:spPr>
          <a:xfrm>
            <a:off x="664087" y="3262730"/>
            <a:ext cx="7924800"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just">
              <a:buFont typeface="Wingdings" pitchFamily="2" charset="2"/>
              <a:buChar char="Ø"/>
            </a:pP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নির্বাচিত</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অংশটুকু</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(রোকেয়া.....</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পরিচিত</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হয়ে</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ওঠেন</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শুদ্ধ</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উ</a:t>
            </a: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চ্চারণে পড়তে পারবে।</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76171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1800" y="228600"/>
            <a:ext cx="2781300" cy="70788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লেখক পরিচিতি</a:t>
            </a:r>
            <a:endParaRPr lang="en-US" sz="40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514600"/>
            <a:ext cx="1485900" cy="1833563"/>
          </a:xfrm>
          <a:prstGeom prst="ellipse">
            <a:avLst/>
          </a:prstGeom>
          <a:ln w="38100" cap="rnd">
            <a:solidFill>
              <a:srgbClr val="FF66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2133600" y="1295400"/>
            <a:ext cx="1752601" cy="1137713"/>
          </a:xfrm>
          <a:prstGeom prst="rect">
            <a:avLst/>
          </a:prstGeom>
          <a:solidFill>
            <a:srgbClr val="FBCDF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a:sp3d>
          </a:bodyPr>
          <a:lstStyle/>
          <a:p>
            <a:pPr algn="ct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8" name="Rectangle 7"/>
          <p:cNvSpPr/>
          <p:nvPr/>
        </p:nvSpPr>
        <p:spPr>
          <a:xfrm>
            <a:off x="2667000" y="1219200"/>
            <a:ext cx="71365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28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জন্ম-</a:t>
            </a:r>
            <a:endParaRPr lang="en-US" sz="28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TextBox 8"/>
          <p:cNvSpPr txBox="1"/>
          <p:nvPr/>
        </p:nvSpPr>
        <p:spPr>
          <a:xfrm>
            <a:off x="1905000" y="1600200"/>
            <a:ext cx="2209800" cy="70788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১৯৪৭ খ্রিষ্টাব্দের ১৪ই</a:t>
            </a:r>
          </a:p>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জুন রাজশাহীতে</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0" name="TextBox 9"/>
          <p:cNvSpPr txBox="1"/>
          <p:nvPr/>
        </p:nvSpPr>
        <p:spPr>
          <a:xfrm>
            <a:off x="2057400" y="4343400"/>
            <a:ext cx="1905000" cy="461665"/>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সেলিনা হোসেন</a:t>
            </a:r>
          </a:p>
        </p:txBody>
      </p:sp>
      <p:sp>
        <p:nvSpPr>
          <p:cNvPr id="11" name="Rectangle 10"/>
          <p:cNvSpPr/>
          <p:nvPr/>
        </p:nvSpPr>
        <p:spPr>
          <a:xfrm>
            <a:off x="3810000" y="2590800"/>
            <a:ext cx="1752601" cy="1137713"/>
          </a:xfrm>
          <a:prstGeom prst="rect">
            <a:avLst/>
          </a:prstGeom>
          <a:solidFill>
            <a:srgbClr val="FBCDF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a:sp3d>
          </a:bodyPr>
          <a:lstStyle/>
          <a:p>
            <a:pPr algn="ct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2" name="Rectangle 11"/>
          <p:cNvSpPr/>
          <p:nvPr/>
        </p:nvSpPr>
        <p:spPr>
          <a:xfrm>
            <a:off x="3581400" y="2514600"/>
            <a:ext cx="22098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2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পৈত্রিক নিবাস</a:t>
            </a:r>
            <a:endParaRPr lang="en-US" sz="2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3" name="TextBox 12"/>
          <p:cNvSpPr txBox="1"/>
          <p:nvPr/>
        </p:nvSpPr>
        <p:spPr>
          <a:xfrm>
            <a:off x="3581400" y="2895600"/>
            <a:ext cx="2209800" cy="70788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লক্ষীপুর জেলার হাজিরপাড়া গ্রামে</a:t>
            </a:r>
          </a:p>
        </p:txBody>
      </p:sp>
      <p:sp>
        <p:nvSpPr>
          <p:cNvPr id="14" name="Rectangle 13"/>
          <p:cNvSpPr/>
          <p:nvPr/>
        </p:nvSpPr>
        <p:spPr>
          <a:xfrm>
            <a:off x="3657600" y="3886200"/>
            <a:ext cx="1905001" cy="1137713"/>
          </a:xfrm>
          <a:prstGeom prst="rect">
            <a:avLst/>
          </a:prstGeom>
          <a:solidFill>
            <a:srgbClr val="FBCDF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a:sp3d>
          </a:bodyPr>
          <a:lstStyle/>
          <a:p>
            <a:pPr algn="ct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5" name="Rectangle 14"/>
          <p:cNvSpPr/>
          <p:nvPr/>
        </p:nvSpPr>
        <p:spPr>
          <a:xfrm>
            <a:off x="3581400" y="3810000"/>
            <a:ext cx="22098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2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পুরস্কার</a:t>
            </a:r>
            <a:endParaRPr lang="en-US" sz="2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6" name="TextBox 15"/>
          <p:cNvSpPr txBox="1"/>
          <p:nvPr/>
        </p:nvSpPr>
        <p:spPr>
          <a:xfrm>
            <a:off x="3505200" y="4114800"/>
            <a:ext cx="2209800" cy="923330"/>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বাংলা একাডেমী সাহিত্য পুরস্কার,ফিলিপস সাহিত্য,</a:t>
            </a:r>
          </a:p>
          <a:p>
            <a:pPr algn="ctr"/>
            <a:r>
              <a:rPr lang="bn-BD"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বাংলাদেশ চলচিত্র</a:t>
            </a:r>
          </a:p>
        </p:txBody>
      </p:sp>
      <p:sp>
        <p:nvSpPr>
          <p:cNvPr id="17" name="Rectangle 16"/>
          <p:cNvSpPr/>
          <p:nvPr/>
        </p:nvSpPr>
        <p:spPr>
          <a:xfrm>
            <a:off x="304800" y="2590800"/>
            <a:ext cx="1752601" cy="1137713"/>
          </a:xfrm>
          <a:prstGeom prst="rect">
            <a:avLst/>
          </a:prstGeom>
          <a:solidFill>
            <a:srgbClr val="FBCDF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a:sp3d>
          </a:bodyPr>
          <a:lstStyle/>
          <a:p>
            <a:pPr algn="ct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8" name="Rectangle 17"/>
          <p:cNvSpPr/>
          <p:nvPr/>
        </p:nvSpPr>
        <p:spPr>
          <a:xfrm>
            <a:off x="76200" y="2514600"/>
            <a:ext cx="22098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2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ভাষা</a:t>
            </a:r>
            <a:endParaRPr lang="en-US" sz="2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9" name="TextBox 18"/>
          <p:cNvSpPr txBox="1"/>
          <p:nvPr/>
        </p:nvSpPr>
        <p:spPr>
          <a:xfrm>
            <a:off x="152400" y="2819400"/>
            <a:ext cx="1981200" cy="70788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তাঁর লেখা বিশ্বের বিভিন্ন ভাষায় অনূদিত</a:t>
            </a:r>
          </a:p>
        </p:txBody>
      </p:sp>
      <p:sp>
        <p:nvSpPr>
          <p:cNvPr id="20" name="Rectangle 19"/>
          <p:cNvSpPr/>
          <p:nvPr/>
        </p:nvSpPr>
        <p:spPr>
          <a:xfrm>
            <a:off x="304800" y="3891487"/>
            <a:ext cx="1752601" cy="1137713"/>
          </a:xfrm>
          <a:prstGeom prst="rect">
            <a:avLst/>
          </a:prstGeom>
          <a:solidFill>
            <a:srgbClr val="FBCDF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a:sp3d>
          </a:bodyPr>
          <a:lstStyle/>
          <a:p>
            <a:pPr algn="ct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1" name="Rectangle 20"/>
          <p:cNvSpPr/>
          <p:nvPr/>
        </p:nvSpPr>
        <p:spPr>
          <a:xfrm>
            <a:off x="76200" y="3815287"/>
            <a:ext cx="22098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2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পদ-</a:t>
            </a:r>
            <a:endParaRPr lang="en-US" sz="2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2" name="TextBox 21"/>
          <p:cNvSpPr txBox="1"/>
          <p:nvPr/>
        </p:nvSpPr>
        <p:spPr>
          <a:xfrm>
            <a:off x="228600" y="4191000"/>
            <a:ext cx="1828800" cy="70788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বাংলা একাডেমীর পরিচালক পদে </a:t>
            </a:r>
          </a:p>
        </p:txBody>
      </p:sp>
      <p:sp>
        <p:nvSpPr>
          <p:cNvPr id="23" name="Rectangle 22"/>
          <p:cNvSpPr/>
          <p:nvPr/>
        </p:nvSpPr>
        <p:spPr>
          <a:xfrm>
            <a:off x="1752600" y="5181600"/>
            <a:ext cx="2286000" cy="1219200"/>
          </a:xfrm>
          <a:prstGeom prst="rect">
            <a:avLst/>
          </a:prstGeom>
          <a:solidFill>
            <a:srgbClr val="FBCDF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a:sp3d>
          </a:bodyPr>
          <a:lstStyle/>
          <a:p>
            <a:pPr algn="ct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4" name="Rectangle 23"/>
          <p:cNvSpPr/>
          <p:nvPr/>
        </p:nvSpPr>
        <p:spPr>
          <a:xfrm>
            <a:off x="1752600" y="5105400"/>
            <a:ext cx="22098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2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গ্রন্থ-</a:t>
            </a:r>
            <a:endParaRPr lang="en-US" sz="2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5" name="TextBox 24"/>
          <p:cNvSpPr txBox="1"/>
          <p:nvPr/>
        </p:nvSpPr>
        <p:spPr>
          <a:xfrm>
            <a:off x="1600200" y="5410200"/>
            <a:ext cx="2590800" cy="1015663"/>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জলোচ্ছ্বাস, হাঙর নদী গ্রেনেড, মগ্ন চৈতন্যে শিস, ক্ষরণ, কাঁটাতারে প্রজাপতি, যুদ্ধ</a:t>
            </a: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533400"/>
            <a:ext cx="1377737" cy="19464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1400" y="533400"/>
            <a:ext cx="13716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1400" y="2590800"/>
            <a:ext cx="1371600" cy="1904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4648199"/>
            <a:ext cx="1405229" cy="1905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1200" y="4648199"/>
            <a:ext cx="1447800" cy="1905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 name="Oval 31"/>
          <p:cNvSpPr/>
          <p:nvPr/>
        </p:nvSpPr>
        <p:spPr>
          <a:xfrm>
            <a:off x="5753100" y="2778478"/>
            <a:ext cx="1447800" cy="1569685"/>
          </a:xfrm>
          <a:prstGeom prst="ellipse">
            <a:avLst/>
          </a:prstGeom>
          <a:solidFill>
            <a:srgbClr val="FEE2F3"/>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রচনাবলী</a:t>
            </a:r>
            <a:endParaRPr lang="en-GB"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74946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3"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dissolve">
                                      <p:cBhvr>
                                        <p:cTn id="54" dur="500"/>
                                        <p:tgtEl>
                                          <p:spTgt spid="15"/>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6"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dissolve">
                                      <p:cBhvr>
                                        <p:cTn id="68" dur="500"/>
                                        <p:tgtEl>
                                          <p:spTgt spid="18"/>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dissolve">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9"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0-#ppt_w/2"/>
                                          </p:val>
                                        </p:tav>
                                        <p:tav tm="100000">
                                          <p:val>
                                            <p:strVal val="#ppt_x"/>
                                          </p:val>
                                        </p:tav>
                                      </p:tavLst>
                                    </p:anim>
                                    <p:anim calcmode="lin" valueType="num">
                                      <p:cBhvr additive="base">
                                        <p:cTn id="77"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dissolve">
                                      <p:cBhvr>
                                        <p:cTn id="82" dur="500"/>
                                        <p:tgtEl>
                                          <p:spTgt spid="21"/>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dissolve">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12"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0-#ppt_w/2"/>
                                          </p:val>
                                        </p:tav>
                                        <p:tav tm="100000">
                                          <p:val>
                                            <p:strVal val="#ppt_x"/>
                                          </p:val>
                                        </p:tav>
                                      </p:tavLst>
                                    </p:anim>
                                    <p:anim calcmode="lin" valueType="num">
                                      <p:cBhvr additive="base">
                                        <p:cTn id="9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dissolve">
                                      <p:cBhvr>
                                        <p:cTn id="96" dur="500"/>
                                        <p:tgtEl>
                                          <p:spTgt spid="24"/>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dissolve">
                                      <p:cBhvr>
                                        <p:cTn id="99" dur="500"/>
                                        <p:tgtEl>
                                          <p:spTgt spid="23"/>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12"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 calcmode="lin" valueType="num">
                                      <p:cBhvr additive="base">
                                        <p:cTn id="104" dur="500" fill="hold"/>
                                        <p:tgtEl>
                                          <p:spTgt spid="25"/>
                                        </p:tgtEl>
                                        <p:attrNameLst>
                                          <p:attrName>ppt_x</p:attrName>
                                        </p:attrNameLst>
                                      </p:cBhvr>
                                      <p:tavLst>
                                        <p:tav tm="0">
                                          <p:val>
                                            <p:strVal val="0-#ppt_w/2"/>
                                          </p:val>
                                        </p:tav>
                                        <p:tav tm="100000">
                                          <p:val>
                                            <p:strVal val="#ppt_x"/>
                                          </p:val>
                                        </p:tav>
                                      </p:tavLst>
                                    </p:anim>
                                    <p:anim calcmode="lin" valueType="num">
                                      <p:cBhvr additive="base">
                                        <p:cTn id="10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dissolve">
                                      <p:cBhvr>
                                        <p:cTn id="110" dur="500"/>
                                        <p:tgtEl>
                                          <p:spTgt spid="32"/>
                                        </p:tgtEl>
                                      </p:cBhvr>
                                    </p:animEffect>
                                  </p:childTnLst>
                                </p:cTn>
                              </p:par>
                            </p:childTnLst>
                          </p:cTn>
                        </p:par>
                        <p:par>
                          <p:cTn id="111" fill="hold">
                            <p:stCondLst>
                              <p:cond delay="500"/>
                            </p:stCondLst>
                            <p:childTnLst>
                              <p:par>
                                <p:cTn id="112" presetID="47" presetClass="entr" presetSubtype="0" fill="hold"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500"/>
                            </p:stCondLst>
                            <p:childTnLst>
                              <p:par>
                                <p:cTn id="118" presetID="47" presetClass="entr" presetSubtype="0" fill="hold" nodeType="after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fade">
                                      <p:cBhvr>
                                        <p:cTn id="120" dur="1000"/>
                                        <p:tgtEl>
                                          <p:spTgt spid="28"/>
                                        </p:tgtEl>
                                      </p:cBhvr>
                                    </p:animEffect>
                                    <p:anim calcmode="lin" valueType="num">
                                      <p:cBhvr>
                                        <p:cTn id="121" dur="1000" fill="hold"/>
                                        <p:tgtEl>
                                          <p:spTgt spid="28"/>
                                        </p:tgtEl>
                                        <p:attrNameLst>
                                          <p:attrName>ppt_x</p:attrName>
                                        </p:attrNameLst>
                                      </p:cBhvr>
                                      <p:tavLst>
                                        <p:tav tm="0">
                                          <p:val>
                                            <p:strVal val="#ppt_x"/>
                                          </p:val>
                                        </p:tav>
                                        <p:tav tm="100000">
                                          <p:val>
                                            <p:strVal val="#ppt_x"/>
                                          </p:val>
                                        </p:tav>
                                      </p:tavLst>
                                    </p:anim>
                                    <p:anim calcmode="lin" valueType="num">
                                      <p:cBhvr>
                                        <p:cTn id="122" dur="1000" fill="hold"/>
                                        <p:tgtEl>
                                          <p:spTgt spid="28"/>
                                        </p:tgtEl>
                                        <p:attrNameLst>
                                          <p:attrName>ppt_y</p:attrName>
                                        </p:attrNameLst>
                                      </p:cBhvr>
                                      <p:tavLst>
                                        <p:tav tm="0">
                                          <p:val>
                                            <p:strVal val="#ppt_y-.1"/>
                                          </p:val>
                                        </p:tav>
                                        <p:tav tm="100000">
                                          <p:val>
                                            <p:strVal val="#ppt_y"/>
                                          </p:val>
                                        </p:tav>
                                      </p:tavLst>
                                    </p:anim>
                                  </p:childTnLst>
                                </p:cTn>
                              </p:par>
                            </p:childTnLst>
                          </p:cTn>
                        </p:par>
                        <p:par>
                          <p:cTn id="123" fill="hold">
                            <p:stCondLst>
                              <p:cond delay="2500"/>
                            </p:stCondLst>
                            <p:childTnLst>
                              <p:par>
                                <p:cTn id="124" presetID="47" presetClass="entr" presetSubtype="0" fill="hold" nodeType="after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1000"/>
                                        <p:tgtEl>
                                          <p:spTgt spid="29"/>
                                        </p:tgtEl>
                                      </p:cBhvr>
                                    </p:animEffect>
                                    <p:anim calcmode="lin" valueType="num">
                                      <p:cBhvr>
                                        <p:cTn id="127" dur="1000" fill="hold"/>
                                        <p:tgtEl>
                                          <p:spTgt spid="29"/>
                                        </p:tgtEl>
                                        <p:attrNameLst>
                                          <p:attrName>ppt_x</p:attrName>
                                        </p:attrNameLst>
                                      </p:cBhvr>
                                      <p:tavLst>
                                        <p:tav tm="0">
                                          <p:val>
                                            <p:strVal val="#ppt_x"/>
                                          </p:val>
                                        </p:tav>
                                        <p:tav tm="100000">
                                          <p:val>
                                            <p:strVal val="#ppt_x"/>
                                          </p:val>
                                        </p:tav>
                                      </p:tavLst>
                                    </p:anim>
                                    <p:anim calcmode="lin" valueType="num">
                                      <p:cBhvr>
                                        <p:cTn id="128" dur="1000" fill="hold"/>
                                        <p:tgtEl>
                                          <p:spTgt spid="29"/>
                                        </p:tgtEl>
                                        <p:attrNameLst>
                                          <p:attrName>ppt_y</p:attrName>
                                        </p:attrNameLst>
                                      </p:cBhvr>
                                      <p:tavLst>
                                        <p:tav tm="0">
                                          <p:val>
                                            <p:strVal val="#ppt_y-.1"/>
                                          </p:val>
                                        </p:tav>
                                        <p:tav tm="100000">
                                          <p:val>
                                            <p:strVal val="#ppt_y"/>
                                          </p:val>
                                        </p:tav>
                                      </p:tavLst>
                                    </p:anim>
                                  </p:childTnLst>
                                </p:cTn>
                              </p:par>
                            </p:childTnLst>
                          </p:cTn>
                        </p:par>
                        <p:par>
                          <p:cTn id="129" fill="hold">
                            <p:stCondLst>
                              <p:cond delay="3500"/>
                            </p:stCondLst>
                            <p:childTnLst>
                              <p:par>
                                <p:cTn id="130" presetID="47" presetClass="entr" presetSubtype="0" fill="hold" nodeType="after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fade">
                                      <p:cBhvr>
                                        <p:cTn id="132" dur="1000"/>
                                        <p:tgtEl>
                                          <p:spTgt spid="30"/>
                                        </p:tgtEl>
                                      </p:cBhvr>
                                    </p:animEffect>
                                    <p:anim calcmode="lin" valueType="num">
                                      <p:cBhvr>
                                        <p:cTn id="133" dur="1000" fill="hold"/>
                                        <p:tgtEl>
                                          <p:spTgt spid="30"/>
                                        </p:tgtEl>
                                        <p:attrNameLst>
                                          <p:attrName>ppt_x</p:attrName>
                                        </p:attrNameLst>
                                      </p:cBhvr>
                                      <p:tavLst>
                                        <p:tav tm="0">
                                          <p:val>
                                            <p:strVal val="#ppt_x"/>
                                          </p:val>
                                        </p:tav>
                                        <p:tav tm="100000">
                                          <p:val>
                                            <p:strVal val="#ppt_x"/>
                                          </p:val>
                                        </p:tav>
                                      </p:tavLst>
                                    </p:anim>
                                    <p:anim calcmode="lin" valueType="num">
                                      <p:cBhvr>
                                        <p:cTn id="134" dur="1000" fill="hold"/>
                                        <p:tgtEl>
                                          <p:spTgt spid="30"/>
                                        </p:tgtEl>
                                        <p:attrNameLst>
                                          <p:attrName>ppt_y</p:attrName>
                                        </p:attrNameLst>
                                      </p:cBhvr>
                                      <p:tavLst>
                                        <p:tav tm="0">
                                          <p:val>
                                            <p:strVal val="#ppt_y-.1"/>
                                          </p:val>
                                        </p:tav>
                                        <p:tav tm="100000">
                                          <p:val>
                                            <p:strVal val="#ppt_y"/>
                                          </p:val>
                                        </p:tav>
                                      </p:tavLst>
                                    </p:anim>
                                  </p:childTnLst>
                                </p:cTn>
                              </p:par>
                            </p:childTnLst>
                          </p:cTn>
                        </p:par>
                        <p:par>
                          <p:cTn id="135" fill="hold">
                            <p:stCondLst>
                              <p:cond delay="4500"/>
                            </p:stCondLst>
                            <p:childTnLst>
                              <p:par>
                                <p:cTn id="136" presetID="47" presetClass="entr" presetSubtype="0" fill="hold" nodeType="afterEffect">
                                  <p:stCondLst>
                                    <p:cond delay="0"/>
                                  </p:stCondLst>
                                  <p:childTnLst>
                                    <p:set>
                                      <p:cBhvr>
                                        <p:cTn id="137" dur="1" fill="hold">
                                          <p:stCondLst>
                                            <p:cond delay="0"/>
                                          </p:stCondLst>
                                        </p:cTn>
                                        <p:tgtEl>
                                          <p:spTgt spid="31"/>
                                        </p:tgtEl>
                                        <p:attrNameLst>
                                          <p:attrName>style.visibility</p:attrName>
                                        </p:attrNameLst>
                                      </p:cBhvr>
                                      <p:to>
                                        <p:strVal val="visible"/>
                                      </p:to>
                                    </p:set>
                                    <p:animEffect transition="in" filter="fade">
                                      <p:cBhvr>
                                        <p:cTn id="138" dur="1000"/>
                                        <p:tgtEl>
                                          <p:spTgt spid="31"/>
                                        </p:tgtEl>
                                      </p:cBhvr>
                                    </p:animEffect>
                                    <p:anim calcmode="lin" valueType="num">
                                      <p:cBhvr>
                                        <p:cTn id="139" dur="1000" fill="hold"/>
                                        <p:tgtEl>
                                          <p:spTgt spid="31"/>
                                        </p:tgtEl>
                                        <p:attrNameLst>
                                          <p:attrName>ppt_x</p:attrName>
                                        </p:attrNameLst>
                                      </p:cBhvr>
                                      <p:tavLst>
                                        <p:tav tm="0">
                                          <p:val>
                                            <p:strVal val="#ppt_x"/>
                                          </p:val>
                                        </p:tav>
                                        <p:tav tm="100000">
                                          <p:val>
                                            <p:strVal val="#ppt_x"/>
                                          </p:val>
                                        </p:tav>
                                      </p:tavLst>
                                    </p:anim>
                                    <p:anim calcmode="lin" valueType="num">
                                      <p:cBhvr>
                                        <p:cTn id="14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P spid="10" grpId="0"/>
      <p:bldP spid="11" grpId="0" animBg="1"/>
      <p:bldP spid="12" grpId="0"/>
      <p:bldP spid="13" grpId="0"/>
      <p:bldP spid="14" grpId="0" animBg="1"/>
      <p:bldP spid="15" grpId="0"/>
      <p:bldP spid="16" grpId="0"/>
      <p:bldP spid="17" grpId="0" animBg="1"/>
      <p:bldP spid="18" grpId="0"/>
      <p:bldP spid="19" grpId="0"/>
      <p:bldP spid="20" grpId="0" animBg="1"/>
      <p:bldP spid="21" grpId="0"/>
      <p:bldP spid="22" grpId="0"/>
      <p:bldP spid="23" grpId="0" animBg="1"/>
      <p:bldP spid="24" grpId="0"/>
      <p:bldP spid="25"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4200" y="529771"/>
            <a:ext cx="2874818"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একক কাজ</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600200"/>
            <a:ext cx="4419600" cy="3314700"/>
          </a:xfrm>
          <a:prstGeom prst="ellipse">
            <a:avLst/>
          </a:prstGeom>
          <a:ln>
            <a:noFill/>
          </a:ln>
          <a:effectLst>
            <a:softEdge rad="112500"/>
          </a:effectLst>
        </p:spPr>
      </p:pic>
      <p:sp>
        <p:nvSpPr>
          <p:cNvPr id="8" name="TextBox 7"/>
          <p:cNvSpPr txBox="1"/>
          <p:nvPr/>
        </p:nvSpPr>
        <p:spPr>
          <a:xfrm>
            <a:off x="914401" y="5029200"/>
            <a:ext cx="7391400"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লেখক ‘সেলিনা হোসেন’-এর জীবনের উল্লেখযোগ্য তথ্যগুলি পাঁচটি বাক্যে লেখ।</a:t>
            </a:r>
            <a:endParaRPr lang="en-US" sz="32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80296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0" y="426892"/>
            <a:ext cx="2057400" cy="76944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আদর্শ পাঠ</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641764"/>
            <a:ext cx="6019800" cy="4514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7232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2723</TotalTime>
  <Words>1468</Words>
  <Application>Microsoft Office PowerPoint</Application>
  <PresentationFormat>On-screen Show (4:3)</PresentationFormat>
  <Paragraphs>166</Paragraphs>
  <Slides>28</Slides>
  <Notes>25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SCE</dc:creator>
  <cp:lastModifiedBy>anwora alam</cp:lastModifiedBy>
  <cp:revision>231</cp:revision>
  <dcterms:created xsi:type="dcterms:W3CDTF">2006-08-16T00:00:00Z</dcterms:created>
  <dcterms:modified xsi:type="dcterms:W3CDTF">2016-03-03T04:26:42Z</dcterms:modified>
</cp:coreProperties>
</file>